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597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2756" y="95618"/>
            <a:ext cx="6388734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heavy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4727" y="4517844"/>
            <a:ext cx="5427980" cy="239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student.com/joints/forest3a.html" TargetMode="External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echteacher@technologystudent.com" TargetMode="External"/><Relationship Id="rId4" Type="http://schemas.openxmlformats.org/officeDocument/2006/relationships/hyperlink" Target="http://www.technologystudent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chnologystudent.com/joints_flsh/metalfoam1.html" TargetMode="External"/><Relationship Id="rId13" Type="http://schemas.openxmlformats.org/officeDocument/2006/relationships/hyperlink" Target="http://www.technologystudent.com/joints/forest3a.html" TargetMode="External"/><Relationship Id="rId3" Type="http://schemas.openxmlformats.org/officeDocument/2006/relationships/hyperlink" Target="http://www.technologystudent.com/despro_flsh/flexply1.html" TargetMode="External"/><Relationship Id="rId7" Type="http://schemas.openxmlformats.org/officeDocument/2006/relationships/hyperlink" Target="http://www.technologystudent.com/pcb/wave1.html" TargetMode="External"/><Relationship Id="rId12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prddes1/eames6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echnologystudent.com/pcb/pcb1a.htm" TargetMode="External"/><Relationship Id="rId11" Type="http://schemas.openxmlformats.org/officeDocument/2006/relationships/hyperlink" Target="http://www.technologystudent.com/joints/nonferrous1.html" TargetMode="External"/><Relationship Id="rId5" Type="http://schemas.openxmlformats.org/officeDocument/2006/relationships/hyperlink" Target="http://www.technologystudent.com/joints/steelbnch1.html" TargetMode="External"/><Relationship Id="rId10" Type="http://schemas.openxmlformats.org/officeDocument/2006/relationships/hyperlink" Target="http://www.technologystudent.com/designpro/metals1.htm" TargetMode="External"/><Relationship Id="rId4" Type="http://schemas.openxmlformats.org/officeDocument/2006/relationships/hyperlink" Target="http://www.technologystudent.com/joints/plywood1.html" TargetMode="External"/><Relationship Id="rId9" Type="http://schemas.openxmlformats.org/officeDocument/2006/relationships/hyperlink" Target="http://www.technologystudent.com/joints_flsh/metalfoam2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chnologystudent.com/prddes1/upcycling1.html" TargetMode="External"/><Relationship Id="rId3" Type="http://schemas.openxmlformats.org/officeDocument/2006/relationships/hyperlink" Target="http://www.technologystudent.com/joints/pla1.html" TargetMode="External"/><Relationship Id="rId7" Type="http://schemas.openxmlformats.org/officeDocument/2006/relationships/hyperlink" Target="http://www.technologystudent.com/prddes1/closeloop1.html" TargetMode="External"/><Relationship Id="rId12" Type="http://schemas.openxmlformats.org/officeDocument/2006/relationships/hyperlink" Target="http://www.technologystudent.com/joints/forest3a.html" TargetMode="External"/><Relationship Id="rId2" Type="http://schemas.openxmlformats.org/officeDocument/2006/relationships/hyperlink" Target="http://www.technologystudent.com/prddes1/susenv1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echnologystudent.com/prddes1/rev_card_three_rs.html" TargetMode="External"/><Relationship Id="rId11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joints_flsh/oxodegrad1.html" TargetMode="External"/><Relationship Id="rId10" Type="http://schemas.openxmlformats.org/officeDocument/2006/relationships/hyperlink" Target="http://www.technologystudent.com/prddes_2/matecon1.html" TargetMode="External"/><Relationship Id="rId4" Type="http://schemas.openxmlformats.org/officeDocument/2006/relationships/hyperlink" Target="http://www.technologystudent.com/prddes1/biopola.html" TargetMode="External"/><Relationship Id="rId9" Type="http://schemas.openxmlformats.org/officeDocument/2006/relationships/hyperlink" Target="http://www.technologystudent.com/prddes1/lifecy1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student.com/joints_flsh/office8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joints/forest3a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joints_flsh/office6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technologystudent.com/joints/forest3a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student.com/joints/forest3a.html" TargetMode="External"/><Relationship Id="rId2" Type="http://schemas.openxmlformats.org/officeDocument/2006/relationships/hyperlink" Target="http://www.technologystudent.com/joints_flsh/office6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acebook.com/groups/254963448192823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student.com/despro_flsh/revise11.html" TargetMode="External"/><Relationship Id="rId2" Type="http://schemas.openxmlformats.org/officeDocument/2006/relationships/hyperlink" Target="http://www.technologystudent.com/designpro/ergo1.htm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echnologystudent.com/joints/forest3a.html" TargetMode="External"/><Relationship Id="rId5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despro_flsh/ergorest1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joints_flsh/office13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technologystudent.com/joints/forest3a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echnologystudent.com/joints/forest3a.html" TargetMode="External"/><Relationship Id="rId5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pdf14/maths_cylinder1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joints_flsh/office8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technologystudent.com/joints/forest3a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technologystudent.com/joints/forest3a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student.com/designpro/model1.htm" TargetMode="External"/><Relationship Id="rId7" Type="http://schemas.openxmlformats.org/officeDocument/2006/relationships/hyperlink" Target="http://www.technologystudent.com/joints/forest3a.html" TargetMode="External"/><Relationship Id="rId2" Type="http://schemas.openxmlformats.org/officeDocument/2006/relationships/hyperlink" Target="http://www.technologystudent.com/designpro/newspec1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prddes1/modemat2.html" TargetMode="External"/><Relationship Id="rId4" Type="http://schemas.openxmlformats.org/officeDocument/2006/relationships/hyperlink" Target="http://www.technologystudent.com/prddes1/modmat1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student.com/gprep07/phortho4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echnologystudent.com/joints/forest3a.html" TargetMode="External"/><Relationship Id="rId5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gprep07/phortho11.html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hyperlink" Target="http://www.technologystudent.com/joints/forest3a.html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www.facebook.com/groups/254963448192823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www.technologystudent.com/joints/forest3a.html" TargetMode="External"/><Relationship Id="rId2" Type="http://schemas.openxmlformats.org/officeDocument/2006/relationships/hyperlink" Target="http://www.technologystudent.com/despro_flsh/smartphone1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acebook.com/groups/254963448192823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student.com/joints/forest3a.html" TargetMode="External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technologystudent.com/joints/forest3a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student.com/despro_flsh/charity9.html" TargetMode="External"/><Relationship Id="rId2" Type="http://schemas.openxmlformats.org/officeDocument/2006/relationships/hyperlink" Target="http://www.technologystudent.com/rmflsh1/pine2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echnologystudent.com/joints/forest3a.html" TargetMode="External"/><Relationship Id="rId5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energy1/solar7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student.com/energy1/solar7.htm" TargetMode="External"/><Relationship Id="rId2" Type="http://schemas.openxmlformats.org/officeDocument/2006/relationships/hyperlink" Target="http://www.technologystudent.com/pdf14/ratios1.pdf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technologystudent.com/joints/forest3a.html" TargetMode="External"/><Relationship Id="rId4" Type="http://schemas.openxmlformats.org/officeDocument/2006/relationships/hyperlink" Target="https://www.facebook.com/groups/254963448192823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student.com/joints/forest4a.html" TargetMode="External"/><Relationship Id="rId2" Type="http://schemas.openxmlformats.org/officeDocument/2006/relationships/hyperlink" Target="http://www.technologystudent.com/joints/forest3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joints/wdprocess1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jpg"/><Relationship Id="rId2" Type="http://schemas.openxmlformats.org/officeDocument/2006/relationships/hyperlink" Target="http://www.technologystudent.com/despro_flsh/mats_finish1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echnologystudent.com/prddes1/polyprop2.html" TargetMode="External"/><Relationship Id="rId5" Type="http://schemas.openxmlformats.org/officeDocument/2006/relationships/hyperlink" Target="http://www.technologystudent.com/grp08/pack1.html" TargetMode="External"/><Relationship Id="rId10" Type="http://schemas.openxmlformats.org/officeDocument/2006/relationships/hyperlink" Target="http://www.technologystudent.com/joints/forest3a.html" TargetMode="External"/><Relationship Id="rId4" Type="http://schemas.openxmlformats.org/officeDocument/2006/relationships/hyperlink" Target="http://www.technologystudent.com/prddes1/barcelona2.html" TargetMode="External"/><Relationship Id="rId9" Type="http://schemas.openxmlformats.org/officeDocument/2006/relationships/hyperlink" Target="https://www.facebook.com/groups/254963448192823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student.com/grp08/pack1.html" TargetMode="External"/><Relationship Id="rId2" Type="http://schemas.openxmlformats.org/officeDocument/2006/relationships/hyperlink" Target="http://www.technologystudent.com/prddes1/barcelona2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echnologystudent.com/joints/forest3a.html" TargetMode="External"/><Relationship Id="rId5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prddes1/polyprop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8661" y="107680"/>
            <a:ext cx="5518150" cy="73215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672465" marR="5080" indent="-660400">
              <a:lnSpc>
                <a:spcPts val="2680"/>
              </a:lnSpc>
              <a:spcBef>
                <a:spcPts val="355"/>
              </a:spcBef>
            </a:pPr>
            <a:r>
              <a:rPr dirty="0"/>
              <a:t>SAMPLE </a:t>
            </a:r>
            <a:r>
              <a:rPr spc="-5" dirty="0"/>
              <a:t>DESIGN AND</a:t>
            </a:r>
            <a:r>
              <a:rPr spc="-145" dirty="0"/>
              <a:t> </a:t>
            </a:r>
            <a:r>
              <a:rPr dirty="0"/>
              <a:t>TECHNOLOGY </a:t>
            </a:r>
            <a:r>
              <a:rPr u="none" dirty="0"/>
              <a:t> </a:t>
            </a:r>
            <a:r>
              <a:rPr dirty="0"/>
              <a:t>GCSE </a:t>
            </a:r>
            <a:r>
              <a:rPr spc="-20" dirty="0"/>
              <a:t>EXAMINATION</a:t>
            </a:r>
            <a:r>
              <a:rPr spc="-10" dirty="0"/>
              <a:t> </a:t>
            </a:r>
            <a:r>
              <a:rPr spc="-40" dirty="0"/>
              <a:t>PAPER</a:t>
            </a:r>
          </a:p>
        </p:txBody>
      </p:sp>
      <p:sp>
        <p:nvSpPr>
          <p:cNvPr id="3" name="object 3"/>
          <p:cNvSpPr/>
          <p:nvPr/>
        </p:nvSpPr>
        <p:spPr>
          <a:xfrm>
            <a:off x="460386" y="1201546"/>
            <a:ext cx="6781800" cy="2794000"/>
          </a:xfrm>
          <a:custGeom>
            <a:avLst/>
            <a:gdLst/>
            <a:ahLst/>
            <a:cxnLst/>
            <a:rect l="l" t="t" r="r" b="b"/>
            <a:pathLst>
              <a:path w="6781800" h="2794000">
                <a:moveTo>
                  <a:pt x="0" y="0"/>
                </a:moveTo>
                <a:lnTo>
                  <a:pt x="6781800" y="0"/>
                </a:lnTo>
                <a:lnTo>
                  <a:pt x="6781800" y="2794000"/>
                </a:lnTo>
                <a:lnTo>
                  <a:pt x="0" y="2794000"/>
                </a:lnTo>
                <a:lnTo>
                  <a:pt x="0" y="0"/>
                </a:lnTo>
                <a:close/>
              </a:path>
            </a:pathLst>
          </a:custGeom>
          <a:ln w="1799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82725" y="1369806"/>
            <a:ext cx="51276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50565" algn="l"/>
              </a:tabLst>
            </a:pPr>
            <a:r>
              <a:rPr sz="2100" b="1" spc="-7" baseline="-3968" dirty="0">
                <a:solidFill>
                  <a:srgbClr val="151616"/>
                </a:solidFill>
                <a:latin typeface="Arial"/>
                <a:cs typeface="Arial"/>
              </a:rPr>
              <a:t>CENTRE</a:t>
            </a:r>
            <a:r>
              <a:rPr sz="2100" b="1" spc="22" baseline="-3968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100" b="1" spc="-7" baseline="-3968" dirty="0">
                <a:solidFill>
                  <a:srgbClr val="151616"/>
                </a:solidFill>
                <a:latin typeface="Arial"/>
                <a:cs typeface="Arial"/>
              </a:rPr>
              <a:t>NUMBER	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CANDIDATE</a:t>
            </a:r>
            <a:r>
              <a:rPr sz="14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NUMBER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7707" y="2433405"/>
            <a:ext cx="6230620" cy="1115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00"/>
              </a:spcBef>
              <a:tabLst>
                <a:tab pos="2175510" algn="l"/>
                <a:tab pos="6217285" algn="l"/>
              </a:tabLst>
            </a:pP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SURNAME	</a:t>
            </a:r>
            <a:r>
              <a:rPr sz="1400" u="sng" spc="-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70"/>
              </a:spcBef>
              <a:tabLst>
                <a:tab pos="2175510" algn="l"/>
                <a:tab pos="6217285" algn="l"/>
              </a:tabLst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FORENAME(S)	</a:t>
            </a:r>
            <a:r>
              <a:rPr sz="1400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70"/>
              </a:spcBef>
              <a:tabLst>
                <a:tab pos="6217285" algn="l"/>
              </a:tabLst>
            </a:pP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CANDIDATE</a:t>
            </a:r>
            <a:r>
              <a:rPr sz="14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SIGNATURE</a:t>
            </a:r>
            <a:r>
              <a:rPr sz="1400" b="1" spc="-1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789761" y="1670109"/>
          <a:ext cx="126873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12700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51616"/>
                      </a:solidFill>
                      <a:prstDash val="solid"/>
                    </a:lnL>
                    <a:lnR w="12700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51616"/>
                      </a:solidFill>
                      <a:prstDash val="solid"/>
                    </a:lnL>
                    <a:lnR w="12700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293009" y="1670109"/>
          <a:ext cx="1587499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1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12700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51616"/>
                      </a:solidFill>
                      <a:prstDash val="solid"/>
                    </a:lnL>
                    <a:lnR w="12700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51616"/>
                      </a:solidFill>
                      <a:prstDash val="solid"/>
                    </a:lnL>
                    <a:lnR w="12700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51616"/>
                      </a:solidFill>
                      <a:prstDash val="solid"/>
                    </a:lnL>
                    <a:lnR w="12700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48220" y="954211"/>
            <a:ext cx="445452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sz="650" spc="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05780" y="939555"/>
            <a:ext cx="205549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u="sng" spc="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sz="650" spc="5" dirty="0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09154" y="4581457"/>
            <a:ext cx="3901440" cy="1234440"/>
          </a:xfrm>
          <a:custGeom>
            <a:avLst/>
            <a:gdLst/>
            <a:ahLst/>
            <a:cxnLst/>
            <a:rect l="l" t="t" r="r" b="b"/>
            <a:pathLst>
              <a:path w="3901440" h="1234439">
                <a:moveTo>
                  <a:pt x="0" y="0"/>
                </a:moveTo>
                <a:lnTo>
                  <a:pt x="3901440" y="0"/>
                </a:lnTo>
                <a:lnTo>
                  <a:pt x="3901440" y="1234440"/>
                </a:lnTo>
                <a:lnTo>
                  <a:pt x="0" y="1234440"/>
                </a:lnTo>
                <a:lnTo>
                  <a:pt x="0" y="0"/>
                </a:lnTo>
                <a:close/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960"/>
              </a:spcBef>
            </a:pPr>
            <a:r>
              <a:rPr spc="-5" dirty="0"/>
              <a:t>Materials </a:t>
            </a:r>
            <a:r>
              <a:rPr dirty="0"/>
              <a:t>required for this</a:t>
            </a:r>
            <a:r>
              <a:rPr spc="-5" dirty="0"/>
              <a:t> </a:t>
            </a:r>
            <a:r>
              <a:rPr dirty="0"/>
              <a:t>examination:</a:t>
            </a:r>
          </a:p>
          <a:p>
            <a:pPr marL="1324610" indent="-227965">
              <a:lnSpc>
                <a:spcPts val="1490"/>
              </a:lnSpc>
              <a:spcBef>
                <a:spcPts val="860"/>
              </a:spcBef>
              <a:buChar char="·"/>
              <a:tabLst>
                <a:tab pos="1324610" algn="l"/>
                <a:tab pos="1325245" algn="l"/>
              </a:tabLst>
            </a:pPr>
            <a:r>
              <a:rPr b="0" spc="-5" dirty="0">
                <a:latin typeface="Arial"/>
                <a:cs typeface="Arial"/>
              </a:rPr>
              <a:t>normal writing and drawing</a:t>
            </a:r>
            <a:r>
              <a:rPr b="0" spc="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instruments</a:t>
            </a:r>
          </a:p>
          <a:p>
            <a:pPr marL="1324610" indent="-227965">
              <a:lnSpc>
                <a:spcPts val="1305"/>
              </a:lnSpc>
              <a:buChar char="·"/>
              <a:tabLst>
                <a:tab pos="1324610" algn="l"/>
                <a:tab pos="1325245" algn="l"/>
              </a:tabLst>
            </a:pPr>
            <a:r>
              <a:rPr b="0" spc="-5" dirty="0">
                <a:latin typeface="Arial"/>
                <a:cs typeface="Arial"/>
              </a:rPr>
              <a:t>a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calculator</a:t>
            </a:r>
          </a:p>
          <a:p>
            <a:pPr marL="1304925" indent="-208279">
              <a:lnSpc>
                <a:spcPts val="1500"/>
              </a:lnSpc>
              <a:buChar char="·"/>
              <a:tabLst>
                <a:tab pos="1304925" algn="l"/>
                <a:tab pos="1305560" algn="l"/>
              </a:tabLst>
            </a:pPr>
            <a:r>
              <a:rPr b="0" spc="-5" dirty="0">
                <a:latin typeface="Arial"/>
                <a:cs typeface="Arial"/>
              </a:rPr>
              <a:t>a</a:t>
            </a:r>
            <a:r>
              <a:rPr b="0" spc="-6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protractor.</a:t>
            </a: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/>
              <a:t>Instructions to</a:t>
            </a:r>
            <a:r>
              <a:rPr spc="-5" dirty="0"/>
              <a:t> </a:t>
            </a:r>
            <a:r>
              <a:rPr dirty="0"/>
              <a:t>candidates:</a:t>
            </a:r>
          </a:p>
          <a:p>
            <a:pPr marL="299085" indent="-227965">
              <a:lnSpc>
                <a:spcPts val="1490"/>
              </a:lnSpc>
              <a:spcBef>
                <a:spcPts val="840"/>
              </a:spcBef>
              <a:buChar char="·"/>
              <a:tabLst>
                <a:tab pos="298450" algn="l"/>
                <a:tab pos="299085" algn="l"/>
              </a:tabLst>
            </a:pPr>
            <a:r>
              <a:rPr b="0" spc="-5" dirty="0">
                <a:latin typeface="Arial"/>
                <a:cs typeface="Arial"/>
              </a:rPr>
              <a:t>Use black ink or black ball-point pen. Use pencil only </a:t>
            </a:r>
            <a:r>
              <a:rPr b="0" dirty="0">
                <a:latin typeface="Arial"/>
                <a:cs typeface="Arial"/>
              </a:rPr>
              <a:t>for</a:t>
            </a:r>
            <a:r>
              <a:rPr b="0" spc="204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drawing.</a:t>
            </a:r>
          </a:p>
          <a:p>
            <a:pPr marL="299085" indent="-227965">
              <a:lnSpc>
                <a:spcPts val="1300"/>
              </a:lnSpc>
              <a:buChar char="·"/>
              <a:tabLst>
                <a:tab pos="298450" algn="l"/>
                <a:tab pos="299085" algn="l"/>
              </a:tabLst>
            </a:pPr>
            <a:r>
              <a:rPr b="0" spc="-5" dirty="0">
                <a:latin typeface="Arial"/>
                <a:cs typeface="Arial"/>
              </a:rPr>
              <a:t>Fill in </a:t>
            </a:r>
            <a:r>
              <a:rPr b="0" dirty="0">
                <a:latin typeface="Arial"/>
                <a:cs typeface="Arial"/>
              </a:rPr>
              <a:t>the </a:t>
            </a:r>
            <a:r>
              <a:rPr b="0" spc="-5" dirty="0">
                <a:latin typeface="Arial"/>
                <a:cs typeface="Arial"/>
              </a:rPr>
              <a:t>boxes </a:t>
            </a:r>
            <a:r>
              <a:rPr b="0" dirty="0">
                <a:latin typeface="Arial"/>
                <a:cs typeface="Arial"/>
              </a:rPr>
              <a:t>at the top of this</a:t>
            </a:r>
            <a:r>
              <a:rPr b="0" spc="1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page.</a:t>
            </a:r>
          </a:p>
          <a:p>
            <a:pPr marL="299085" indent="-227965">
              <a:lnSpc>
                <a:spcPts val="1490"/>
              </a:lnSpc>
              <a:buChar char="·"/>
              <a:tabLst>
                <a:tab pos="298450" algn="l"/>
                <a:tab pos="299085" algn="l"/>
              </a:tabLst>
            </a:pPr>
            <a:r>
              <a:rPr b="0" spc="-5" dirty="0">
                <a:latin typeface="Arial"/>
                <a:cs typeface="Arial"/>
              </a:rPr>
              <a:t>Answer </a:t>
            </a:r>
            <a:r>
              <a:rPr dirty="0"/>
              <a:t>all</a:t>
            </a:r>
            <a:r>
              <a:rPr spc="-5" dirty="0"/>
              <a:t> </a:t>
            </a:r>
            <a:r>
              <a:rPr b="0" spc="-5" dirty="0">
                <a:latin typeface="Arial"/>
                <a:cs typeface="Arial"/>
              </a:rPr>
              <a:t>questions.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93177" y="7023972"/>
            <a:ext cx="10210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blank</a:t>
            </a:r>
            <a:r>
              <a:rPr sz="14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pages.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5847" y="6837283"/>
            <a:ext cx="5828030" cy="77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indent="-227329">
              <a:lnSpc>
                <a:spcPct val="100000"/>
              </a:lnSpc>
              <a:spcBef>
                <a:spcPts val="100"/>
              </a:spcBef>
              <a:buChar char="·"/>
              <a:tabLst>
                <a:tab pos="227329" algn="l"/>
                <a:tab pos="227965" algn="l"/>
              </a:tabLst>
            </a:pPr>
            <a:r>
              <a:rPr sz="1400" spc="-45" dirty="0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must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answer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questions in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spaces provided. Do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not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write</a:t>
            </a:r>
            <a:r>
              <a:rPr sz="1400" spc="1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endParaRPr sz="1400">
              <a:latin typeface="Arial"/>
              <a:cs typeface="Arial"/>
            </a:endParaRPr>
          </a:p>
          <a:p>
            <a:pPr marL="227329" marR="57785" indent="-227329">
              <a:lnSpc>
                <a:spcPts val="1470"/>
              </a:lnSpc>
              <a:spcBef>
                <a:spcPts val="1330"/>
              </a:spcBef>
              <a:buChar char="·"/>
              <a:tabLst>
                <a:tab pos="227329" algn="l"/>
                <a:tab pos="228600" algn="l"/>
              </a:tabLst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Do all rough work in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book. Cross through any work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you do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not 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want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be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 marked.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5860" y="7596794"/>
            <a:ext cx="5384800" cy="120015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Information</a:t>
            </a:r>
            <a:endParaRPr sz="1400">
              <a:latin typeface="Arial"/>
              <a:cs typeface="Arial"/>
            </a:endParaRPr>
          </a:p>
          <a:p>
            <a:pPr marL="272415" indent="-229870">
              <a:lnSpc>
                <a:spcPts val="1490"/>
              </a:lnSpc>
              <a:spcBef>
                <a:spcPts val="900"/>
              </a:spcBef>
              <a:buChar char="·"/>
              <a:tabLst>
                <a:tab pos="271780" algn="l"/>
                <a:tab pos="272415" algn="l"/>
              </a:tabLst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 marks for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questions are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displayed.</a:t>
            </a:r>
            <a:endParaRPr sz="1400">
              <a:latin typeface="Arial"/>
              <a:cs typeface="Arial"/>
            </a:endParaRPr>
          </a:p>
          <a:p>
            <a:pPr marL="272415" indent="-229870">
              <a:lnSpc>
                <a:spcPts val="1310"/>
              </a:lnSpc>
              <a:buChar char="·"/>
              <a:tabLst>
                <a:tab pos="271780" algn="l"/>
                <a:tab pos="272415" algn="l"/>
              </a:tabLst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 maximum mark for this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paper is 120.</a:t>
            </a:r>
            <a:endParaRPr sz="1400">
              <a:latin typeface="Arial"/>
              <a:cs typeface="Arial"/>
            </a:endParaRPr>
          </a:p>
          <a:p>
            <a:pPr marL="271145" marR="5080" indent="-228600">
              <a:lnSpc>
                <a:spcPts val="1470"/>
              </a:lnSpc>
              <a:spcBef>
                <a:spcPts val="40"/>
              </a:spcBef>
              <a:buChar char="·"/>
              <a:tabLst>
                <a:tab pos="271780" algn="l"/>
                <a:tab pos="272415" algn="l"/>
              </a:tabLst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There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are 22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marks for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Section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A,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32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marks for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Section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66 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marks for Section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C.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03308" y="5968303"/>
            <a:ext cx="6111240" cy="3017520"/>
          </a:xfrm>
          <a:custGeom>
            <a:avLst/>
            <a:gdLst/>
            <a:ahLst/>
            <a:cxnLst/>
            <a:rect l="l" t="t" r="r" b="b"/>
            <a:pathLst>
              <a:path w="6111240" h="3017520">
                <a:moveTo>
                  <a:pt x="0" y="0"/>
                </a:moveTo>
                <a:lnTo>
                  <a:pt x="6111240" y="0"/>
                </a:lnTo>
                <a:lnTo>
                  <a:pt x="6111240" y="3017520"/>
                </a:lnTo>
                <a:lnTo>
                  <a:pt x="0" y="3017520"/>
                </a:lnTo>
                <a:lnTo>
                  <a:pt x="0" y="0"/>
                </a:lnTo>
                <a:close/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5994" y="9077083"/>
            <a:ext cx="7117080" cy="1295400"/>
          </a:xfrm>
          <a:prstGeom prst="rect">
            <a:avLst/>
          </a:prstGeom>
          <a:solidFill>
            <a:srgbClr val="FBE116"/>
          </a:solidFill>
          <a:ln w="6350">
            <a:solidFill>
              <a:srgbClr val="151616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294640" marR="180975" algn="ctr">
              <a:lnSpc>
                <a:spcPts val="1340"/>
              </a:lnSpc>
              <a:spcBef>
                <a:spcPts val="37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example examination paper can be duplicated and printed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out if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required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but not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edited in any 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way.</a:t>
            </a:r>
            <a:endParaRPr sz="1200">
              <a:latin typeface="Arial"/>
              <a:cs typeface="Arial"/>
            </a:endParaRPr>
          </a:p>
          <a:p>
            <a:pPr marL="106680" algn="ctr">
              <a:lnSpc>
                <a:spcPts val="1265"/>
              </a:lnSpc>
            </a:pP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The links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200" u="sng" spc="-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sz="1200" spc="-5" dirty="0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cannot be</a:t>
            </a:r>
            <a:r>
              <a:rPr sz="1200" spc="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removed.</a:t>
            </a:r>
            <a:endParaRPr sz="1200">
              <a:latin typeface="Arial"/>
              <a:cs typeface="Arial"/>
            </a:endParaRPr>
          </a:p>
          <a:p>
            <a:pPr marL="278765" marR="164465" algn="ctr">
              <a:lnSpc>
                <a:spcPts val="1340"/>
              </a:lnSpc>
              <a:spcBef>
                <a:spcPts val="75"/>
              </a:spcBef>
            </a:pP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The PDF ﬁle can be stored on school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college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systems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and distributed electronically</a:t>
            </a:r>
            <a:r>
              <a:rPr sz="1200" spc="2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(NO</a:t>
            </a:r>
            <a:r>
              <a:rPr sz="1200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EDITING  ALLOWED)</a:t>
            </a:r>
            <a:endParaRPr sz="1200">
              <a:latin typeface="Arial"/>
              <a:cs typeface="Arial"/>
            </a:endParaRPr>
          </a:p>
          <a:p>
            <a:pPr marL="323850" marR="210185" algn="ctr">
              <a:lnSpc>
                <a:spcPts val="1340"/>
              </a:lnSpc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PLEASE RESPECT THE COPYRIGHT - report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infringers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  <a:hlinkClick r:id="rId5"/>
              </a:rPr>
              <a:t>techteacher@technologystudent.com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 Not be distributed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at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courses or by course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instructors /</a:t>
            </a:r>
            <a:r>
              <a:rPr sz="1200" spc="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consultants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98471" y="4102020"/>
            <a:ext cx="2994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51616"/>
                </a:solidFill>
                <a:latin typeface="Arial"/>
                <a:cs typeface="Arial"/>
              </a:rPr>
              <a:t>2 </a:t>
            </a: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HOURS</a:t>
            </a:r>
            <a:r>
              <a:rPr sz="2400" b="1" spc="-1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ALLOWED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6300" y="10410631"/>
            <a:ext cx="445452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sz="650" spc="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83860" y="10395975"/>
            <a:ext cx="205549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u="sng" spc="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sz="650" spc="5" dirty="0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946" y="194534"/>
            <a:ext cx="6794500" cy="63627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822325" algn="l"/>
              </a:tabLst>
            </a:pP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20. Circle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one of the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materials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and its associated product. Then, explain why the 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material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has physical properties, making it suitable for the manufacture of the  product	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2 x 2</a:t>
            </a:r>
            <a:r>
              <a:rPr sz="1400" b="1" i="1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3672" y="1680588"/>
            <a:ext cx="4361815" cy="88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PCB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(Printed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Circuit Board)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Circuit found in electronic</a:t>
            </a:r>
            <a:r>
              <a:rPr sz="1200" spc="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products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40"/>
              </a:spcBef>
            </a:pP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Metal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Foam -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Crumple Zone on a train</a:t>
            </a:r>
            <a:r>
              <a:rPr sz="1200" spc="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carriage.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40"/>
              </a:spcBef>
            </a:pP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Copper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Pipes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domestic water</a:t>
            </a:r>
            <a:r>
              <a:rPr sz="1200" spc="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supply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468" y="2745766"/>
            <a:ext cx="1732280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66700" marR="5080" indent="-267335">
              <a:lnSpc>
                <a:spcPts val="1340"/>
              </a:lnSpc>
              <a:spcBef>
                <a:spcPts val="225"/>
              </a:spcBef>
            </a:pP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200" spc="-1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0588" y="2787560"/>
            <a:ext cx="17818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1585" y="2698656"/>
            <a:ext cx="6642734" cy="3556635"/>
          </a:xfrm>
          <a:custGeom>
            <a:avLst/>
            <a:gdLst/>
            <a:ahLst/>
            <a:cxnLst/>
            <a:rect l="l" t="t" r="r" b="b"/>
            <a:pathLst>
              <a:path w="6642734" h="3556635">
                <a:moveTo>
                  <a:pt x="0" y="0"/>
                </a:moveTo>
                <a:lnTo>
                  <a:pt x="6642108" y="0"/>
                </a:lnTo>
                <a:lnTo>
                  <a:pt x="6642108" y="3556022"/>
                </a:lnTo>
                <a:lnTo>
                  <a:pt x="0" y="3556022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8061" y="3154143"/>
            <a:ext cx="5400675" cy="36029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52400" marR="208279">
              <a:lnSpc>
                <a:spcPts val="1340"/>
              </a:lnSpc>
              <a:spcBef>
                <a:spcPts val="225"/>
              </a:spcBef>
            </a:pP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Plywood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Chair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sz="1200" u="sng" spc="-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http://www.technologystudent.com/prddes1/eames6.html </a:t>
            </a:r>
            <a:r>
              <a:rPr sz="1200" spc="-5" dirty="0">
                <a:solidFill>
                  <a:srgbClr val="0000C4"/>
                </a:solidFill>
                <a:latin typeface="Arial"/>
                <a:cs typeface="Arial"/>
              </a:rPr>
              <a:t> </a:t>
            </a:r>
            <a:r>
              <a:rPr sz="1200" u="sng" spc="-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http://www.technologystudent.com/despro_ﬂsh/ﬂexply1.html </a:t>
            </a:r>
            <a:r>
              <a:rPr sz="1200" spc="-5" dirty="0">
                <a:solidFill>
                  <a:srgbClr val="0000C4"/>
                </a:solidFill>
                <a:latin typeface="Arial"/>
                <a:cs typeface="Arial"/>
              </a:rPr>
              <a:t> </a:t>
            </a:r>
            <a:r>
              <a:rPr sz="1200" u="sng" spc="-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http://www.technologystudent.com/joints/plywood1.html</a:t>
            </a:r>
            <a:endParaRPr sz="1200">
              <a:latin typeface="Arial"/>
              <a:cs typeface="Arial"/>
            </a:endParaRPr>
          </a:p>
          <a:p>
            <a:pPr marL="152400">
              <a:lnSpc>
                <a:spcPct val="100000"/>
              </a:lnSpc>
              <a:spcBef>
                <a:spcPts val="1215"/>
              </a:spcBef>
            </a:pP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Steel tube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bench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  <a:hlinkClick r:id="rId5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  <a:hlinkClick r:id="rId5"/>
              </a:rPr>
              <a:t>-</a:t>
            </a:r>
            <a:r>
              <a:rPr sz="1200" spc="180" dirty="0">
                <a:solidFill>
                  <a:srgbClr val="151616"/>
                </a:solidFill>
                <a:latin typeface="Arial"/>
                <a:cs typeface="Arial"/>
                <a:hlinkClick r:id="rId5"/>
              </a:rPr>
              <a:t>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  <a:hlinkClick r:id="rId5"/>
              </a:rPr>
              <a:t>http://www.technologystudent.com/joints/steelbnch1.html</a:t>
            </a:r>
            <a:endParaRPr sz="1200">
              <a:latin typeface="Arial"/>
              <a:cs typeface="Arial"/>
            </a:endParaRPr>
          </a:p>
          <a:p>
            <a:pPr marL="152400" marR="471805">
              <a:lnSpc>
                <a:spcPts val="1340"/>
              </a:lnSpc>
              <a:spcBef>
                <a:spcPts val="1370"/>
              </a:spcBef>
            </a:pP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PCB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(Printed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Circuit Board)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Main circuit found in electronic products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1200" u="sng" spc="-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6"/>
              </a:rPr>
              <a:t>http://www.technologystudent.com/pcb/pcb1a.htm </a:t>
            </a:r>
            <a:r>
              <a:rPr sz="1200" spc="-5" dirty="0">
                <a:solidFill>
                  <a:srgbClr val="0000C4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  <a:hlinkClick r:id="rId7"/>
              </a:rPr>
              <a:t>http://www.technologystudent.com/pcb/wave1.html</a:t>
            </a:r>
            <a:endParaRPr sz="1200">
              <a:latin typeface="Arial"/>
              <a:cs typeface="Arial"/>
            </a:endParaRPr>
          </a:p>
          <a:p>
            <a:pPr marL="152400" marR="1038860">
              <a:lnSpc>
                <a:spcPts val="1340"/>
              </a:lnSpc>
              <a:spcBef>
                <a:spcPts val="1340"/>
              </a:spcBef>
            </a:pP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Metal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Foam -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Crumple Zone on a train carriage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1200" u="sng" spc="-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8"/>
              </a:rPr>
              <a:t>http://www.technologystudent.com/joints_ﬂsh/metalfoam1.html </a:t>
            </a:r>
            <a:r>
              <a:rPr sz="1200" spc="-5" dirty="0">
                <a:solidFill>
                  <a:srgbClr val="0000C4"/>
                </a:solidFill>
                <a:latin typeface="Arial"/>
                <a:cs typeface="Arial"/>
              </a:rPr>
              <a:t> </a:t>
            </a:r>
            <a:r>
              <a:rPr sz="1200" u="sng" spc="-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9"/>
              </a:rPr>
              <a:t>http://www.technologystudent.com/joints_ﬂsh/metalfoam2.html</a:t>
            </a:r>
            <a:endParaRPr sz="1200">
              <a:latin typeface="Arial"/>
              <a:cs typeface="Arial"/>
            </a:endParaRPr>
          </a:p>
          <a:p>
            <a:pPr marL="152400" marR="1343660">
              <a:lnSpc>
                <a:spcPts val="1340"/>
              </a:lnSpc>
              <a:spcBef>
                <a:spcPts val="1345"/>
              </a:spcBef>
            </a:pP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Copper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Pipes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domestic water supply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1200" u="sng" spc="-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10"/>
              </a:rPr>
              <a:t>http://www.technologystudent.com/designpro/metals1.htm </a:t>
            </a:r>
            <a:r>
              <a:rPr sz="1200" spc="-5" dirty="0">
                <a:solidFill>
                  <a:srgbClr val="0000C4"/>
                </a:solidFill>
                <a:latin typeface="Arial"/>
                <a:cs typeface="Arial"/>
              </a:rPr>
              <a:t> </a:t>
            </a:r>
            <a:r>
              <a:rPr sz="1200" u="sng" spc="-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11"/>
              </a:rPr>
              <a:t>http://www.technologystudent.com/joints/nonferrous1.html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Propery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1: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8061" y="8397771"/>
            <a:ext cx="8953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Property</a:t>
            </a:r>
            <a:r>
              <a:rPr sz="1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2: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53913" y="6715025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53913" y="7064276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3913" y="8645425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53913" y="8994675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53913" y="7388125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3913" y="7737375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53913" y="9331229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53913" y="9680479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53913" y="8124724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53913" y="10036080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21215" y="818258"/>
            <a:ext cx="4454525" cy="7302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  <a:tabLst>
                <a:tab pos="2421255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sz="650" spc="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1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  <a:p>
            <a:pPr marL="2765425">
              <a:lnSpc>
                <a:spcPct val="100000"/>
              </a:lnSpc>
              <a:spcBef>
                <a:spcPts val="405"/>
              </a:spcBef>
            </a:pP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Plywood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 Chair</a:t>
            </a:r>
            <a:endParaRPr sz="1200">
              <a:latin typeface="Arial"/>
              <a:cs typeface="Arial"/>
            </a:endParaRPr>
          </a:p>
          <a:p>
            <a:pPr marL="2684780">
              <a:lnSpc>
                <a:spcPct val="100000"/>
              </a:lnSpc>
              <a:spcBef>
                <a:spcPts val="1240"/>
              </a:spcBef>
            </a:pP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Steel tube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bench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78776" y="832060"/>
            <a:ext cx="205549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u="sng" spc="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13"/>
              </a:rPr>
              <a:t>www.technologystudent.com</a:t>
            </a:r>
            <a:r>
              <a:rPr sz="650" spc="5" dirty="0">
                <a:solidFill>
                  <a:srgbClr val="0000C4"/>
                </a:solidFill>
                <a:latin typeface="Arial"/>
                <a:cs typeface="Arial"/>
                <a:hlinkClick r:id="rId13"/>
              </a:rPr>
              <a:t>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185" y="4237370"/>
            <a:ext cx="6642734" cy="5949950"/>
          </a:xfrm>
          <a:custGeom>
            <a:avLst/>
            <a:gdLst/>
            <a:ahLst/>
            <a:cxnLst/>
            <a:rect l="l" t="t" r="r" b="b"/>
            <a:pathLst>
              <a:path w="6642734" h="5949950">
                <a:moveTo>
                  <a:pt x="0" y="0"/>
                </a:moveTo>
                <a:lnTo>
                  <a:pt x="6642107" y="0"/>
                </a:lnTo>
                <a:lnTo>
                  <a:pt x="6642107" y="5949946"/>
                </a:lnTo>
                <a:lnTo>
                  <a:pt x="0" y="5949946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286" y="294251"/>
            <a:ext cx="6985634" cy="123253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just">
              <a:lnSpc>
                <a:spcPts val="1560"/>
              </a:lnSpc>
              <a:spcBef>
                <a:spcPts val="250"/>
              </a:spcBef>
            </a:pP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21.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Designers often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select materials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based on their environmental impact and the  expectations of potential customers. For example,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materials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that can be recycled, 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sz="1400" b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preferred</a:t>
            </a:r>
            <a:r>
              <a:rPr sz="1400" b="1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b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those</a:t>
            </a:r>
            <a:r>
              <a:rPr sz="1400" b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r>
              <a:rPr sz="1400" b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sz="1400" b="1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non-recyclable.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1575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How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 following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materials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strategies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regarded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as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an ethical choice?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10 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2069" y="3132456"/>
            <a:ext cx="3572510" cy="835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20"/>
              </a:lnSpc>
              <a:spcBef>
                <a:spcPts val="10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6Rs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ts val="1560"/>
              </a:lnSpc>
              <a:spcBef>
                <a:spcPts val="9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Recycling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Upcycling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Closed</a:t>
            </a:r>
            <a:r>
              <a:rPr sz="1400" spc="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loop</a:t>
            </a:r>
            <a:r>
              <a:rPr sz="1400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recycling  Life Cycle</a:t>
            </a:r>
            <a:r>
              <a:rPr sz="1400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Analysis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35"/>
              </a:lnSpc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Replacing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Materials</a:t>
            </a:r>
            <a:r>
              <a:rPr sz="1400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Economy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5659" y="4785675"/>
            <a:ext cx="5994400" cy="500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20"/>
              </a:lnSpc>
              <a:spcBef>
                <a:spcPts val="100"/>
              </a:spcBef>
            </a:pPr>
            <a:r>
              <a:rPr sz="1400" b="1" u="sng" spc="-1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MATERIALS</a:t>
            </a:r>
            <a:endParaRPr sz="1400">
              <a:latin typeface="Arial"/>
              <a:cs typeface="Arial"/>
            </a:endParaRPr>
          </a:p>
          <a:p>
            <a:pPr marL="753110" marR="745490" algn="ctr">
              <a:lnSpc>
                <a:spcPts val="1560"/>
              </a:lnSpc>
              <a:spcBef>
                <a:spcPts val="9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Sustainable timber  </a:t>
            </a:r>
            <a:r>
              <a:rPr sz="1400" spc="-5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http://www.technologystudent.com/prddes1/susenv1.html</a:t>
            </a:r>
            <a:endParaRPr sz="1400">
              <a:latin typeface="Arial"/>
              <a:cs typeface="Arial"/>
            </a:endParaRPr>
          </a:p>
          <a:p>
            <a:pPr marL="1029969" marR="1022350" algn="ctr">
              <a:lnSpc>
                <a:spcPts val="1560"/>
              </a:lnSpc>
              <a:spcBef>
                <a:spcPts val="1575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Polylactide                </a:t>
            </a:r>
            <a:r>
              <a:rPr sz="1400" spc="-5" dirty="0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http://www.technologystudent.com/joints/pla1.html</a:t>
            </a:r>
            <a:endParaRPr sz="1400">
              <a:latin typeface="Arial"/>
              <a:cs typeface="Arial"/>
            </a:endParaRPr>
          </a:p>
          <a:p>
            <a:pPr marL="797560" marR="790575" algn="ctr">
              <a:lnSpc>
                <a:spcPts val="1560"/>
              </a:lnSpc>
              <a:spcBef>
                <a:spcPts val="157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Biopol                               </a:t>
            </a:r>
            <a:r>
              <a:rPr sz="1400" spc="-5" dirty="0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http://www.technologystudent.com/prddes1/biopola.html</a:t>
            </a:r>
            <a:endParaRPr sz="1400">
              <a:latin typeface="Arial"/>
              <a:cs typeface="Arial"/>
            </a:endParaRPr>
          </a:p>
          <a:p>
            <a:pPr marL="541020" marR="533400" algn="ctr">
              <a:lnSpc>
                <a:spcPts val="1560"/>
              </a:lnSpc>
              <a:spcBef>
                <a:spcPts val="1575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Oxodegradable Polymers  </a:t>
            </a:r>
            <a:r>
              <a:rPr sz="1400" spc="-5" dirty="0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http://www.technologystudent.com/joints_ﬂsh/oxodegrad1.html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20"/>
              </a:lnSpc>
              <a:spcBef>
                <a:spcPts val="1420"/>
              </a:spcBef>
            </a:pPr>
            <a:r>
              <a:rPr sz="1400" b="1" u="sng" spc="-1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STRATEGIES</a:t>
            </a:r>
            <a:endParaRPr sz="1400">
              <a:latin typeface="Arial"/>
              <a:cs typeface="Arial"/>
            </a:endParaRPr>
          </a:p>
          <a:p>
            <a:pPr marL="363220" marR="355600" algn="ctr">
              <a:lnSpc>
                <a:spcPts val="1560"/>
              </a:lnSpc>
              <a:spcBef>
                <a:spcPts val="95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Reduce, Reuse, Refuse  </a:t>
            </a:r>
            <a:r>
              <a:rPr sz="1400" spc="-5" dirty="0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http://www.technologystudent.com/prddes1/rev_card_three_rs.html</a:t>
            </a:r>
            <a:endParaRPr sz="1400">
              <a:latin typeface="Arial"/>
              <a:cs typeface="Arial"/>
            </a:endParaRPr>
          </a:p>
          <a:p>
            <a:pPr marL="659765" marR="652145" indent="-635" algn="ctr">
              <a:lnSpc>
                <a:spcPts val="1560"/>
              </a:lnSpc>
              <a:spcBef>
                <a:spcPts val="157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Recycling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Upcycling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Closed loop recycling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1400" spc="-5" dirty="0">
                <a:solidFill>
                  <a:srgbClr val="DD2B1C"/>
                </a:solidFill>
                <a:latin typeface="Arial"/>
                <a:cs typeface="Arial"/>
                <a:hlinkClick r:id="rId7"/>
              </a:rPr>
              <a:t>http://www.technologystudent.com/prddes1/closeloop1.html </a:t>
            </a:r>
            <a:r>
              <a:rPr sz="1400" spc="-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DD2B1C"/>
                </a:solidFill>
                <a:latin typeface="Arial"/>
                <a:cs typeface="Arial"/>
                <a:hlinkClick r:id="rId8"/>
              </a:rPr>
              <a:t>http://www.technologystudent.com/prddes1/upcycling1.html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25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Life Cycle Analysis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r>
              <a:rPr sz="1400" spc="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DD2B1C"/>
                </a:solidFill>
                <a:latin typeface="Arial"/>
                <a:cs typeface="Arial"/>
                <a:hlinkClick r:id="rId9"/>
              </a:rPr>
              <a:t>http://www.technologystudent.com/prddes1/lifecy1.html</a:t>
            </a:r>
            <a:endParaRPr sz="1400">
              <a:latin typeface="Arial"/>
              <a:cs typeface="Arial"/>
            </a:endParaRPr>
          </a:p>
          <a:p>
            <a:pPr marL="644525" marR="636905" algn="ctr">
              <a:lnSpc>
                <a:spcPts val="1560"/>
              </a:lnSpc>
              <a:spcBef>
                <a:spcPts val="160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Replacing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Materials Economy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1400" spc="-5" dirty="0">
                <a:solidFill>
                  <a:srgbClr val="DD2B1C"/>
                </a:solidFill>
                <a:latin typeface="Arial"/>
                <a:cs typeface="Arial"/>
                <a:hlinkClick r:id="rId10"/>
              </a:rPr>
              <a:t>http://www.technologystudent.com/prddes_2/matecon1.html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9570" y="4328867"/>
            <a:ext cx="1744980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79400" marR="5080" indent="-267335">
              <a:lnSpc>
                <a:spcPts val="1340"/>
              </a:lnSpc>
              <a:spcBef>
                <a:spcPts val="225"/>
              </a:spcBef>
            </a:pP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200" spc="-1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79689" y="4370660"/>
            <a:ext cx="1794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52683" y="1542963"/>
            <a:ext cx="2160905" cy="16300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635">
              <a:lnSpc>
                <a:spcPct val="100000"/>
              </a:lnSpc>
              <a:spcBef>
                <a:spcPts val="365"/>
              </a:spcBef>
            </a:pP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11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  <a:p>
            <a:pPr marL="503555">
              <a:lnSpc>
                <a:spcPts val="1620"/>
              </a:lnSpc>
              <a:spcBef>
                <a:spcPts val="520"/>
              </a:spcBef>
            </a:pPr>
            <a:r>
              <a:rPr sz="1400" b="1" u="sng" spc="-1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MATERIALS</a:t>
            </a:r>
            <a:endParaRPr sz="1400">
              <a:latin typeface="Arial"/>
              <a:cs typeface="Arial"/>
            </a:endParaRPr>
          </a:p>
          <a:p>
            <a:pPr marL="585470" marR="400685" indent="-306705">
              <a:lnSpc>
                <a:spcPts val="1560"/>
              </a:lnSpc>
              <a:spcBef>
                <a:spcPts val="95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Sustainable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timber  Polylactide</a:t>
            </a:r>
            <a:endParaRPr sz="1400">
              <a:latin typeface="Arial"/>
              <a:cs typeface="Arial"/>
            </a:endParaRPr>
          </a:p>
          <a:p>
            <a:pPr marL="12700" marR="133985" indent="755650">
              <a:lnSpc>
                <a:spcPts val="1560"/>
              </a:lnSpc>
              <a:spcBef>
                <a:spcPts val="1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Biopol  Oxodegradable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Polymers</a:t>
            </a:r>
            <a:endParaRPr sz="1400">
              <a:latin typeface="Arial"/>
              <a:cs typeface="Arial"/>
            </a:endParaRPr>
          </a:p>
          <a:p>
            <a:pPr marL="454025">
              <a:lnSpc>
                <a:spcPct val="100000"/>
              </a:lnSpc>
              <a:spcBef>
                <a:spcPts val="1420"/>
              </a:spcBef>
            </a:pPr>
            <a:r>
              <a:rPr sz="1400" b="1" u="sng" spc="-1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STRATEGIES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314" y="1576519"/>
            <a:ext cx="2274570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6875" y="1561859"/>
            <a:ext cx="205549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u="sng" spc="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12"/>
              </a:rPr>
              <a:t>www.technologystudent.com</a:t>
            </a:r>
            <a:r>
              <a:rPr sz="650" spc="5" dirty="0">
                <a:solidFill>
                  <a:srgbClr val="0000C4"/>
                </a:solidFill>
                <a:latin typeface="Arial"/>
                <a:cs typeface="Arial"/>
                <a:hlinkClick r:id="rId12"/>
              </a:rPr>
              <a:t>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726" y="598132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7726" y="1098533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7726" y="1598911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7726" y="2099289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7726" y="2599668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7726" y="3100046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7726" y="3600425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7726" y="4100802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7726" y="4601181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7726" y="5101560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7726" y="5601937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7726" y="6102316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7726" y="6602695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7726" y="7103074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7726" y="7603451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7726" y="8103830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7726" y="8604218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7726" y="9104597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7726" y="9604976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7726" y="10105355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0769" y="194363"/>
            <a:ext cx="5098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SECTION </a:t>
            </a:r>
            <a:r>
              <a:rPr sz="1600" b="1" u="sng" spc="-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 DESIGNING </a:t>
            </a:r>
            <a:r>
              <a:rPr sz="1600" b="1" u="sng" spc="-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AND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MAKING</a:t>
            </a:r>
            <a:r>
              <a:rPr sz="1600" b="1" u="sng" spc="-13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PRINCIPLES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7421" y="624568"/>
            <a:ext cx="26936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typical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task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light is shown</a:t>
            </a:r>
            <a:r>
              <a:rPr sz="1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below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7790" y="5182917"/>
            <a:ext cx="6645275" cy="225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151616"/>
                </a:solidFill>
                <a:latin typeface="Arial"/>
                <a:cs typeface="Arial"/>
              </a:rPr>
              <a:t>SPECIFICATION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218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REQUIREMENT 1: The oﬃce / task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light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must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be manufactured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fully recyclable  materials.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REQUIREMENT 2: The task / oﬃce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light will be based on an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Art</a:t>
            </a:r>
            <a:r>
              <a:rPr sz="1400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Movement.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50">
              <a:latin typeface="Arial"/>
              <a:cs typeface="Arial"/>
            </a:endParaRPr>
          </a:p>
          <a:p>
            <a:pPr marL="12700" marR="468630">
              <a:lnSpc>
                <a:spcPts val="1560"/>
              </a:lnSpc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REQUIREMENT 3: The task / oﬃce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light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must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be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stable,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when adjusted in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any  possible lighting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position.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49256" y="1164629"/>
            <a:ext cx="2943182" cy="3805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96452" y="8864189"/>
            <a:ext cx="3863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http://www.technologystudent.com/joints_ﬂsh/oﬃce8.html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1842" y="8128708"/>
            <a:ext cx="2018664" cy="437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11150" marR="5080" indent="-311785">
              <a:lnSpc>
                <a:spcPts val="1560"/>
              </a:lnSpc>
              <a:spcBef>
                <a:spcPts val="250"/>
              </a:spcBef>
            </a:pP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400" spc="-1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55229" y="8195901"/>
            <a:ext cx="17818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2996" y="7877861"/>
            <a:ext cx="6842759" cy="1889760"/>
          </a:xfrm>
          <a:custGeom>
            <a:avLst/>
            <a:gdLst/>
            <a:ahLst/>
            <a:cxnLst/>
            <a:rect l="l" t="t" r="r" b="b"/>
            <a:pathLst>
              <a:path w="6842759" h="1889759">
                <a:moveTo>
                  <a:pt x="0" y="0"/>
                </a:moveTo>
                <a:lnTo>
                  <a:pt x="6842761" y="0"/>
                </a:lnTo>
                <a:lnTo>
                  <a:pt x="6842761" y="1889762"/>
                </a:lnTo>
                <a:lnTo>
                  <a:pt x="0" y="1889762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78776" y="482361"/>
            <a:ext cx="1397000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u="sng" spc="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sz="650" spc="5" dirty="0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2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215" y="497019"/>
            <a:ext cx="445452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sz="650" spc="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41615" y="482096"/>
            <a:ext cx="59245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317" y="273096"/>
            <a:ext cx="6842759" cy="671195"/>
          </a:xfrm>
          <a:custGeom>
            <a:avLst/>
            <a:gdLst/>
            <a:ahLst/>
            <a:cxnLst/>
            <a:rect l="l" t="t" r="r" b="b"/>
            <a:pathLst>
              <a:path w="6842759" h="671194">
                <a:moveTo>
                  <a:pt x="0" y="0"/>
                </a:moveTo>
                <a:lnTo>
                  <a:pt x="6842761" y="0"/>
                </a:lnTo>
                <a:lnTo>
                  <a:pt x="6842761" y="670585"/>
                </a:lnTo>
                <a:lnTo>
                  <a:pt x="0" y="670585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6515" y="1310368"/>
            <a:ext cx="7157720" cy="437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294255" algn="l"/>
              </a:tabLst>
            </a:pP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22a.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Evaluate the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task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light in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terms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materials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you think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have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been used to 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manufacture</a:t>
            </a:r>
            <a:r>
              <a:rPr sz="1400" b="1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1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product.	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sz="1400" b="1" i="1" spc="-1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9205" y="2061172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9205" y="2561573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9205" y="3061951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205" y="3562329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205" y="4062708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9205" y="4563086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205" y="5063465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9205" y="5563842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9792" y="6144956"/>
            <a:ext cx="675322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23b. Evaluate the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task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light in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terms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of the strength and stability of the</a:t>
            </a:r>
            <a:r>
              <a:rPr sz="1400" b="1" spc="-25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product.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sz="1400" b="1" i="1" spc="-1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7726" y="6831295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7726" y="7331695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7726" y="7832073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7726" y="8332451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7726" y="8832830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7726" y="9333209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7726" y="9833586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7726" y="10333965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398333" y="527903"/>
            <a:ext cx="3863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http://www.technologystudent.com/joints_ﬂsh/oﬃce6.html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0092" y="280103"/>
            <a:ext cx="34480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sz="1400" spc="-2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26729" y="265159"/>
            <a:ext cx="16929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sz="14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5515" y="1157418"/>
            <a:ext cx="445452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sz="650" spc="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93076" y="1142758"/>
            <a:ext cx="205549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u="sng" spc="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sz="650" spc="5" dirty="0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546" y="1310368"/>
            <a:ext cx="5957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92090" algn="l"/>
              </a:tabLst>
            </a:pP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23c.</a:t>
            </a:r>
            <a:r>
              <a:rPr sz="1400" b="1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Evaluate</a:t>
            </a:r>
            <a:r>
              <a:rPr sz="1400" b="1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task</a:t>
            </a:r>
            <a:r>
              <a:rPr sz="1400" b="1" spc="-1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light</a:t>
            </a:r>
            <a:r>
              <a:rPr sz="1400" b="1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400" b="1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terms</a:t>
            </a:r>
            <a:r>
              <a:rPr sz="1400" b="1" spc="-1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b="1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it’s</a:t>
            </a:r>
            <a:r>
              <a:rPr sz="1400" b="1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aesthetics</a:t>
            </a:r>
            <a:r>
              <a:rPr sz="1400" b="1" spc="-1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400" b="1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style.	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sz="1400" b="1" i="1" spc="-2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9205" y="2061172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9205" y="2561573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9205" y="3061951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9205" y="3562329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205" y="4062708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205" y="4563086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9205" y="5063465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205" y="5563842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9824" y="6187174"/>
            <a:ext cx="53371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23d.</a:t>
            </a:r>
            <a:r>
              <a:rPr sz="1400" b="1" spc="-1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Evaluate</a:t>
            </a:r>
            <a:r>
              <a:rPr sz="1400" b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1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task</a:t>
            </a:r>
            <a:r>
              <a:rPr sz="1400" b="1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light</a:t>
            </a:r>
            <a:r>
              <a:rPr sz="1400" b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400" b="1" spc="-1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terms</a:t>
            </a:r>
            <a:r>
              <a:rPr sz="1400" b="1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b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1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products</a:t>
            </a:r>
            <a:r>
              <a:rPr sz="1400" b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functionality.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09356" y="6187174"/>
            <a:ext cx="6781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sz="1400" b="1" i="1" spc="-2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7726" y="6831295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7726" y="7331695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7726" y="7832073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7726" y="8332451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7726" y="8832830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7726" y="9333209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7726" y="9833586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7726" y="10333965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6317" y="273096"/>
            <a:ext cx="6842759" cy="671195"/>
          </a:xfrm>
          <a:custGeom>
            <a:avLst/>
            <a:gdLst/>
            <a:ahLst/>
            <a:cxnLst/>
            <a:rect l="l" t="t" r="r" b="b"/>
            <a:pathLst>
              <a:path w="6842759" h="671194">
                <a:moveTo>
                  <a:pt x="0" y="0"/>
                </a:moveTo>
                <a:lnTo>
                  <a:pt x="6842761" y="0"/>
                </a:lnTo>
                <a:lnTo>
                  <a:pt x="6842761" y="670585"/>
                </a:lnTo>
                <a:lnTo>
                  <a:pt x="0" y="670585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398333" y="527903"/>
            <a:ext cx="3863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http://www.technologystudent.com/joints_ﬂsh/oﬃce6.html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0092" y="280103"/>
            <a:ext cx="34480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sz="1400" spc="-2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26729" y="265159"/>
            <a:ext cx="16929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sz="14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93076" y="1142758"/>
            <a:ext cx="1397000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u="sng" spc="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sz="650" spc="5" dirty="0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2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5515" y="1157418"/>
            <a:ext cx="445452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sz="650" spc="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55915" y="1142495"/>
            <a:ext cx="592455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048" y="1439922"/>
            <a:ext cx="6952615" cy="437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089025" algn="l"/>
              </a:tabLst>
            </a:pP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24a.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What is </a:t>
            </a:r>
            <a:r>
              <a:rPr sz="14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anthropometrics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 and why do designers regard it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as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essential, when  designing?	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sz="1400" b="1" i="1" spc="-1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0164" y="2411690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0164" y="2912090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0164" y="3412469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0164" y="3912846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0164" y="4413225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0164" y="4913604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164" y="5413983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0164" y="5914360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7276" y="189309"/>
            <a:ext cx="6842759" cy="1104900"/>
          </a:xfrm>
          <a:custGeom>
            <a:avLst/>
            <a:gdLst/>
            <a:ahLst/>
            <a:cxnLst/>
            <a:rect l="l" t="t" r="r" b="b"/>
            <a:pathLst>
              <a:path w="6842759" h="1104900">
                <a:moveTo>
                  <a:pt x="0" y="0"/>
                </a:moveTo>
                <a:lnTo>
                  <a:pt x="6842761" y="0"/>
                </a:lnTo>
                <a:lnTo>
                  <a:pt x="6842761" y="1104889"/>
                </a:lnTo>
                <a:lnTo>
                  <a:pt x="0" y="1104889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89412" y="566042"/>
            <a:ext cx="4171950" cy="5492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 algn="ctr">
              <a:lnSpc>
                <a:spcPts val="1340"/>
              </a:lnSpc>
              <a:spcBef>
                <a:spcPts val="225"/>
              </a:spcBef>
            </a:pP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http://www.technologystudent.com/designpro/ergo1.htm </a:t>
            </a:r>
            <a:r>
              <a:rPr sz="1200" spc="-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http://www.technologystudent.com/despro_ﬂsh/revise11.html </a:t>
            </a:r>
            <a:r>
              <a:rPr sz="1200" spc="-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http://www.technologystudent.com/despro_ﬂsh/ergorest1.html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5331" y="287720"/>
            <a:ext cx="34480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sz="1400" spc="-2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41968" y="272776"/>
            <a:ext cx="17818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6053" y="6164324"/>
            <a:ext cx="6952615" cy="437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089025" algn="l"/>
              </a:tabLst>
            </a:pP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24a.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What is </a:t>
            </a:r>
            <a:r>
              <a:rPr sz="14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ergonomics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 and why do designers regard it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as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essential, when  designing?	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sz="1400" b="1" i="1" spc="-1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0164" y="7136093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0164" y="7636492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0164" y="8136871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0164" y="8637249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0164" y="9137628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0164" y="9638007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0164" y="10138385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0164" y="10638763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48114" y="1309816"/>
            <a:ext cx="445452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sz="650" spc="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05675" y="1295157"/>
            <a:ext cx="205549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u="sng" spc="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6"/>
              </a:rPr>
              <a:t>www.technologystudent.com</a:t>
            </a:r>
            <a:r>
              <a:rPr sz="650" spc="5" dirty="0">
                <a:solidFill>
                  <a:srgbClr val="0000C4"/>
                </a:solidFill>
                <a:latin typeface="Arial"/>
                <a:cs typeface="Arial"/>
                <a:hlinkClick r:id="rId6"/>
              </a:rPr>
              <a:t>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164" y="2548846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911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0164" y="3049246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911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0164" y="3549625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911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0164" y="4050004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911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0164" y="4550381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911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0164" y="5050760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911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0164" y="5551139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911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164" y="6051517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911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0164" y="6755086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911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0164" y="7255486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911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0164" y="7755865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911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0164" y="8256244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911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0164" y="8756621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911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0164" y="9257000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911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0164" y="9757378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911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0164" y="10257757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911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58056" y="6475799"/>
            <a:ext cx="16033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MEASUREMENT</a:t>
            </a:r>
            <a:r>
              <a:rPr sz="1400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2: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7557" y="1211329"/>
            <a:ext cx="6990080" cy="129730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4566285" algn="l"/>
              </a:tabLst>
            </a:pP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25.</a:t>
            </a:r>
            <a:r>
              <a:rPr sz="14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With</a:t>
            </a:r>
            <a:r>
              <a:rPr sz="14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aid</a:t>
            </a:r>
            <a:r>
              <a:rPr sz="14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sketch</a:t>
            </a:r>
            <a:r>
              <a:rPr sz="14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4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notes,</a:t>
            </a:r>
            <a:r>
              <a:rPr sz="14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describe</a:t>
            </a:r>
            <a:r>
              <a:rPr sz="14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two</a:t>
            </a:r>
            <a:r>
              <a:rPr sz="14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anthropometric</a:t>
            </a:r>
            <a:r>
              <a:rPr sz="14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measurements 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r>
              <a:rPr sz="1400" b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could</a:t>
            </a:r>
            <a:r>
              <a:rPr sz="1400" b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be</a:t>
            </a:r>
            <a:r>
              <a:rPr sz="1400" b="1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applied</a:t>
            </a:r>
            <a:r>
              <a:rPr sz="1400" b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b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sz="1400" b="1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improved</a:t>
            </a:r>
            <a:r>
              <a:rPr sz="1400" b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task</a:t>
            </a:r>
            <a:r>
              <a:rPr sz="1400" b="1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light</a:t>
            </a:r>
            <a:r>
              <a:rPr sz="1400" b="1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design.	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sz="1400" b="1" i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x</a:t>
            </a:r>
            <a:r>
              <a:rPr sz="1400" b="1" i="1" spc="-1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sz="1400" b="1" i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Arial"/>
              <a:cs typeface="Arial"/>
            </a:endParaRPr>
          </a:p>
          <a:p>
            <a:pPr marL="1483360">
              <a:lnSpc>
                <a:spcPct val="100000"/>
              </a:lnSpc>
              <a:tabLst>
                <a:tab pos="5003165" algn="l"/>
              </a:tabLst>
            </a:pPr>
            <a:r>
              <a:rPr sz="1600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NOTES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1600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SKETCHES</a:t>
            </a:r>
            <a:endParaRPr sz="1600">
              <a:latin typeface="Arial"/>
              <a:cs typeface="Arial"/>
            </a:endParaRPr>
          </a:p>
          <a:p>
            <a:pPr marL="43180">
              <a:lnSpc>
                <a:spcPct val="100000"/>
              </a:lnSpc>
              <a:spcBef>
                <a:spcPts val="116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MEASUREMENT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1: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7276" y="189309"/>
            <a:ext cx="6842759" cy="792480"/>
          </a:xfrm>
          <a:custGeom>
            <a:avLst/>
            <a:gdLst/>
            <a:ahLst/>
            <a:cxnLst/>
            <a:rect l="l" t="t" r="r" b="b"/>
            <a:pathLst>
              <a:path w="6842759" h="792480">
                <a:moveTo>
                  <a:pt x="0" y="0"/>
                </a:moveTo>
                <a:lnTo>
                  <a:pt x="6842761" y="0"/>
                </a:lnTo>
                <a:lnTo>
                  <a:pt x="6842761" y="792457"/>
                </a:lnTo>
                <a:lnTo>
                  <a:pt x="0" y="792457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01446" y="566042"/>
            <a:ext cx="3947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http://www.technologystudent.com/joints_ﬂsh/oﬃce13.html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5331" y="287720"/>
            <a:ext cx="34480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sz="1400" spc="-2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41968" y="272776"/>
            <a:ext cx="16929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sz="14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3912" y="1017716"/>
            <a:ext cx="445452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sz="650" spc="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91473" y="1003057"/>
            <a:ext cx="205549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u="sng" spc="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sz="650" spc="5" dirty="0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7369" y="2846801"/>
            <a:ext cx="2063728" cy="23132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6167" y="2439159"/>
            <a:ext cx="2431119" cy="27432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45401" y="4158255"/>
            <a:ext cx="1295400" cy="568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sz="1200" b="1" spc="30" dirty="0">
                <a:solidFill>
                  <a:srgbClr val="151616"/>
                </a:solidFill>
                <a:latin typeface="Arial"/>
                <a:cs typeface="Arial"/>
              </a:rPr>
              <a:t>HEIGHT=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130mm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1200" b="1" spc="30" dirty="0">
                <a:solidFill>
                  <a:srgbClr val="151616"/>
                </a:solidFill>
                <a:latin typeface="Arial"/>
                <a:cs typeface="Arial"/>
              </a:rPr>
              <a:t>RADIUS=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60mm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5371" y="3001200"/>
            <a:ext cx="318135" cy="10045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19" marR="5080" indent="-46355">
              <a:lnSpc>
                <a:spcPct val="110700"/>
              </a:lnSpc>
              <a:spcBef>
                <a:spcPts val="95"/>
              </a:spcBef>
            </a:pPr>
            <a:r>
              <a:rPr sz="2900" spc="5" dirty="0">
                <a:solidFill>
                  <a:srgbClr val="151616"/>
                </a:solidFill>
                <a:latin typeface="Arial"/>
                <a:cs typeface="Arial"/>
              </a:rPr>
              <a:t>A  B</a:t>
            </a:r>
            <a:endParaRPr sz="2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3321" y="1102904"/>
            <a:ext cx="6735445" cy="63627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just">
              <a:lnSpc>
                <a:spcPts val="1560"/>
              </a:lnSpc>
              <a:spcBef>
                <a:spcPts val="250"/>
              </a:spcBef>
            </a:pP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26.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 solid cylindrical object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seen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below is being considered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as a</a:t>
            </a:r>
            <a:r>
              <a:rPr sz="14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component  for the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task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light. It is engineered from mild steel, with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large machined ‘blind’  hole, in the top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surface.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3321" y="1698788"/>
            <a:ext cx="3957954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Calculate the volume of the engineered</a:t>
            </a:r>
            <a:r>
              <a:rPr sz="1400" b="1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object.</a:t>
            </a:r>
            <a:endParaRPr sz="1400">
              <a:latin typeface="Arial"/>
              <a:cs typeface="Arial"/>
            </a:endParaRPr>
          </a:p>
          <a:p>
            <a:pPr marL="596900" marR="2167255" indent="7620">
              <a:lnSpc>
                <a:spcPct val="101200"/>
              </a:lnSpc>
              <a:spcBef>
                <a:spcPts val="880"/>
              </a:spcBef>
            </a:pPr>
            <a:r>
              <a:rPr sz="1200" b="1" spc="30" dirty="0">
                <a:solidFill>
                  <a:srgbClr val="151616"/>
                </a:solidFill>
                <a:latin typeface="Arial"/>
                <a:cs typeface="Arial"/>
              </a:rPr>
              <a:t>HEIGHT=</a:t>
            </a:r>
            <a:r>
              <a:rPr sz="12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40mm  </a:t>
            </a:r>
            <a:r>
              <a:rPr sz="1200" b="1" spc="30" dirty="0">
                <a:solidFill>
                  <a:srgbClr val="151616"/>
                </a:solidFill>
                <a:latin typeface="Arial"/>
                <a:cs typeface="Arial"/>
              </a:rPr>
              <a:t>RADIUS=</a:t>
            </a:r>
            <a:r>
              <a:rPr sz="1200" b="1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30mm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12461" y="1698788"/>
            <a:ext cx="6978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sz="1400" b="1" i="1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85391" y="2744976"/>
            <a:ext cx="2703830" cy="103378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The cylindrical object is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treated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as  two separate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cylinders.</a:t>
            </a:r>
            <a:endParaRPr sz="1400">
              <a:latin typeface="Arial"/>
              <a:cs typeface="Arial"/>
            </a:endParaRPr>
          </a:p>
          <a:p>
            <a:pPr marL="12700" marR="781685">
              <a:lnSpc>
                <a:spcPts val="1560"/>
              </a:lnSpc>
              <a:spcBef>
                <a:spcPts val="1575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Part A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‘Blind’</a:t>
            </a:r>
            <a:r>
              <a:rPr sz="1400" spc="-2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hole. 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Part B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cylinder.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5078" y="6221704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5078" y="6683982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5078" y="7146263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5078" y="7608545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5078" y="8070825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5078" y="8533105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5078" y="8995385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5078" y="9457667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5078" y="9919947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5078" y="10382226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5078" y="5794985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5078" y="5401285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7276" y="189309"/>
            <a:ext cx="6842759" cy="792480"/>
          </a:xfrm>
          <a:custGeom>
            <a:avLst/>
            <a:gdLst/>
            <a:ahLst/>
            <a:cxnLst/>
            <a:rect l="l" t="t" r="r" b="b"/>
            <a:pathLst>
              <a:path w="6842759" h="792480">
                <a:moveTo>
                  <a:pt x="0" y="0"/>
                </a:moveTo>
                <a:lnTo>
                  <a:pt x="6842761" y="0"/>
                </a:lnTo>
                <a:lnTo>
                  <a:pt x="6842761" y="792457"/>
                </a:lnTo>
                <a:lnTo>
                  <a:pt x="0" y="792457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65331" y="287720"/>
            <a:ext cx="34480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sz="1400" spc="-2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41968" y="272776"/>
            <a:ext cx="16929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sz="14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99474" y="563632"/>
            <a:ext cx="48456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http://www.technologystudent.com/pdf14/maths_cylinder1.pdf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3614" y="992318"/>
            <a:ext cx="445452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sz="650" spc="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11176" y="977659"/>
            <a:ext cx="205549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u="sng" spc="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6"/>
              </a:rPr>
              <a:t>www.technologystudent.com</a:t>
            </a:r>
            <a:r>
              <a:rPr sz="650" spc="5" dirty="0">
                <a:solidFill>
                  <a:srgbClr val="0000C4"/>
                </a:solidFill>
                <a:latin typeface="Arial"/>
                <a:cs typeface="Arial"/>
                <a:hlinkClick r:id="rId6"/>
              </a:rPr>
              <a:t>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127" y="1198316"/>
            <a:ext cx="6883400" cy="31553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17145" algn="just">
              <a:lnSpc>
                <a:spcPts val="1560"/>
              </a:lnSpc>
              <a:spcBef>
                <a:spcPts val="250"/>
              </a:spcBef>
            </a:pPr>
            <a:r>
              <a:rPr sz="1400" b="1" spc="5" dirty="0">
                <a:solidFill>
                  <a:srgbClr val="151616"/>
                </a:solidFill>
                <a:latin typeface="Arial"/>
                <a:cs typeface="Arial"/>
              </a:rPr>
              <a:t>27. </a:t>
            </a:r>
            <a:r>
              <a:rPr sz="1400" b="1" spc="10" dirty="0">
                <a:solidFill>
                  <a:srgbClr val="151616"/>
                </a:solidFill>
                <a:latin typeface="Arial"/>
                <a:cs typeface="Arial"/>
              </a:rPr>
              <a:t>Three speciﬁcation requirements for the 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Task </a:t>
            </a:r>
            <a:r>
              <a:rPr sz="1400" b="1" spc="10" dirty="0">
                <a:solidFill>
                  <a:srgbClr val="151616"/>
                </a:solidFill>
                <a:latin typeface="Arial"/>
                <a:cs typeface="Arial"/>
              </a:rPr>
              <a:t>Light </a:t>
            </a:r>
            <a:r>
              <a:rPr sz="1400" b="1" spc="5" dirty="0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sz="1400" b="1" spc="10" dirty="0">
                <a:solidFill>
                  <a:srgbClr val="151616"/>
                </a:solidFill>
                <a:latin typeface="Arial"/>
                <a:cs typeface="Arial"/>
              </a:rPr>
              <a:t>written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below.  Underneath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each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requirement, write an explanation. The ﬁrst point has been  completed for you.</a:t>
            </a:r>
            <a:r>
              <a:rPr sz="1400" b="1" spc="2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2 x 4 marks</a:t>
            </a:r>
            <a:endParaRPr sz="1400">
              <a:latin typeface="Arial"/>
              <a:cs typeface="Arial"/>
            </a:endParaRPr>
          </a:p>
          <a:p>
            <a:pPr marL="25400" marR="5080" algn="just">
              <a:lnSpc>
                <a:spcPts val="1560"/>
              </a:lnSpc>
              <a:spcBef>
                <a:spcPts val="178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REQUIREMENT 1: The oﬃce / task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light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must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be manufactured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fully recyclable  materials.</a:t>
            </a:r>
            <a:endParaRPr sz="1400">
              <a:latin typeface="Arial"/>
              <a:cs typeface="Arial"/>
            </a:endParaRPr>
          </a:p>
          <a:p>
            <a:pPr marL="24765" marR="5080" algn="just">
              <a:lnSpc>
                <a:spcPts val="1560"/>
              </a:lnSpc>
              <a:spcBef>
                <a:spcPts val="1575"/>
              </a:spcBef>
            </a:pP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EXPLANATION:</a:t>
            </a:r>
            <a:r>
              <a:rPr sz="14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When</a:t>
            </a:r>
            <a:r>
              <a:rPr sz="14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oﬃce</a:t>
            </a:r>
            <a:r>
              <a:rPr sz="14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4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task</a:t>
            </a:r>
            <a:r>
              <a:rPr sz="14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light</a:t>
            </a:r>
            <a:r>
              <a:rPr sz="14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comes</a:t>
            </a:r>
            <a:r>
              <a:rPr sz="14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end</a:t>
            </a:r>
            <a:r>
              <a:rPr sz="14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it's</a:t>
            </a:r>
            <a:r>
              <a:rPr sz="14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working</a:t>
            </a:r>
            <a:r>
              <a:rPr sz="14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life,</a:t>
            </a:r>
            <a:r>
              <a:rPr sz="14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there</a:t>
            </a:r>
            <a:r>
              <a:rPr sz="14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will  be</a:t>
            </a:r>
            <a:r>
              <a:rPr sz="14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need</a:t>
            </a:r>
            <a:r>
              <a:rPr sz="14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dismantle</a:t>
            </a:r>
            <a:r>
              <a:rPr sz="14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light</a:t>
            </a:r>
            <a:r>
              <a:rPr sz="14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4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recycle</a:t>
            </a:r>
            <a:r>
              <a:rPr sz="14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materials.</a:t>
            </a:r>
            <a:r>
              <a:rPr sz="1400" spc="-1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materials</a:t>
            </a:r>
            <a:r>
              <a:rPr sz="14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can</a:t>
            </a:r>
            <a:r>
              <a:rPr sz="14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either</a:t>
            </a:r>
            <a:r>
              <a:rPr sz="14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down-  cycled into lower quality products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OR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reused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spare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parts OR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up-cycled into higher  value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products. This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will help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 protect the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environment and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attract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environmentally  conscious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customers.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L="25400" algn="just">
              <a:lnSpc>
                <a:spcPct val="100000"/>
              </a:lnSpc>
              <a:spcBef>
                <a:spcPts val="167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REQUIREMENT 2: The task / oﬃce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light will be based on an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Art</a:t>
            </a:r>
            <a:r>
              <a:rPr sz="1400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Movement.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5248" y="7213223"/>
            <a:ext cx="6329680" cy="437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REQUIREMENT 3: The task / oﬃce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light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must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be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stable,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when adjustable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any  possible lighting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position.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1764" y="4898350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1764" y="5398750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1764" y="5899129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1764" y="6399508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1764" y="6899885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7165" y="8187652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7165" y="8688053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7165" y="9188432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165" y="9688809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7165" y="10189188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9977" y="163908"/>
            <a:ext cx="6842759" cy="792480"/>
          </a:xfrm>
          <a:custGeom>
            <a:avLst/>
            <a:gdLst/>
            <a:ahLst/>
            <a:cxnLst/>
            <a:rect l="l" t="t" r="r" b="b"/>
            <a:pathLst>
              <a:path w="6842759" h="792480">
                <a:moveTo>
                  <a:pt x="0" y="0"/>
                </a:moveTo>
                <a:lnTo>
                  <a:pt x="6842761" y="0"/>
                </a:lnTo>
                <a:lnTo>
                  <a:pt x="6842761" y="792457"/>
                </a:lnTo>
                <a:lnTo>
                  <a:pt x="0" y="792457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78032" y="262319"/>
            <a:ext cx="34480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sz="1400" spc="-2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54669" y="247375"/>
            <a:ext cx="16929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sz="14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12175" y="538230"/>
            <a:ext cx="45046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http://www.technologystudent.com/joints_ﬂsh/oﬃce8.html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2014" y="1017716"/>
            <a:ext cx="445452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sz="650" spc="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29575" y="1003057"/>
            <a:ext cx="205549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u="sng" spc="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sz="650" spc="5" dirty="0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4889" y="396499"/>
            <a:ext cx="6222365" cy="667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u="sng" spc="-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CORE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TECHNICAL PRINCIPLES - SECTION</a:t>
            </a:r>
            <a:r>
              <a:rPr sz="1600" b="1" u="sng" spc="-1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5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The questions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follow are multiple choice. 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Tick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one answer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each</a:t>
            </a:r>
            <a:r>
              <a:rPr sz="1400" spc="2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question.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05024" y="1966838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05024" y="2360538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05024" y="2754237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05024" y="314794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3026" y="1327709"/>
            <a:ext cx="6408420" cy="2850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69215" marR="198120">
              <a:lnSpc>
                <a:spcPts val="1560"/>
              </a:lnSpc>
              <a:spcBef>
                <a:spcPts val="25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1.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house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alarm system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has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number of outputs and inputs. Identify</a:t>
            </a:r>
            <a:r>
              <a:rPr sz="1400" b="1" spc="-1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an  OUTPUT from the selection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below.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Arial"/>
              <a:cs typeface="Arial"/>
            </a:endParaRPr>
          </a:p>
          <a:p>
            <a:pPr marL="267970" indent="-218440">
              <a:lnSpc>
                <a:spcPct val="100000"/>
              </a:lnSpc>
              <a:buAutoNum type="alphaUcPeriod"/>
              <a:tabLst>
                <a:tab pos="268605" algn="l"/>
              </a:tabLst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Movement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sensor</a:t>
            </a:r>
            <a:endParaRPr sz="1400">
              <a:latin typeface="Arial"/>
              <a:cs typeface="Arial"/>
            </a:endParaRPr>
          </a:p>
          <a:p>
            <a:pPr marL="267970" indent="-218440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68605" algn="l"/>
              </a:tabLst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Key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pad</a:t>
            </a:r>
            <a:endParaRPr sz="1400">
              <a:latin typeface="Arial"/>
              <a:cs typeface="Arial"/>
            </a:endParaRPr>
          </a:p>
          <a:p>
            <a:pPr marL="277495" indent="-227965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78130" algn="l"/>
              </a:tabLst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Siren</a:t>
            </a:r>
            <a:endParaRPr sz="1400">
              <a:latin typeface="Arial"/>
              <a:cs typeface="Arial"/>
            </a:endParaRPr>
          </a:p>
          <a:p>
            <a:pPr marL="277495" indent="-227965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78130" algn="l"/>
              </a:tabLst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Magnetic door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sensor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2. The drawing below shows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simple drawing of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bridge. What is the</a:t>
            </a:r>
            <a:r>
              <a:rPr sz="14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force 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applied to part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X.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05024" y="64118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05024" y="68055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05024" y="71992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05024" y="7592943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9584" y="4396549"/>
            <a:ext cx="6383916" cy="1838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36343" y="4512299"/>
            <a:ext cx="335280" cy="582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50" dirty="0">
                <a:solidFill>
                  <a:srgbClr val="151616"/>
                </a:solidFill>
                <a:latin typeface="Arial"/>
                <a:cs typeface="Arial"/>
              </a:rPr>
              <a:t>X</a:t>
            </a:r>
            <a:endParaRPr sz="36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16336" y="4924392"/>
            <a:ext cx="480695" cy="268605"/>
          </a:xfrm>
          <a:custGeom>
            <a:avLst/>
            <a:gdLst/>
            <a:ahLst/>
            <a:cxnLst/>
            <a:rect l="l" t="t" r="r" b="b"/>
            <a:pathLst>
              <a:path w="480695" h="268604">
                <a:moveTo>
                  <a:pt x="70253" y="167029"/>
                </a:moveTo>
                <a:lnTo>
                  <a:pt x="0" y="268246"/>
                </a:lnTo>
                <a:lnTo>
                  <a:pt x="123112" y="263718"/>
                </a:lnTo>
                <a:lnTo>
                  <a:pt x="102520" y="226051"/>
                </a:lnTo>
                <a:lnTo>
                  <a:pt x="95951" y="226051"/>
                </a:lnTo>
                <a:lnTo>
                  <a:pt x="87317" y="210254"/>
                </a:lnTo>
                <a:lnTo>
                  <a:pt x="92373" y="207490"/>
                </a:lnTo>
                <a:lnTo>
                  <a:pt x="70253" y="167029"/>
                </a:lnTo>
                <a:close/>
              </a:path>
              <a:path w="480695" h="268604">
                <a:moveTo>
                  <a:pt x="92373" y="207490"/>
                </a:moveTo>
                <a:lnTo>
                  <a:pt x="87317" y="210254"/>
                </a:lnTo>
                <a:lnTo>
                  <a:pt x="95951" y="226051"/>
                </a:lnTo>
                <a:lnTo>
                  <a:pt x="101008" y="223286"/>
                </a:lnTo>
                <a:lnTo>
                  <a:pt x="92373" y="207490"/>
                </a:lnTo>
                <a:close/>
              </a:path>
              <a:path w="480695" h="268604">
                <a:moveTo>
                  <a:pt x="101008" y="223286"/>
                </a:moveTo>
                <a:lnTo>
                  <a:pt x="95951" y="226051"/>
                </a:lnTo>
                <a:lnTo>
                  <a:pt x="102520" y="226051"/>
                </a:lnTo>
                <a:lnTo>
                  <a:pt x="101008" y="223286"/>
                </a:lnTo>
                <a:close/>
              </a:path>
              <a:path w="480695" h="268604">
                <a:moveTo>
                  <a:pt x="471934" y="0"/>
                </a:moveTo>
                <a:lnTo>
                  <a:pt x="92373" y="207490"/>
                </a:lnTo>
                <a:lnTo>
                  <a:pt x="101008" y="223286"/>
                </a:lnTo>
                <a:lnTo>
                  <a:pt x="480567" y="15797"/>
                </a:lnTo>
                <a:lnTo>
                  <a:pt x="471934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4789" y="6464863"/>
            <a:ext cx="4649470" cy="3742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045" indent="-215265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233679" algn="l"/>
              </a:tabLst>
            </a:pP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Tension</a:t>
            </a:r>
            <a:endParaRPr sz="1400">
              <a:latin typeface="Arial"/>
              <a:cs typeface="Arial"/>
            </a:endParaRPr>
          </a:p>
          <a:p>
            <a:pPr marL="236220" indent="-218440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36854" algn="l"/>
              </a:tabLst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Compression</a:t>
            </a:r>
            <a:endParaRPr sz="1400">
              <a:latin typeface="Arial"/>
              <a:cs typeface="Arial"/>
            </a:endParaRPr>
          </a:p>
          <a:p>
            <a:pPr marL="242570" indent="-224790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43204" algn="l"/>
              </a:tabLst>
            </a:pP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Torsion</a:t>
            </a:r>
            <a:endParaRPr sz="1400">
              <a:latin typeface="Arial"/>
              <a:cs typeface="Arial"/>
            </a:endParaRPr>
          </a:p>
          <a:p>
            <a:pPr marL="245745" indent="-227965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46379" algn="l"/>
              </a:tabLst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Shear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Arial"/>
              <a:cs typeface="Arial"/>
            </a:endParaRPr>
          </a:p>
          <a:p>
            <a:pPr marL="210185" indent="-198120">
              <a:lnSpc>
                <a:spcPct val="100000"/>
              </a:lnSpc>
              <a:buAutoNum type="arabicPeriod" startAt="3"/>
              <a:tabLst>
                <a:tab pos="210820" algn="l"/>
              </a:tabLst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Which of the following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metal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non-ferrous</a:t>
            </a:r>
            <a:r>
              <a:rPr sz="1400" b="1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metal?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151616"/>
              </a:buClr>
              <a:buFont typeface="Arial"/>
              <a:buAutoNum type="arabicPeriod" startAt="3"/>
            </a:pPr>
            <a:endParaRPr sz="2700">
              <a:latin typeface="Arial"/>
              <a:cs typeface="Arial"/>
            </a:endParaRPr>
          </a:p>
          <a:p>
            <a:pPr marL="236220" lvl="1" indent="-218440">
              <a:lnSpc>
                <a:spcPct val="100000"/>
              </a:lnSpc>
              <a:buAutoNum type="alphaUcPeriod"/>
              <a:tabLst>
                <a:tab pos="236854" algn="l"/>
              </a:tabLst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Steel</a:t>
            </a:r>
            <a:endParaRPr sz="1400">
              <a:latin typeface="Arial"/>
              <a:cs typeface="Arial"/>
            </a:endParaRPr>
          </a:p>
          <a:p>
            <a:pPr marL="236220" lvl="1" indent="-218440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36854" algn="l"/>
              </a:tabLst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Copper</a:t>
            </a:r>
            <a:endParaRPr sz="1400">
              <a:latin typeface="Arial"/>
              <a:cs typeface="Arial"/>
            </a:endParaRPr>
          </a:p>
          <a:p>
            <a:pPr marL="245745" lvl="1" indent="-227965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46379" algn="l"/>
              </a:tabLst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Iron</a:t>
            </a:r>
            <a:endParaRPr sz="1400">
              <a:latin typeface="Arial"/>
              <a:cs typeface="Arial"/>
            </a:endParaRPr>
          </a:p>
          <a:p>
            <a:pPr marL="245745" lvl="1" indent="-227965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46379" algn="l"/>
              </a:tabLst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Stainless Steel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905024" y="87232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05024" y="91169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05024" y="95106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05024" y="990434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5515" y="1157418"/>
            <a:ext cx="445452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sz="650" spc="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93076" y="1142758"/>
            <a:ext cx="205549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u="sng" spc="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sz="650" spc="5" dirty="0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499" y="1358514"/>
            <a:ext cx="7023100" cy="437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385570" algn="l"/>
              </a:tabLst>
            </a:pP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28.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Designers spend time writing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justiﬁed speciﬁcation. What is the purpose of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 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speciﬁcation?	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sz="1400" b="1" i="1" spc="-1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9865" y="2218651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9865" y="2719051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9865" y="3219429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9977" y="341708"/>
            <a:ext cx="6842759" cy="792480"/>
          </a:xfrm>
          <a:custGeom>
            <a:avLst/>
            <a:gdLst/>
            <a:ahLst/>
            <a:cxnLst/>
            <a:rect l="l" t="t" r="r" b="b"/>
            <a:pathLst>
              <a:path w="6842759" h="792480">
                <a:moveTo>
                  <a:pt x="0" y="0"/>
                </a:moveTo>
                <a:lnTo>
                  <a:pt x="6842761" y="0"/>
                </a:lnTo>
                <a:lnTo>
                  <a:pt x="6842761" y="792457"/>
                </a:lnTo>
                <a:lnTo>
                  <a:pt x="0" y="792457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8032" y="440119"/>
            <a:ext cx="34480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sz="1400" spc="-2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54669" y="425175"/>
            <a:ext cx="16929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sz="14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2175" y="716030"/>
            <a:ext cx="4776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http://www.technologystudent.com/designpro/newspec1.html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9865" y="5076155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9865" y="5576554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9865" y="6076932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9865" y="6574755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9865" y="7075155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9865" y="7575534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9977" y="3440509"/>
            <a:ext cx="6842759" cy="792480"/>
          </a:xfrm>
          <a:custGeom>
            <a:avLst/>
            <a:gdLst/>
            <a:ahLst/>
            <a:cxnLst/>
            <a:rect l="l" t="t" r="r" b="b"/>
            <a:pathLst>
              <a:path w="6842759" h="792479">
                <a:moveTo>
                  <a:pt x="0" y="0"/>
                </a:moveTo>
                <a:lnTo>
                  <a:pt x="6842761" y="0"/>
                </a:lnTo>
                <a:lnTo>
                  <a:pt x="6842761" y="792457"/>
                </a:lnTo>
                <a:lnTo>
                  <a:pt x="0" y="792457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78032" y="3538920"/>
            <a:ext cx="34480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sz="1400" spc="-2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54669" y="3523976"/>
            <a:ext cx="16929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sz="14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8804" y="3814830"/>
            <a:ext cx="6764020" cy="921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2895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http://www.technologystudent.com/designpro/model1.htm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tabLst>
                <a:tab pos="723900" algn="l"/>
              </a:tabLst>
            </a:pP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29.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Why do designers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make a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model, before full production of the product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takes 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place?	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8804" y="8267977"/>
            <a:ext cx="5710555" cy="11461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032510" marR="5080" indent="48895">
              <a:lnSpc>
                <a:spcPts val="1560"/>
              </a:lnSpc>
              <a:spcBef>
                <a:spcPts val="250"/>
              </a:spcBef>
            </a:pPr>
            <a:r>
              <a:rPr sz="1400" spc="-5" dirty="0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http://www.technologystudent.com/prddes1/modmat1.html </a:t>
            </a:r>
            <a:r>
              <a:rPr sz="1400" spc="-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http://www.technologystudent.com/prddes1/modemat2.html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9"/>
              </a:spcBef>
              <a:tabLst>
                <a:tab pos="3826510" algn="l"/>
              </a:tabLst>
            </a:pP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30. Name a material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suitable</a:t>
            </a:r>
            <a:r>
              <a:rPr sz="1400" b="1" spc="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sz="1400" b="1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modelling?	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9865" y="9952952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9977" y="7910909"/>
            <a:ext cx="6842759" cy="1033780"/>
          </a:xfrm>
          <a:custGeom>
            <a:avLst/>
            <a:gdLst/>
            <a:ahLst/>
            <a:cxnLst/>
            <a:rect l="l" t="t" r="r" b="b"/>
            <a:pathLst>
              <a:path w="6842759" h="1033779">
                <a:moveTo>
                  <a:pt x="0" y="0"/>
                </a:moveTo>
                <a:lnTo>
                  <a:pt x="6842761" y="0"/>
                </a:lnTo>
                <a:lnTo>
                  <a:pt x="6842761" y="1033639"/>
                </a:lnTo>
                <a:lnTo>
                  <a:pt x="0" y="1033639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78032" y="8009320"/>
            <a:ext cx="34480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sz="1400" spc="-2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54669" y="7994377"/>
            <a:ext cx="17818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5515" y="1157418"/>
            <a:ext cx="445452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sz="650" spc="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6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93076" y="1142758"/>
            <a:ext cx="205549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u="sng" spc="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7"/>
              </a:rPr>
              <a:t>www.technologystudent.com</a:t>
            </a:r>
            <a:r>
              <a:rPr sz="650" spc="5" dirty="0">
                <a:solidFill>
                  <a:srgbClr val="0000C4"/>
                </a:solidFill>
                <a:latin typeface="Arial"/>
                <a:cs typeface="Arial"/>
                <a:hlinkClick r:id="rId7"/>
              </a:rPr>
              <a:t>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417" y="1893565"/>
            <a:ext cx="6714490" cy="1629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31. A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typical mobile phone is shown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below.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This is drawn in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perspective</a:t>
            </a:r>
            <a:r>
              <a:rPr sz="1400" b="1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(3D).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1600"/>
              </a:spcBef>
              <a:buAutoNum type="arabicPeriod"/>
              <a:tabLst>
                <a:tab pos="210820" algn="l"/>
              </a:tabLst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Complete the orthographic drawing (on the next page) of the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same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mobile  phone, in third angle orthographic projection. Show all your construction</a:t>
            </a:r>
            <a:r>
              <a:rPr sz="1400" b="1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lines.</a:t>
            </a:r>
            <a:endParaRPr sz="1400">
              <a:latin typeface="Arial"/>
              <a:cs typeface="Arial"/>
            </a:endParaRPr>
          </a:p>
          <a:p>
            <a:pPr marL="203200" indent="-191135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203835" algn="l"/>
              </a:tabLst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Add five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dimensions</a:t>
            </a:r>
            <a:endParaRPr sz="1400">
              <a:latin typeface="Arial"/>
              <a:cs typeface="Arial"/>
            </a:endParaRPr>
          </a:p>
          <a:p>
            <a:pPr marL="203200" indent="-191135">
              <a:lnSpc>
                <a:spcPct val="100000"/>
              </a:lnSpc>
              <a:spcBef>
                <a:spcPts val="1445"/>
              </a:spcBef>
              <a:buAutoNum type="arabicPeriod"/>
              <a:tabLst>
                <a:tab pos="203835" algn="l"/>
                <a:tab pos="5133340" algn="l"/>
              </a:tabLst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Add the symbol for third angle orthographic projection.	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8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4238" y="5371981"/>
            <a:ext cx="2001073" cy="4127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1266" y="7534637"/>
            <a:ext cx="1306195" cy="692785"/>
          </a:xfrm>
          <a:custGeom>
            <a:avLst/>
            <a:gdLst/>
            <a:ahLst/>
            <a:cxnLst/>
            <a:rect l="l" t="t" r="r" b="b"/>
            <a:pathLst>
              <a:path w="1306195" h="692784">
                <a:moveTo>
                  <a:pt x="112892" y="47610"/>
                </a:moveTo>
                <a:lnTo>
                  <a:pt x="101142" y="70131"/>
                </a:lnTo>
                <a:lnTo>
                  <a:pt x="1294246" y="692618"/>
                </a:lnTo>
                <a:lnTo>
                  <a:pt x="1305996" y="670096"/>
                </a:lnTo>
                <a:lnTo>
                  <a:pt x="112892" y="47610"/>
                </a:lnTo>
                <a:close/>
              </a:path>
              <a:path w="1306195" h="692784">
                <a:moveTo>
                  <a:pt x="137732" y="0"/>
                </a:moveTo>
                <a:lnTo>
                  <a:pt x="0" y="3035"/>
                </a:lnTo>
                <a:lnTo>
                  <a:pt x="76305" y="117737"/>
                </a:lnTo>
                <a:lnTo>
                  <a:pt x="101142" y="70131"/>
                </a:lnTo>
                <a:lnTo>
                  <a:pt x="91861" y="65289"/>
                </a:lnTo>
                <a:lnTo>
                  <a:pt x="103611" y="42768"/>
                </a:lnTo>
                <a:lnTo>
                  <a:pt x="115419" y="42768"/>
                </a:lnTo>
                <a:lnTo>
                  <a:pt x="137732" y="0"/>
                </a:lnTo>
                <a:close/>
              </a:path>
              <a:path w="1306195" h="692784">
                <a:moveTo>
                  <a:pt x="103611" y="42768"/>
                </a:moveTo>
                <a:lnTo>
                  <a:pt x="91861" y="65289"/>
                </a:lnTo>
                <a:lnTo>
                  <a:pt x="101142" y="70131"/>
                </a:lnTo>
                <a:lnTo>
                  <a:pt x="112892" y="47610"/>
                </a:lnTo>
                <a:lnTo>
                  <a:pt x="103611" y="42768"/>
                </a:lnTo>
                <a:close/>
              </a:path>
              <a:path w="1306195" h="692784">
                <a:moveTo>
                  <a:pt x="115419" y="42768"/>
                </a:moveTo>
                <a:lnTo>
                  <a:pt x="103611" y="42768"/>
                </a:lnTo>
                <a:lnTo>
                  <a:pt x="112892" y="47610"/>
                </a:lnTo>
                <a:lnTo>
                  <a:pt x="115419" y="42768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63355" y="5661069"/>
            <a:ext cx="739775" cy="775970"/>
          </a:xfrm>
          <a:custGeom>
            <a:avLst/>
            <a:gdLst/>
            <a:ahLst/>
            <a:cxnLst/>
            <a:rect l="l" t="t" r="r" b="b"/>
            <a:pathLst>
              <a:path w="739775" h="775970">
                <a:moveTo>
                  <a:pt x="70369" y="385119"/>
                </a:moveTo>
                <a:lnTo>
                  <a:pt x="44452" y="397723"/>
                </a:lnTo>
                <a:lnTo>
                  <a:pt x="45389" y="407539"/>
                </a:lnTo>
                <a:lnTo>
                  <a:pt x="47604" y="416287"/>
                </a:lnTo>
                <a:lnTo>
                  <a:pt x="76789" y="442459"/>
                </a:lnTo>
                <a:lnTo>
                  <a:pt x="85820" y="443511"/>
                </a:lnTo>
                <a:lnTo>
                  <a:pt x="95910" y="443101"/>
                </a:lnTo>
                <a:lnTo>
                  <a:pt x="133163" y="433021"/>
                </a:lnTo>
                <a:lnTo>
                  <a:pt x="164897" y="415530"/>
                </a:lnTo>
                <a:lnTo>
                  <a:pt x="99871" y="415530"/>
                </a:lnTo>
                <a:lnTo>
                  <a:pt x="90402" y="415126"/>
                </a:lnTo>
                <a:lnTo>
                  <a:pt x="83458" y="412400"/>
                </a:lnTo>
                <a:lnTo>
                  <a:pt x="74394" y="402576"/>
                </a:lnTo>
                <a:lnTo>
                  <a:pt x="71568" y="395124"/>
                </a:lnTo>
                <a:lnTo>
                  <a:pt x="70369" y="385119"/>
                </a:lnTo>
                <a:close/>
              </a:path>
              <a:path w="739775" h="775970">
                <a:moveTo>
                  <a:pt x="209647" y="333208"/>
                </a:moveTo>
                <a:lnTo>
                  <a:pt x="167951" y="333208"/>
                </a:lnTo>
                <a:lnTo>
                  <a:pt x="174228" y="334780"/>
                </a:lnTo>
                <a:lnTo>
                  <a:pt x="181799" y="341549"/>
                </a:lnTo>
                <a:lnTo>
                  <a:pt x="183696" y="346438"/>
                </a:lnTo>
                <a:lnTo>
                  <a:pt x="183696" y="359387"/>
                </a:lnTo>
                <a:lnTo>
                  <a:pt x="159774" y="393278"/>
                </a:lnTo>
                <a:lnTo>
                  <a:pt x="123279" y="412061"/>
                </a:lnTo>
                <a:lnTo>
                  <a:pt x="99871" y="415530"/>
                </a:lnTo>
                <a:lnTo>
                  <a:pt x="164897" y="415530"/>
                </a:lnTo>
                <a:lnTo>
                  <a:pt x="195354" y="384251"/>
                </a:lnTo>
                <a:lnTo>
                  <a:pt x="209528" y="348573"/>
                </a:lnTo>
                <a:lnTo>
                  <a:pt x="210012" y="341549"/>
                </a:lnTo>
                <a:lnTo>
                  <a:pt x="209961" y="337913"/>
                </a:lnTo>
                <a:lnTo>
                  <a:pt x="209647" y="333208"/>
                </a:lnTo>
                <a:close/>
              </a:path>
              <a:path w="739775" h="775970">
                <a:moveTo>
                  <a:pt x="166554" y="211783"/>
                </a:moveTo>
                <a:lnTo>
                  <a:pt x="125690" y="220543"/>
                </a:lnTo>
                <a:lnTo>
                  <a:pt x="87415" y="242848"/>
                </a:lnTo>
                <a:lnTo>
                  <a:pt x="61296" y="274067"/>
                </a:lnTo>
                <a:lnTo>
                  <a:pt x="52232" y="316781"/>
                </a:lnTo>
                <a:lnTo>
                  <a:pt x="54738" y="324485"/>
                </a:lnTo>
                <a:lnTo>
                  <a:pt x="64500" y="336020"/>
                </a:lnTo>
                <a:lnTo>
                  <a:pt x="71870" y="339594"/>
                </a:lnTo>
                <a:lnTo>
                  <a:pt x="81730" y="340901"/>
                </a:lnTo>
                <a:lnTo>
                  <a:pt x="88570" y="341287"/>
                </a:lnTo>
                <a:lnTo>
                  <a:pt x="97579" y="340918"/>
                </a:lnTo>
                <a:lnTo>
                  <a:pt x="108756" y="339793"/>
                </a:lnTo>
                <a:lnTo>
                  <a:pt x="135181" y="335945"/>
                </a:lnTo>
                <a:lnTo>
                  <a:pt x="145722" y="334534"/>
                </a:lnTo>
                <a:lnTo>
                  <a:pt x="153722" y="333669"/>
                </a:lnTo>
                <a:lnTo>
                  <a:pt x="159177" y="333341"/>
                </a:lnTo>
                <a:lnTo>
                  <a:pt x="167951" y="333208"/>
                </a:lnTo>
                <a:lnTo>
                  <a:pt x="209647" y="333208"/>
                </a:lnTo>
                <a:lnTo>
                  <a:pt x="209581" y="332218"/>
                </a:lnTo>
                <a:lnTo>
                  <a:pt x="207985" y="325222"/>
                </a:lnTo>
                <a:lnTo>
                  <a:pt x="205309" y="319146"/>
                </a:lnTo>
                <a:lnTo>
                  <a:pt x="201538" y="313990"/>
                </a:lnTo>
                <a:lnTo>
                  <a:pt x="198910" y="311759"/>
                </a:lnTo>
                <a:lnTo>
                  <a:pt x="101279" y="311759"/>
                </a:lnTo>
                <a:lnTo>
                  <a:pt x="92483" y="311563"/>
                </a:lnTo>
                <a:lnTo>
                  <a:pt x="86914" y="310154"/>
                </a:lnTo>
                <a:lnTo>
                  <a:pt x="81536" y="307411"/>
                </a:lnTo>
                <a:lnTo>
                  <a:pt x="78738" y="302384"/>
                </a:lnTo>
                <a:lnTo>
                  <a:pt x="78738" y="294918"/>
                </a:lnTo>
                <a:lnTo>
                  <a:pt x="105090" y="255425"/>
                </a:lnTo>
                <a:lnTo>
                  <a:pt x="147929" y="238693"/>
                </a:lnTo>
                <a:lnTo>
                  <a:pt x="156289" y="238526"/>
                </a:lnTo>
                <a:lnTo>
                  <a:pt x="201881" y="238526"/>
                </a:lnTo>
                <a:lnTo>
                  <a:pt x="201088" y="235521"/>
                </a:lnTo>
                <a:lnTo>
                  <a:pt x="174920" y="212641"/>
                </a:lnTo>
                <a:lnTo>
                  <a:pt x="166554" y="211783"/>
                </a:lnTo>
                <a:close/>
              </a:path>
              <a:path w="739775" h="775970">
                <a:moveTo>
                  <a:pt x="174729" y="303475"/>
                </a:moveTo>
                <a:lnTo>
                  <a:pt x="167141" y="303508"/>
                </a:lnTo>
                <a:lnTo>
                  <a:pt x="156923" y="304355"/>
                </a:lnTo>
                <a:lnTo>
                  <a:pt x="144070" y="306011"/>
                </a:lnTo>
                <a:lnTo>
                  <a:pt x="128577" y="308472"/>
                </a:lnTo>
                <a:lnTo>
                  <a:pt x="113308" y="310732"/>
                </a:lnTo>
                <a:lnTo>
                  <a:pt x="101279" y="311759"/>
                </a:lnTo>
                <a:lnTo>
                  <a:pt x="198910" y="311759"/>
                </a:lnTo>
                <a:lnTo>
                  <a:pt x="196603" y="309800"/>
                </a:lnTo>
                <a:lnTo>
                  <a:pt x="190484" y="306650"/>
                </a:lnTo>
                <a:lnTo>
                  <a:pt x="183190" y="304542"/>
                </a:lnTo>
                <a:lnTo>
                  <a:pt x="174729" y="303475"/>
                </a:lnTo>
                <a:close/>
              </a:path>
              <a:path w="739775" h="775970">
                <a:moveTo>
                  <a:pt x="201881" y="238526"/>
                </a:moveTo>
                <a:lnTo>
                  <a:pt x="156289" y="238526"/>
                </a:lnTo>
                <a:lnTo>
                  <a:pt x="163165" y="240205"/>
                </a:lnTo>
                <a:lnTo>
                  <a:pt x="168659" y="243664"/>
                </a:lnTo>
                <a:lnTo>
                  <a:pt x="172881" y="248836"/>
                </a:lnTo>
                <a:lnTo>
                  <a:pt x="175834" y="255722"/>
                </a:lnTo>
                <a:lnTo>
                  <a:pt x="177519" y="264322"/>
                </a:lnTo>
                <a:lnTo>
                  <a:pt x="204033" y="251754"/>
                </a:lnTo>
                <a:lnTo>
                  <a:pt x="203108" y="243177"/>
                </a:lnTo>
                <a:lnTo>
                  <a:pt x="201881" y="238526"/>
                </a:lnTo>
                <a:close/>
              </a:path>
              <a:path w="739775" h="775970">
                <a:moveTo>
                  <a:pt x="279982" y="162765"/>
                </a:moveTo>
                <a:lnTo>
                  <a:pt x="252370" y="173732"/>
                </a:lnTo>
                <a:lnTo>
                  <a:pt x="252370" y="382182"/>
                </a:lnTo>
                <a:lnTo>
                  <a:pt x="279982" y="371224"/>
                </a:lnTo>
                <a:lnTo>
                  <a:pt x="279982" y="162765"/>
                </a:lnTo>
                <a:close/>
              </a:path>
              <a:path w="739775" h="775970">
                <a:moveTo>
                  <a:pt x="447429" y="421469"/>
                </a:moveTo>
                <a:lnTo>
                  <a:pt x="296826" y="481239"/>
                </a:lnTo>
                <a:lnTo>
                  <a:pt x="296826" y="689587"/>
                </a:lnTo>
                <a:lnTo>
                  <a:pt x="385912" y="654223"/>
                </a:lnTo>
                <a:lnTo>
                  <a:pt x="324535" y="654223"/>
                </a:lnTo>
                <a:lnTo>
                  <a:pt x="324535" y="583199"/>
                </a:lnTo>
                <a:lnTo>
                  <a:pt x="386075" y="558759"/>
                </a:lnTo>
                <a:lnTo>
                  <a:pt x="324535" y="558759"/>
                </a:lnTo>
                <a:lnTo>
                  <a:pt x="324535" y="494718"/>
                </a:lnTo>
                <a:lnTo>
                  <a:pt x="447429" y="445909"/>
                </a:lnTo>
                <a:lnTo>
                  <a:pt x="447429" y="421469"/>
                </a:lnTo>
                <a:close/>
              </a:path>
              <a:path w="739775" h="775970">
                <a:moveTo>
                  <a:pt x="452314" y="603474"/>
                </a:moveTo>
                <a:lnTo>
                  <a:pt x="324535" y="654223"/>
                </a:lnTo>
                <a:lnTo>
                  <a:pt x="385912" y="654223"/>
                </a:lnTo>
                <a:lnTo>
                  <a:pt x="452314" y="627865"/>
                </a:lnTo>
                <a:lnTo>
                  <a:pt x="452314" y="603474"/>
                </a:lnTo>
                <a:close/>
              </a:path>
              <a:path w="739775" h="775970">
                <a:moveTo>
                  <a:pt x="500159" y="400524"/>
                </a:moveTo>
                <a:lnTo>
                  <a:pt x="471553" y="411886"/>
                </a:lnTo>
                <a:lnTo>
                  <a:pt x="478388" y="435241"/>
                </a:lnTo>
                <a:lnTo>
                  <a:pt x="492130" y="481899"/>
                </a:lnTo>
                <a:lnTo>
                  <a:pt x="505798" y="528540"/>
                </a:lnTo>
                <a:lnTo>
                  <a:pt x="512681" y="551847"/>
                </a:lnTo>
                <a:lnTo>
                  <a:pt x="526474" y="598406"/>
                </a:lnTo>
                <a:lnTo>
                  <a:pt x="555177" y="586972"/>
                </a:lnTo>
                <a:lnTo>
                  <a:pt x="560933" y="563802"/>
                </a:lnTo>
                <a:lnTo>
                  <a:pt x="540424" y="563802"/>
                </a:lnTo>
                <a:lnTo>
                  <a:pt x="538400" y="554021"/>
                </a:lnTo>
                <a:lnTo>
                  <a:pt x="536221" y="544249"/>
                </a:lnTo>
                <a:lnTo>
                  <a:pt x="533902" y="534494"/>
                </a:lnTo>
                <a:lnTo>
                  <a:pt x="531456" y="524763"/>
                </a:lnTo>
                <a:lnTo>
                  <a:pt x="523526" y="493743"/>
                </a:lnTo>
                <a:lnTo>
                  <a:pt x="519603" y="478217"/>
                </a:lnTo>
                <a:lnTo>
                  <a:pt x="500159" y="400524"/>
                </a:lnTo>
                <a:close/>
              </a:path>
              <a:path w="739775" h="775970">
                <a:moveTo>
                  <a:pt x="622555" y="351885"/>
                </a:moveTo>
                <a:lnTo>
                  <a:pt x="554857" y="502023"/>
                </a:lnTo>
                <a:lnTo>
                  <a:pt x="540424" y="563802"/>
                </a:lnTo>
                <a:lnTo>
                  <a:pt x="560933" y="563802"/>
                </a:lnTo>
                <a:lnTo>
                  <a:pt x="598931" y="410846"/>
                </a:lnTo>
                <a:lnTo>
                  <a:pt x="600354" y="404989"/>
                </a:lnTo>
                <a:lnTo>
                  <a:pt x="601867" y="398547"/>
                </a:lnTo>
                <a:lnTo>
                  <a:pt x="605213" y="383964"/>
                </a:lnTo>
                <a:lnTo>
                  <a:pt x="632817" y="383964"/>
                </a:lnTo>
                <a:lnTo>
                  <a:pt x="622555" y="351885"/>
                </a:lnTo>
                <a:close/>
              </a:path>
              <a:path w="739775" h="775970">
                <a:moveTo>
                  <a:pt x="439559" y="513078"/>
                </a:moveTo>
                <a:lnTo>
                  <a:pt x="324535" y="558759"/>
                </a:lnTo>
                <a:lnTo>
                  <a:pt x="386075" y="558759"/>
                </a:lnTo>
                <a:lnTo>
                  <a:pt x="439559" y="537518"/>
                </a:lnTo>
                <a:lnTo>
                  <a:pt x="439559" y="513078"/>
                </a:lnTo>
                <a:close/>
              </a:path>
              <a:path w="739775" h="775970">
                <a:moveTo>
                  <a:pt x="632817" y="383964"/>
                </a:moveTo>
                <a:lnTo>
                  <a:pt x="605213" y="383964"/>
                </a:lnTo>
                <a:lnTo>
                  <a:pt x="606113" y="386614"/>
                </a:lnTo>
                <a:lnTo>
                  <a:pt x="608323" y="393849"/>
                </a:lnTo>
                <a:lnTo>
                  <a:pt x="641731" y="502023"/>
                </a:lnTo>
                <a:lnTo>
                  <a:pt x="650232" y="529420"/>
                </a:lnTo>
                <a:lnTo>
                  <a:pt x="655746" y="547029"/>
                </a:lnTo>
                <a:lnTo>
                  <a:pt x="682556" y="536381"/>
                </a:lnTo>
                <a:lnTo>
                  <a:pt x="688358" y="512819"/>
                </a:lnTo>
                <a:lnTo>
                  <a:pt x="668703" y="512819"/>
                </a:lnTo>
                <a:lnTo>
                  <a:pt x="665731" y="496486"/>
                </a:lnTo>
                <a:lnTo>
                  <a:pt x="662037" y="479819"/>
                </a:lnTo>
                <a:lnTo>
                  <a:pt x="657615" y="462826"/>
                </a:lnTo>
                <a:lnTo>
                  <a:pt x="652456" y="445513"/>
                </a:lnTo>
                <a:lnTo>
                  <a:pt x="645021" y="422113"/>
                </a:lnTo>
                <a:lnTo>
                  <a:pt x="632817" y="383964"/>
                </a:lnTo>
                <a:close/>
              </a:path>
              <a:path w="739775" h="775970">
                <a:moveTo>
                  <a:pt x="739569" y="305412"/>
                </a:moveTo>
                <a:lnTo>
                  <a:pt x="711864" y="316421"/>
                </a:lnTo>
                <a:lnTo>
                  <a:pt x="703754" y="353176"/>
                </a:lnTo>
                <a:lnTo>
                  <a:pt x="687612" y="426630"/>
                </a:lnTo>
                <a:lnTo>
                  <a:pt x="679467" y="463297"/>
                </a:lnTo>
                <a:lnTo>
                  <a:pt x="673552" y="489767"/>
                </a:lnTo>
                <a:lnTo>
                  <a:pt x="670905" y="502023"/>
                </a:lnTo>
                <a:lnTo>
                  <a:pt x="668703" y="512819"/>
                </a:lnTo>
                <a:lnTo>
                  <a:pt x="688358" y="512819"/>
                </a:lnTo>
                <a:lnTo>
                  <a:pt x="718080" y="392127"/>
                </a:lnTo>
                <a:lnTo>
                  <a:pt x="739569" y="305412"/>
                </a:lnTo>
                <a:close/>
              </a:path>
              <a:path w="739775" h="775970">
                <a:moveTo>
                  <a:pt x="446053" y="102246"/>
                </a:moveTo>
                <a:lnTo>
                  <a:pt x="400387" y="114954"/>
                </a:lnTo>
                <a:lnTo>
                  <a:pt x="328618" y="143451"/>
                </a:lnTo>
                <a:lnTo>
                  <a:pt x="328618" y="351903"/>
                </a:lnTo>
                <a:lnTo>
                  <a:pt x="403776" y="322063"/>
                </a:lnTo>
                <a:lnTo>
                  <a:pt x="412989" y="318183"/>
                </a:lnTo>
                <a:lnTo>
                  <a:pt x="416665" y="316439"/>
                </a:lnTo>
                <a:lnTo>
                  <a:pt x="356233" y="316439"/>
                </a:lnTo>
                <a:lnTo>
                  <a:pt x="356233" y="156933"/>
                </a:lnTo>
                <a:lnTo>
                  <a:pt x="399985" y="139560"/>
                </a:lnTo>
                <a:lnTo>
                  <a:pt x="435570" y="129696"/>
                </a:lnTo>
                <a:lnTo>
                  <a:pt x="491434" y="129696"/>
                </a:lnTo>
                <a:lnTo>
                  <a:pt x="487978" y="123310"/>
                </a:lnTo>
                <a:lnTo>
                  <a:pt x="454015" y="102422"/>
                </a:lnTo>
                <a:lnTo>
                  <a:pt x="446053" y="102246"/>
                </a:lnTo>
                <a:close/>
              </a:path>
              <a:path w="739775" h="775970">
                <a:moveTo>
                  <a:pt x="491434" y="129696"/>
                </a:moveTo>
                <a:lnTo>
                  <a:pt x="435570" y="129696"/>
                </a:lnTo>
                <a:lnTo>
                  <a:pt x="442913" y="130494"/>
                </a:lnTo>
                <a:lnTo>
                  <a:pt x="449694" y="132965"/>
                </a:lnTo>
                <a:lnTo>
                  <a:pt x="471676" y="173861"/>
                </a:lnTo>
                <a:lnTo>
                  <a:pt x="472352" y="189014"/>
                </a:lnTo>
                <a:lnTo>
                  <a:pt x="472007" y="200526"/>
                </a:lnTo>
                <a:lnTo>
                  <a:pt x="463867" y="240492"/>
                </a:lnTo>
                <a:lnTo>
                  <a:pt x="443447" y="273317"/>
                </a:lnTo>
                <a:lnTo>
                  <a:pt x="410434" y="294677"/>
                </a:lnTo>
                <a:lnTo>
                  <a:pt x="356233" y="316439"/>
                </a:lnTo>
                <a:lnTo>
                  <a:pt x="416665" y="316439"/>
                </a:lnTo>
                <a:lnTo>
                  <a:pt x="450719" y="295401"/>
                </a:lnTo>
                <a:lnTo>
                  <a:pt x="476642" y="265854"/>
                </a:lnTo>
                <a:lnTo>
                  <a:pt x="495277" y="222403"/>
                </a:lnTo>
                <a:lnTo>
                  <a:pt x="500857" y="178120"/>
                </a:lnTo>
                <a:lnTo>
                  <a:pt x="500335" y="164770"/>
                </a:lnTo>
                <a:lnTo>
                  <a:pt x="498777" y="152603"/>
                </a:lnTo>
                <a:lnTo>
                  <a:pt x="496190" y="141620"/>
                </a:lnTo>
                <a:lnTo>
                  <a:pt x="492584" y="131820"/>
                </a:lnTo>
                <a:lnTo>
                  <a:pt x="491434" y="129696"/>
                </a:lnTo>
                <a:close/>
              </a:path>
              <a:path w="739775" h="775970">
                <a:moveTo>
                  <a:pt x="689834" y="0"/>
                </a:moveTo>
                <a:lnTo>
                  <a:pt x="539329" y="59752"/>
                </a:lnTo>
                <a:lnTo>
                  <a:pt x="539329" y="268192"/>
                </a:lnTo>
                <a:lnTo>
                  <a:pt x="628633" y="232732"/>
                </a:lnTo>
                <a:lnTo>
                  <a:pt x="566941" y="232732"/>
                </a:lnTo>
                <a:lnTo>
                  <a:pt x="566941" y="161715"/>
                </a:lnTo>
                <a:lnTo>
                  <a:pt x="628507" y="137267"/>
                </a:lnTo>
                <a:lnTo>
                  <a:pt x="566941" y="137267"/>
                </a:lnTo>
                <a:lnTo>
                  <a:pt x="566941" y="73230"/>
                </a:lnTo>
                <a:lnTo>
                  <a:pt x="689834" y="24443"/>
                </a:lnTo>
                <a:lnTo>
                  <a:pt x="689834" y="0"/>
                </a:lnTo>
                <a:close/>
              </a:path>
              <a:path w="739775" h="775970">
                <a:moveTo>
                  <a:pt x="694720" y="181997"/>
                </a:moveTo>
                <a:lnTo>
                  <a:pt x="566941" y="232732"/>
                </a:lnTo>
                <a:lnTo>
                  <a:pt x="628633" y="232732"/>
                </a:lnTo>
                <a:lnTo>
                  <a:pt x="694720" y="206491"/>
                </a:lnTo>
                <a:lnTo>
                  <a:pt x="694720" y="181997"/>
                </a:lnTo>
                <a:close/>
              </a:path>
              <a:path w="739775" h="775970">
                <a:moveTo>
                  <a:pt x="681958" y="91601"/>
                </a:moveTo>
                <a:lnTo>
                  <a:pt x="566941" y="137267"/>
                </a:lnTo>
                <a:lnTo>
                  <a:pt x="628507" y="137267"/>
                </a:lnTo>
                <a:lnTo>
                  <a:pt x="681958" y="116042"/>
                </a:lnTo>
                <a:lnTo>
                  <a:pt x="681958" y="91601"/>
                </a:lnTo>
                <a:close/>
              </a:path>
              <a:path w="739775" h="775970">
                <a:moveTo>
                  <a:pt x="29904" y="587253"/>
                </a:moveTo>
                <a:lnTo>
                  <a:pt x="0" y="599132"/>
                </a:lnTo>
                <a:lnTo>
                  <a:pt x="50216" y="709461"/>
                </a:lnTo>
                <a:lnTo>
                  <a:pt x="80535" y="775503"/>
                </a:lnTo>
                <a:lnTo>
                  <a:pt x="109241" y="764103"/>
                </a:lnTo>
                <a:lnTo>
                  <a:pt x="115012" y="746984"/>
                </a:lnTo>
                <a:lnTo>
                  <a:pt x="94985" y="746984"/>
                </a:lnTo>
                <a:lnTo>
                  <a:pt x="92670" y="739793"/>
                </a:lnTo>
                <a:lnTo>
                  <a:pt x="90064" y="732445"/>
                </a:lnTo>
                <a:lnTo>
                  <a:pt x="87178" y="724925"/>
                </a:lnTo>
                <a:lnTo>
                  <a:pt x="84027" y="717219"/>
                </a:lnTo>
                <a:lnTo>
                  <a:pt x="77221" y="701008"/>
                </a:lnTo>
                <a:lnTo>
                  <a:pt x="63657" y="668524"/>
                </a:lnTo>
                <a:lnTo>
                  <a:pt x="29904" y="587253"/>
                </a:lnTo>
                <a:close/>
              </a:path>
              <a:path w="739775" h="775970">
                <a:moveTo>
                  <a:pt x="190475" y="523474"/>
                </a:moveTo>
                <a:lnTo>
                  <a:pt x="106152" y="708432"/>
                </a:lnTo>
                <a:lnTo>
                  <a:pt x="94985" y="746984"/>
                </a:lnTo>
                <a:lnTo>
                  <a:pt x="115012" y="746984"/>
                </a:lnTo>
                <a:lnTo>
                  <a:pt x="190475" y="523474"/>
                </a:lnTo>
                <a:close/>
              </a:path>
              <a:path w="739775" h="775970">
                <a:moveTo>
                  <a:pt x="247686" y="500755"/>
                </a:moveTo>
                <a:lnTo>
                  <a:pt x="219981" y="511757"/>
                </a:lnTo>
                <a:lnTo>
                  <a:pt x="219981" y="720114"/>
                </a:lnTo>
                <a:lnTo>
                  <a:pt x="247686" y="709105"/>
                </a:lnTo>
                <a:lnTo>
                  <a:pt x="247686" y="500755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7425" y="6141013"/>
            <a:ext cx="526415" cy="241300"/>
          </a:xfrm>
          <a:custGeom>
            <a:avLst/>
            <a:gdLst/>
            <a:ahLst/>
            <a:cxnLst/>
            <a:rect l="l" t="t" r="r" b="b"/>
            <a:pathLst>
              <a:path w="526414" h="241300">
                <a:moveTo>
                  <a:pt x="86473" y="118310"/>
                </a:moveTo>
                <a:lnTo>
                  <a:pt x="0" y="225558"/>
                </a:lnTo>
                <a:lnTo>
                  <a:pt x="136879" y="241170"/>
                </a:lnTo>
                <a:lnTo>
                  <a:pt x="118127" y="195465"/>
                </a:lnTo>
                <a:lnTo>
                  <a:pt x="106812" y="195465"/>
                </a:lnTo>
                <a:lnTo>
                  <a:pt x="97171" y="171964"/>
                </a:lnTo>
                <a:lnTo>
                  <a:pt x="106855" y="167991"/>
                </a:lnTo>
                <a:lnTo>
                  <a:pt x="86473" y="118310"/>
                </a:lnTo>
                <a:close/>
              </a:path>
              <a:path w="526414" h="241300">
                <a:moveTo>
                  <a:pt x="106855" y="167991"/>
                </a:moveTo>
                <a:lnTo>
                  <a:pt x="97171" y="171964"/>
                </a:lnTo>
                <a:lnTo>
                  <a:pt x="106812" y="195465"/>
                </a:lnTo>
                <a:lnTo>
                  <a:pt x="116497" y="191492"/>
                </a:lnTo>
                <a:lnTo>
                  <a:pt x="106855" y="167991"/>
                </a:lnTo>
                <a:close/>
              </a:path>
              <a:path w="526414" h="241300">
                <a:moveTo>
                  <a:pt x="116497" y="191492"/>
                </a:moveTo>
                <a:lnTo>
                  <a:pt x="106812" y="195465"/>
                </a:lnTo>
                <a:lnTo>
                  <a:pt x="118127" y="195465"/>
                </a:lnTo>
                <a:lnTo>
                  <a:pt x="116497" y="191492"/>
                </a:lnTo>
                <a:close/>
              </a:path>
              <a:path w="526414" h="241300">
                <a:moveTo>
                  <a:pt x="516327" y="0"/>
                </a:moveTo>
                <a:lnTo>
                  <a:pt x="106855" y="167991"/>
                </a:lnTo>
                <a:lnTo>
                  <a:pt x="116497" y="191492"/>
                </a:lnTo>
                <a:lnTo>
                  <a:pt x="525967" y="23500"/>
                </a:lnTo>
                <a:lnTo>
                  <a:pt x="516327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6741" y="4350322"/>
            <a:ext cx="739775" cy="652780"/>
          </a:xfrm>
          <a:custGeom>
            <a:avLst/>
            <a:gdLst/>
            <a:ahLst/>
            <a:cxnLst/>
            <a:rect l="l" t="t" r="r" b="b"/>
            <a:pathLst>
              <a:path w="739775" h="652779">
                <a:moveTo>
                  <a:pt x="72457" y="263758"/>
                </a:moveTo>
                <a:lnTo>
                  <a:pt x="45849" y="271627"/>
                </a:lnTo>
                <a:lnTo>
                  <a:pt x="46800" y="281536"/>
                </a:lnTo>
                <a:lnTo>
                  <a:pt x="49069" y="290609"/>
                </a:lnTo>
                <a:lnTo>
                  <a:pt x="79013" y="321709"/>
                </a:lnTo>
                <a:lnTo>
                  <a:pt x="110112" y="325820"/>
                </a:lnTo>
                <a:lnTo>
                  <a:pt x="122761" y="324679"/>
                </a:lnTo>
                <a:lnTo>
                  <a:pt x="168183" y="311014"/>
                </a:lnTo>
                <a:lnTo>
                  <a:pt x="184430" y="300453"/>
                </a:lnTo>
                <a:lnTo>
                  <a:pt x="118105" y="300453"/>
                </a:lnTo>
                <a:lnTo>
                  <a:pt x="110147" y="300226"/>
                </a:lnTo>
                <a:lnTo>
                  <a:pt x="76582" y="281779"/>
                </a:lnTo>
                <a:lnTo>
                  <a:pt x="73656" y="273888"/>
                </a:lnTo>
                <a:lnTo>
                  <a:pt x="72457" y="263758"/>
                </a:lnTo>
                <a:close/>
              </a:path>
              <a:path w="739775" h="652779">
                <a:moveTo>
                  <a:pt x="151222" y="108227"/>
                </a:moveTo>
                <a:lnTo>
                  <a:pt x="108508" y="116823"/>
                </a:lnTo>
                <a:lnTo>
                  <a:pt x="74363" y="137833"/>
                </a:lnTo>
                <a:lnTo>
                  <a:pt x="54427" y="175395"/>
                </a:lnTo>
                <a:lnTo>
                  <a:pt x="53823" y="183248"/>
                </a:lnTo>
                <a:lnTo>
                  <a:pt x="53823" y="192733"/>
                </a:lnTo>
                <a:lnTo>
                  <a:pt x="84124" y="221987"/>
                </a:lnTo>
                <a:lnTo>
                  <a:pt x="138648" y="226687"/>
                </a:lnTo>
                <a:lnTo>
                  <a:pt x="149419" y="227187"/>
                </a:lnTo>
                <a:lnTo>
                  <a:pt x="186188" y="240573"/>
                </a:lnTo>
                <a:lnTo>
                  <a:pt x="188078" y="245743"/>
                </a:lnTo>
                <a:lnTo>
                  <a:pt x="188078" y="258509"/>
                </a:lnTo>
                <a:lnTo>
                  <a:pt x="157338" y="291106"/>
                </a:lnTo>
                <a:lnTo>
                  <a:pt x="118105" y="300453"/>
                </a:lnTo>
                <a:lnTo>
                  <a:pt x="184430" y="300453"/>
                </a:lnTo>
                <a:lnTo>
                  <a:pt x="209469" y="268871"/>
                </a:lnTo>
                <a:lnTo>
                  <a:pt x="214894" y="244246"/>
                </a:lnTo>
                <a:lnTo>
                  <a:pt x="214343" y="236355"/>
                </a:lnTo>
                <a:lnTo>
                  <a:pt x="187514" y="204338"/>
                </a:lnTo>
                <a:lnTo>
                  <a:pt x="147738" y="198714"/>
                </a:lnTo>
                <a:lnTo>
                  <a:pt x="131965" y="198349"/>
                </a:lnTo>
                <a:lnTo>
                  <a:pt x="116360" y="197824"/>
                </a:lnTo>
                <a:lnTo>
                  <a:pt x="81028" y="183291"/>
                </a:lnTo>
                <a:lnTo>
                  <a:pt x="81086" y="175395"/>
                </a:lnTo>
                <a:lnTo>
                  <a:pt x="107957" y="141623"/>
                </a:lnTo>
                <a:lnTo>
                  <a:pt x="151669" y="132935"/>
                </a:lnTo>
                <a:lnTo>
                  <a:pt x="202787" y="132935"/>
                </a:lnTo>
                <a:lnTo>
                  <a:pt x="202526" y="132343"/>
                </a:lnTo>
                <a:lnTo>
                  <a:pt x="170635" y="109792"/>
                </a:lnTo>
                <a:lnTo>
                  <a:pt x="161292" y="108484"/>
                </a:lnTo>
                <a:lnTo>
                  <a:pt x="151222" y="108227"/>
                </a:lnTo>
                <a:close/>
              </a:path>
              <a:path w="739775" h="652779">
                <a:moveTo>
                  <a:pt x="202787" y="132935"/>
                </a:moveTo>
                <a:lnTo>
                  <a:pt x="151669" y="132935"/>
                </a:lnTo>
                <a:lnTo>
                  <a:pt x="160174" y="134311"/>
                </a:lnTo>
                <a:lnTo>
                  <a:pt x="167151" y="137222"/>
                </a:lnTo>
                <a:lnTo>
                  <a:pt x="172769" y="141652"/>
                </a:lnTo>
                <a:lnTo>
                  <a:pt x="177087" y="147528"/>
                </a:lnTo>
                <a:lnTo>
                  <a:pt x="180099" y="154857"/>
                </a:lnTo>
                <a:lnTo>
                  <a:pt x="181803" y="163645"/>
                </a:lnTo>
                <a:lnTo>
                  <a:pt x="208710" y="156089"/>
                </a:lnTo>
                <a:lnTo>
                  <a:pt x="207772" y="147470"/>
                </a:lnTo>
                <a:lnTo>
                  <a:pt x="205706" y="139556"/>
                </a:lnTo>
                <a:lnTo>
                  <a:pt x="202787" y="132935"/>
                </a:lnTo>
                <a:close/>
              </a:path>
              <a:path w="739775" h="652779">
                <a:moveTo>
                  <a:pt x="285457" y="82511"/>
                </a:moveTo>
                <a:lnTo>
                  <a:pt x="257652" y="88174"/>
                </a:lnTo>
                <a:lnTo>
                  <a:pt x="257550" y="293108"/>
                </a:lnTo>
                <a:lnTo>
                  <a:pt x="285457" y="287193"/>
                </a:lnTo>
                <a:lnTo>
                  <a:pt x="285457" y="82511"/>
                </a:lnTo>
                <a:close/>
              </a:path>
              <a:path w="739775" h="652779">
                <a:moveTo>
                  <a:pt x="443044" y="53323"/>
                </a:moveTo>
                <a:lnTo>
                  <a:pt x="334399" y="72565"/>
                </a:lnTo>
                <a:lnTo>
                  <a:pt x="334399" y="276811"/>
                </a:lnTo>
                <a:lnTo>
                  <a:pt x="409453" y="260849"/>
                </a:lnTo>
                <a:lnTo>
                  <a:pt x="449627" y="246960"/>
                </a:lnTo>
                <a:lnTo>
                  <a:pt x="362008" y="246960"/>
                </a:lnTo>
                <a:lnTo>
                  <a:pt x="362008" y="90860"/>
                </a:lnTo>
                <a:lnTo>
                  <a:pt x="405665" y="81928"/>
                </a:lnTo>
                <a:lnTo>
                  <a:pt x="417041" y="79863"/>
                </a:lnTo>
                <a:lnTo>
                  <a:pt x="426772" y="78655"/>
                </a:lnTo>
                <a:lnTo>
                  <a:pt x="434821" y="78316"/>
                </a:lnTo>
                <a:lnTo>
                  <a:pt x="490368" y="78316"/>
                </a:lnTo>
                <a:lnTo>
                  <a:pt x="487572" y="74291"/>
                </a:lnTo>
                <a:lnTo>
                  <a:pt x="451615" y="54029"/>
                </a:lnTo>
                <a:lnTo>
                  <a:pt x="443044" y="53323"/>
                </a:lnTo>
                <a:close/>
              </a:path>
              <a:path w="739775" h="652779">
                <a:moveTo>
                  <a:pt x="490368" y="78316"/>
                </a:moveTo>
                <a:lnTo>
                  <a:pt x="434821" y="78316"/>
                </a:lnTo>
                <a:lnTo>
                  <a:pt x="441151" y="78854"/>
                </a:lnTo>
                <a:lnTo>
                  <a:pt x="448479" y="80981"/>
                </a:lnTo>
                <a:lnTo>
                  <a:pt x="475056" y="115714"/>
                </a:lnTo>
                <a:lnTo>
                  <a:pt x="477730" y="143366"/>
                </a:lnTo>
                <a:lnTo>
                  <a:pt x="477378" y="154510"/>
                </a:lnTo>
                <a:lnTo>
                  <a:pt x="469278" y="191959"/>
                </a:lnTo>
                <a:lnTo>
                  <a:pt x="446309" y="222865"/>
                </a:lnTo>
                <a:lnTo>
                  <a:pt x="406364" y="237575"/>
                </a:lnTo>
                <a:lnTo>
                  <a:pt x="362008" y="246960"/>
                </a:lnTo>
                <a:lnTo>
                  <a:pt x="449627" y="246960"/>
                </a:lnTo>
                <a:lnTo>
                  <a:pt x="481959" y="218958"/>
                </a:lnTo>
                <a:lnTo>
                  <a:pt x="500357" y="179979"/>
                </a:lnTo>
                <a:lnTo>
                  <a:pt x="505835" y="137919"/>
                </a:lnTo>
                <a:lnTo>
                  <a:pt x="505324" y="124848"/>
                </a:lnTo>
                <a:lnTo>
                  <a:pt x="503789" y="112739"/>
                </a:lnTo>
                <a:lnTo>
                  <a:pt x="501235" y="101586"/>
                </a:lnTo>
                <a:lnTo>
                  <a:pt x="497663" y="91382"/>
                </a:lnTo>
                <a:lnTo>
                  <a:pt x="493115" y="82269"/>
                </a:lnTo>
                <a:lnTo>
                  <a:pt x="490368" y="78316"/>
                </a:lnTo>
                <a:close/>
              </a:path>
              <a:path w="739775" h="652779">
                <a:moveTo>
                  <a:pt x="691031" y="0"/>
                </a:moveTo>
                <a:lnTo>
                  <a:pt x="543812" y="29949"/>
                </a:lnTo>
                <a:lnTo>
                  <a:pt x="543812" y="232308"/>
                </a:lnTo>
                <a:lnTo>
                  <a:pt x="682814" y="202780"/>
                </a:lnTo>
                <a:lnTo>
                  <a:pt x="570920" y="202780"/>
                </a:lnTo>
                <a:lnTo>
                  <a:pt x="570920" y="133916"/>
                </a:lnTo>
                <a:lnTo>
                  <a:pt x="683351" y="110502"/>
                </a:lnTo>
                <a:lnTo>
                  <a:pt x="683351" y="110218"/>
                </a:lnTo>
                <a:lnTo>
                  <a:pt x="570920" y="110218"/>
                </a:lnTo>
                <a:lnTo>
                  <a:pt x="570920" y="48125"/>
                </a:lnTo>
                <a:lnTo>
                  <a:pt x="691031" y="23576"/>
                </a:lnTo>
                <a:lnTo>
                  <a:pt x="691031" y="0"/>
                </a:lnTo>
                <a:close/>
              </a:path>
              <a:path w="739775" h="652779">
                <a:moveTo>
                  <a:pt x="695714" y="176400"/>
                </a:moveTo>
                <a:lnTo>
                  <a:pt x="570920" y="202780"/>
                </a:lnTo>
                <a:lnTo>
                  <a:pt x="682814" y="202780"/>
                </a:lnTo>
                <a:lnTo>
                  <a:pt x="695811" y="200019"/>
                </a:lnTo>
                <a:lnTo>
                  <a:pt x="695714" y="176400"/>
                </a:lnTo>
                <a:close/>
              </a:path>
              <a:path w="739775" h="652779">
                <a:moveTo>
                  <a:pt x="683351" y="86922"/>
                </a:moveTo>
                <a:lnTo>
                  <a:pt x="570920" y="110218"/>
                </a:lnTo>
                <a:lnTo>
                  <a:pt x="683351" y="110218"/>
                </a:lnTo>
                <a:lnTo>
                  <a:pt x="683351" y="86922"/>
                </a:lnTo>
                <a:close/>
              </a:path>
              <a:path w="739775" h="652779">
                <a:moveTo>
                  <a:pt x="30794" y="457207"/>
                </a:moveTo>
                <a:lnTo>
                  <a:pt x="0" y="463914"/>
                </a:lnTo>
                <a:lnTo>
                  <a:pt x="51692" y="581873"/>
                </a:lnTo>
                <a:lnTo>
                  <a:pt x="67458" y="617584"/>
                </a:lnTo>
                <a:lnTo>
                  <a:pt x="82825" y="652294"/>
                </a:lnTo>
                <a:lnTo>
                  <a:pt x="112226" y="645634"/>
                </a:lnTo>
                <a:lnTo>
                  <a:pt x="119331" y="626385"/>
                </a:lnTo>
                <a:lnTo>
                  <a:pt x="97678" y="626385"/>
                </a:lnTo>
                <a:lnTo>
                  <a:pt x="95285" y="618890"/>
                </a:lnTo>
                <a:lnTo>
                  <a:pt x="92601" y="611191"/>
                </a:lnTo>
                <a:lnTo>
                  <a:pt x="89639" y="603274"/>
                </a:lnTo>
                <a:lnTo>
                  <a:pt x="86414" y="595127"/>
                </a:lnTo>
                <a:lnTo>
                  <a:pt x="65531" y="543497"/>
                </a:lnTo>
                <a:lnTo>
                  <a:pt x="30794" y="457207"/>
                </a:lnTo>
                <a:close/>
              </a:path>
              <a:path w="739775" h="652779">
                <a:moveTo>
                  <a:pt x="195059" y="421492"/>
                </a:moveTo>
                <a:lnTo>
                  <a:pt x="166450" y="427705"/>
                </a:lnTo>
                <a:lnTo>
                  <a:pt x="152184" y="468257"/>
                </a:lnTo>
                <a:lnTo>
                  <a:pt x="116275" y="569737"/>
                </a:lnTo>
                <a:lnTo>
                  <a:pt x="102951" y="608310"/>
                </a:lnTo>
                <a:lnTo>
                  <a:pt x="97678" y="626385"/>
                </a:lnTo>
                <a:lnTo>
                  <a:pt x="119331" y="626385"/>
                </a:lnTo>
                <a:lnTo>
                  <a:pt x="143362" y="561458"/>
                </a:lnTo>
                <a:lnTo>
                  <a:pt x="163997" y="505449"/>
                </a:lnTo>
                <a:lnTo>
                  <a:pt x="195059" y="421492"/>
                </a:lnTo>
                <a:close/>
              </a:path>
              <a:path w="739775" h="652779">
                <a:moveTo>
                  <a:pt x="252968" y="408891"/>
                </a:moveTo>
                <a:lnTo>
                  <a:pt x="224960" y="414982"/>
                </a:lnTo>
                <a:lnTo>
                  <a:pt x="224960" y="620111"/>
                </a:lnTo>
                <a:lnTo>
                  <a:pt x="252968" y="613760"/>
                </a:lnTo>
                <a:lnTo>
                  <a:pt x="252968" y="408891"/>
                </a:lnTo>
                <a:close/>
              </a:path>
              <a:path w="739775" h="652779">
                <a:moveTo>
                  <a:pt x="452912" y="365414"/>
                </a:moveTo>
                <a:lnTo>
                  <a:pt x="302503" y="398117"/>
                </a:lnTo>
                <a:lnTo>
                  <a:pt x="302503" y="602543"/>
                </a:lnTo>
                <a:lnTo>
                  <a:pt x="435732" y="572361"/>
                </a:lnTo>
                <a:lnTo>
                  <a:pt x="330213" y="572361"/>
                </a:lnTo>
                <a:lnTo>
                  <a:pt x="330213" y="502754"/>
                </a:lnTo>
                <a:lnTo>
                  <a:pt x="437914" y="478803"/>
                </a:lnTo>
                <a:lnTo>
                  <a:pt x="330213" y="478803"/>
                </a:lnTo>
                <a:lnTo>
                  <a:pt x="330213" y="416045"/>
                </a:lnTo>
                <a:lnTo>
                  <a:pt x="452912" y="389243"/>
                </a:lnTo>
                <a:lnTo>
                  <a:pt x="452912" y="365414"/>
                </a:lnTo>
                <a:close/>
              </a:path>
              <a:path w="739775" h="652779">
                <a:moveTo>
                  <a:pt x="457696" y="543618"/>
                </a:moveTo>
                <a:lnTo>
                  <a:pt x="330213" y="572361"/>
                </a:lnTo>
                <a:lnTo>
                  <a:pt x="435732" y="572361"/>
                </a:lnTo>
                <a:lnTo>
                  <a:pt x="457696" y="567385"/>
                </a:lnTo>
                <a:lnTo>
                  <a:pt x="457696" y="543618"/>
                </a:lnTo>
                <a:close/>
              </a:path>
              <a:path w="739775" h="652779">
                <a:moveTo>
                  <a:pt x="445035" y="453387"/>
                </a:moveTo>
                <a:lnTo>
                  <a:pt x="330213" y="478803"/>
                </a:lnTo>
                <a:lnTo>
                  <a:pt x="437914" y="478803"/>
                </a:lnTo>
                <a:lnTo>
                  <a:pt x="445035" y="477220"/>
                </a:lnTo>
                <a:lnTo>
                  <a:pt x="445035" y="453387"/>
                </a:lnTo>
                <a:close/>
              </a:path>
              <a:path w="739775" h="652779">
                <a:moveTo>
                  <a:pt x="505137" y="354056"/>
                </a:moveTo>
                <a:lnTo>
                  <a:pt x="476830" y="360208"/>
                </a:lnTo>
                <a:lnTo>
                  <a:pt x="483589" y="384107"/>
                </a:lnTo>
                <a:lnTo>
                  <a:pt x="497301" y="432246"/>
                </a:lnTo>
                <a:lnTo>
                  <a:pt x="510871" y="480067"/>
                </a:lnTo>
                <a:lnTo>
                  <a:pt x="517509" y="503273"/>
                </a:lnTo>
                <a:lnTo>
                  <a:pt x="531150" y="550778"/>
                </a:lnTo>
                <a:lnTo>
                  <a:pt x="559363" y="544348"/>
                </a:lnTo>
                <a:lnTo>
                  <a:pt x="565931" y="519451"/>
                </a:lnTo>
                <a:lnTo>
                  <a:pt x="544809" y="519451"/>
                </a:lnTo>
                <a:lnTo>
                  <a:pt x="542809" y="509619"/>
                </a:lnTo>
                <a:lnTo>
                  <a:pt x="540688" y="499771"/>
                </a:lnTo>
                <a:lnTo>
                  <a:pt x="538435" y="489917"/>
                </a:lnTo>
                <a:lnTo>
                  <a:pt x="536033" y="480057"/>
                </a:lnTo>
                <a:lnTo>
                  <a:pt x="528211" y="448607"/>
                </a:lnTo>
                <a:lnTo>
                  <a:pt x="520491" y="417128"/>
                </a:lnTo>
                <a:lnTo>
                  <a:pt x="505137" y="354056"/>
                </a:lnTo>
                <a:close/>
              </a:path>
              <a:path w="739775" h="652779">
                <a:moveTo>
                  <a:pt x="634037" y="355954"/>
                </a:moveTo>
                <a:lnTo>
                  <a:pt x="608500" y="355954"/>
                </a:lnTo>
                <a:lnTo>
                  <a:pt x="609396" y="358672"/>
                </a:lnTo>
                <a:lnTo>
                  <a:pt x="620511" y="396191"/>
                </a:lnTo>
                <a:lnTo>
                  <a:pt x="631091" y="432246"/>
                </a:lnTo>
                <a:lnTo>
                  <a:pt x="638768" y="458166"/>
                </a:lnTo>
                <a:lnTo>
                  <a:pt x="647105" y="486187"/>
                </a:lnTo>
                <a:lnTo>
                  <a:pt x="657834" y="522055"/>
                </a:lnTo>
                <a:lnTo>
                  <a:pt x="684053" y="516139"/>
                </a:lnTo>
                <a:lnTo>
                  <a:pt x="690511" y="491140"/>
                </a:lnTo>
                <a:lnTo>
                  <a:pt x="670492" y="491140"/>
                </a:lnTo>
                <a:lnTo>
                  <a:pt x="667599" y="474876"/>
                </a:lnTo>
                <a:lnTo>
                  <a:pt x="663996" y="458166"/>
                </a:lnTo>
                <a:lnTo>
                  <a:pt x="659681" y="441019"/>
                </a:lnTo>
                <a:lnTo>
                  <a:pt x="654649" y="423447"/>
                </a:lnTo>
                <a:lnTo>
                  <a:pt x="647387" y="399572"/>
                </a:lnTo>
                <a:lnTo>
                  <a:pt x="634037" y="355954"/>
                </a:lnTo>
                <a:close/>
              </a:path>
              <a:path w="739775" h="652779">
                <a:moveTo>
                  <a:pt x="625441" y="327870"/>
                </a:moveTo>
                <a:lnTo>
                  <a:pt x="592949" y="334944"/>
                </a:lnTo>
                <a:lnTo>
                  <a:pt x="583316" y="371179"/>
                </a:lnTo>
                <a:lnTo>
                  <a:pt x="554177" y="480067"/>
                </a:lnTo>
                <a:lnTo>
                  <a:pt x="553082" y="484469"/>
                </a:lnTo>
                <a:lnTo>
                  <a:pt x="551166" y="492504"/>
                </a:lnTo>
                <a:lnTo>
                  <a:pt x="544809" y="519451"/>
                </a:lnTo>
                <a:lnTo>
                  <a:pt x="565931" y="519451"/>
                </a:lnTo>
                <a:lnTo>
                  <a:pt x="576318" y="480057"/>
                </a:lnTo>
                <a:lnTo>
                  <a:pt x="602319" y="380916"/>
                </a:lnTo>
                <a:lnTo>
                  <a:pt x="603712" y="375478"/>
                </a:lnTo>
                <a:lnTo>
                  <a:pt x="608500" y="355954"/>
                </a:lnTo>
                <a:lnTo>
                  <a:pt x="634037" y="355954"/>
                </a:lnTo>
                <a:lnTo>
                  <a:pt x="625441" y="327870"/>
                </a:lnTo>
                <a:close/>
              </a:path>
              <a:path w="739775" h="652779">
                <a:moveTo>
                  <a:pt x="739270" y="303121"/>
                </a:moveTo>
                <a:lnTo>
                  <a:pt x="712461" y="308959"/>
                </a:lnTo>
                <a:lnTo>
                  <a:pt x="688807" y="411083"/>
                </a:lnTo>
                <a:lnTo>
                  <a:pt x="677801" y="458166"/>
                </a:lnTo>
                <a:lnTo>
                  <a:pt x="675150" y="469664"/>
                </a:lnTo>
                <a:lnTo>
                  <a:pt x="672672" y="480780"/>
                </a:lnTo>
                <a:lnTo>
                  <a:pt x="670492" y="491140"/>
                </a:lnTo>
                <a:lnTo>
                  <a:pt x="690511" y="491140"/>
                </a:lnTo>
                <a:lnTo>
                  <a:pt x="718454" y="382967"/>
                </a:lnTo>
                <a:lnTo>
                  <a:pt x="725481" y="355954"/>
                </a:lnTo>
                <a:lnTo>
                  <a:pt x="739270" y="303121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76419" y="5011419"/>
            <a:ext cx="133350" cy="495934"/>
          </a:xfrm>
          <a:custGeom>
            <a:avLst/>
            <a:gdLst/>
            <a:ahLst/>
            <a:cxnLst/>
            <a:rect l="l" t="t" r="r" b="b"/>
            <a:pathLst>
              <a:path w="133350" h="495935">
                <a:moveTo>
                  <a:pt x="53698" y="374627"/>
                </a:moveTo>
                <a:lnTo>
                  <a:pt x="0" y="374627"/>
                </a:lnTo>
                <a:lnTo>
                  <a:pt x="66398" y="495334"/>
                </a:lnTo>
                <a:lnTo>
                  <a:pt x="127039" y="385091"/>
                </a:lnTo>
                <a:lnTo>
                  <a:pt x="53698" y="385091"/>
                </a:lnTo>
                <a:lnTo>
                  <a:pt x="53698" y="374627"/>
                </a:lnTo>
                <a:close/>
              </a:path>
              <a:path w="133350" h="495935">
                <a:moveTo>
                  <a:pt x="79099" y="0"/>
                </a:moveTo>
                <a:lnTo>
                  <a:pt x="53698" y="0"/>
                </a:lnTo>
                <a:lnTo>
                  <a:pt x="53698" y="385091"/>
                </a:lnTo>
                <a:lnTo>
                  <a:pt x="79099" y="385091"/>
                </a:lnTo>
                <a:lnTo>
                  <a:pt x="79099" y="0"/>
                </a:lnTo>
                <a:close/>
              </a:path>
              <a:path w="133350" h="495935">
                <a:moveTo>
                  <a:pt x="132796" y="374627"/>
                </a:moveTo>
                <a:lnTo>
                  <a:pt x="79099" y="374627"/>
                </a:lnTo>
                <a:lnTo>
                  <a:pt x="79099" y="385091"/>
                </a:lnTo>
                <a:lnTo>
                  <a:pt x="127039" y="385091"/>
                </a:lnTo>
                <a:lnTo>
                  <a:pt x="132796" y="374627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99402" y="5921053"/>
            <a:ext cx="781685" cy="209550"/>
          </a:xfrm>
          <a:custGeom>
            <a:avLst/>
            <a:gdLst/>
            <a:ahLst/>
            <a:cxnLst/>
            <a:rect l="l" t="t" r="r" b="b"/>
            <a:pathLst>
              <a:path w="781685" h="209550">
                <a:moveTo>
                  <a:pt x="0" y="209444"/>
                </a:moveTo>
                <a:lnTo>
                  <a:pt x="781672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10395" y="5804740"/>
            <a:ext cx="781685" cy="209550"/>
          </a:xfrm>
          <a:custGeom>
            <a:avLst/>
            <a:gdLst/>
            <a:ahLst/>
            <a:cxnLst/>
            <a:rect l="l" t="t" r="r" b="b"/>
            <a:pathLst>
              <a:path w="781685" h="209550">
                <a:moveTo>
                  <a:pt x="0" y="209444"/>
                </a:moveTo>
                <a:lnTo>
                  <a:pt x="781667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94371" y="5940010"/>
            <a:ext cx="713740" cy="208279"/>
          </a:xfrm>
          <a:custGeom>
            <a:avLst/>
            <a:gdLst/>
            <a:ahLst/>
            <a:cxnLst/>
            <a:rect l="l" t="t" r="r" b="b"/>
            <a:pathLst>
              <a:path w="713739" h="208279">
                <a:moveTo>
                  <a:pt x="62371" y="123181"/>
                </a:moveTo>
                <a:lnTo>
                  <a:pt x="34801" y="123181"/>
                </a:lnTo>
                <a:lnTo>
                  <a:pt x="166842" y="207710"/>
                </a:lnTo>
                <a:lnTo>
                  <a:pt x="186977" y="202604"/>
                </a:lnTo>
                <a:lnTo>
                  <a:pt x="62371" y="123181"/>
                </a:lnTo>
                <a:close/>
              </a:path>
              <a:path w="713739" h="208279">
                <a:moveTo>
                  <a:pt x="212346" y="154696"/>
                </a:moveTo>
                <a:lnTo>
                  <a:pt x="193226" y="160993"/>
                </a:lnTo>
                <a:lnTo>
                  <a:pt x="205302" y="167059"/>
                </a:lnTo>
                <a:lnTo>
                  <a:pt x="217815" y="172079"/>
                </a:lnTo>
                <a:lnTo>
                  <a:pt x="230770" y="176048"/>
                </a:lnTo>
                <a:lnTo>
                  <a:pt x="244177" y="178959"/>
                </a:lnTo>
                <a:lnTo>
                  <a:pt x="257572" y="180711"/>
                </a:lnTo>
                <a:lnTo>
                  <a:pt x="270299" y="181163"/>
                </a:lnTo>
                <a:lnTo>
                  <a:pt x="282358" y="180314"/>
                </a:lnTo>
                <a:lnTo>
                  <a:pt x="293752" y="178168"/>
                </a:lnTo>
                <a:lnTo>
                  <a:pt x="305191" y="174111"/>
                </a:lnTo>
                <a:lnTo>
                  <a:pt x="312530" y="168757"/>
                </a:lnTo>
                <a:lnTo>
                  <a:pt x="262968" y="168757"/>
                </a:lnTo>
                <a:lnTo>
                  <a:pt x="255382" y="168371"/>
                </a:lnTo>
                <a:lnTo>
                  <a:pt x="247514" y="167266"/>
                </a:lnTo>
                <a:lnTo>
                  <a:pt x="239073" y="165348"/>
                </a:lnTo>
                <a:lnTo>
                  <a:pt x="230385" y="162615"/>
                </a:lnTo>
                <a:lnTo>
                  <a:pt x="221469" y="159065"/>
                </a:lnTo>
                <a:lnTo>
                  <a:pt x="212346" y="154696"/>
                </a:lnTo>
                <a:close/>
              </a:path>
              <a:path w="713739" h="208279">
                <a:moveTo>
                  <a:pt x="265356" y="114968"/>
                </a:moveTo>
                <a:lnTo>
                  <a:pt x="211463" y="114968"/>
                </a:lnTo>
                <a:lnTo>
                  <a:pt x="220522" y="115520"/>
                </a:lnTo>
                <a:lnTo>
                  <a:pt x="230108" y="117061"/>
                </a:lnTo>
                <a:lnTo>
                  <a:pt x="267923" y="132315"/>
                </a:lnTo>
                <a:lnTo>
                  <a:pt x="290094" y="160304"/>
                </a:lnTo>
                <a:lnTo>
                  <a:pt x="285883" y="164782"/>
                </a:lnTo>
                <a:lnTo>
                  <a:pt x="276170" y="167231"/>
                </a:lnTo>
                <a:lnTo>
                  <a:pt x="269865" y="168371"/>
                </a:lnTo>
                <a:lnTo>
                  <a:pt x="262968" y="168757"/>
                </a:lnTo>
                <a:lnTo>
                  <a:pt x="312530" y="168757"/>
                </a:lnTo>
                <a:lnTo>
                  <a:pt x="315773" y="162140"/>
                </a:lnTo>
                <a:lnTo>
                  <a:pt x="314957" y="154221"/>
                </a:lnTo>
                <a:lnTo>
                  <a:pt x="311486" y="147265"/>
                </a:lnTo>
                <a:lnTo>
                  <a:pt x="305650" y="140214"/>
                </a:lnTo>
                <a:lnTo>
                  <a:pt x="297443" y="133077"/>
                </a:lnTo>
                <a:lnTo>
                  <a:pt x="286858" y="125863"/>
                </a:lnTo>
                <a:lnTo>
                  <a:pt x="274231" y="118870"/>
                </a:lnTo>
                <a:lnTo>
                  <a:pt x="265356" y="114968"/>
                </a:lnTo>
                <a:close/>
              </a:path>
              <a:path w="713739" h="208279">
                <a:moveTo>
                  <a:pt x="261983" y="74984"/>
                </a:moveTo>
                <a:lnTo>
                  <a:pt x="244461" y="79370"/>
                </a:lnTo>
                <a:lnTo>
                  <a:pt x="370188" y="156258"/>
                </a:lnTo>
                <a:lnTo>
                  <a:pt x="390074" y="151233"/>
                </a:lnTo>
                <a:lnTo>
                  <a:pt x="324086" y="111071"/>
                </a:lnTo>
                <a:lnTo>
                  <a:pt x="316223" y="106113"/>
                </a:lnTo>
                <a:lnTo>
                  <a:pt x="295941" y="86501"/>
                </a:lnTo>
                <a:lnTo>
                  <a:pt x="296372" y="85644"/>
                </a:lnTo>
                <a:lnTo>
                  <a:pt x="279533" y="85644"/>
                </a:lnTo>
                <a:lnTo>
                  <a:pt x="261983" y="74984"/>
                </a:lnTo>
                <a:close/>
              </a:path>
              <a:path w="713739" h="208279">
                <a:moveTo>
                  <a:pt x="18154" y="94997"/>
                </a:moveTo>
                <a:lnTo>
                  <a:pt x="5464" y="98147"/>
                </a:lnTo>
                <a:lnTo>
                  <a:pt x="9071" y="103547"/>
                </a:lnTo>
                <a:lnTo>
                  <a:pt x="10483" y="109653"/>
                </a:lnTo>
                <a:lnTo>
                  <a:pt x="9046" y="123430"/>
                </a:lnTo>
                <a:lnTo>
                  <a:pt x="5843" y="129996"/>
                </a:lnTo>
                <a:lnTo>
                  <a:pt x="0" y="136170"/>
                </a:lnTo>
                <a:lnTo>
                  <a:pt x="19573" y="148831"/>
                </a:lnTo>
                <a:lnTo>
                  <a:pt x="34801" y="123181"/>
                </a:lnTo>
                <a:lnTo>
                  <a:pt x="62371" y="123181"/>
                </a:lnTo>
                <a:lnTo>
                  <a:pt x="18154" y="94997"/>
                </a:lnTo>
                <a:close/>
              </a:path>
              <a:path w="713739" h="208279">
                <a:moveTo>
                  <a:pt x="367129" y="75006"/>
                </a:moveTo>
                <a:lnTo>
                  <a:pt x="315255" y="75006"/>
                </a:lnTo>
                <a:lnTo>
                  <a:pt x="322804" y="75132"/>
                </a:lnTo>
                <a:lnTo>
                  <a:pt x="330702" y="77166"/>
                </a:lnTo>
                <a:lnTo>
                  <a:pt x="439646" y="138700"/>
                </a:lnTo>
                <a:lnTo>
                  <a:pt x="459409" y="133697"/>
                </a:lnTo>
                <a:lnTo>
                  <a:pt x="384980" y="89097"/>
                </a:lnTo>
                <a:lnTo>
                  <a:pt x="376409" y="83525"/>
                </a:lnTo>
                <a:lnTo>
                  <a:pt x="370172" y="78499"/>
                </a:lnTo>
                <a:lnTo>
                  <a:pt x="367129" y="75006"/>
                </a:lnTo>
                <a:close/>
              </a:path>
              <a:path w="713739" h="208279">
                <a:moveTo>
                  <a:pt x="169156" y="59969"/>
                </a:moveTo>
                <a:lnTo>
                  <a:pt x="90302" y="79549"/>
                </a:lnTo>
                <a:lnTo>
                  <a:pt x="98981" y="86715"/>
                </a:lnTo>
                <a:lnTo>
                  <a:pt x="120094" y="104069"/>
                </a:lnTo>
                <a:lnTo>
                  <a:pt x="160862" y="137437"/>
                </a:lnTo>
                <a:lnTo>
                  <a:pt x="182422" y="134532"/>
                </a:lnTo>
                <a:lnTo>
                  <a:pt x="180413" y="130723"/>
                </a:lnTo>
                <a:lnTo>
                  <a:pt x="180449" y="127175"/>
                </a:lnTo>
                <a:lnTo>
                  <a:pt x="184406" y="120834"/>
                </a:lnTo>
                <a:lnTo>
                  <a:pt x="188560" y="118440"/>
                </a:lnTo>
                <a:lnTo>
                  <a:pt x="189205" y="118279"/>
                </a:lnTo>
                <a:lnTo>
                  <a:pt x="162064" y="118279"/>
                </a:lnTo>
                <a:lnTo>
                  <a:pt x="142014" y="101641"/>
                </a:lnTo>
                <a:lnTo>
                  <a:pt x="137530" y="97945"/>
                </a:lnTo>
                <a:lnTo>
                  <a:pt x="125459" y="87837"/>
                </a:lnTo>
                <a:lnTo>
                  <a:pt x="188791" y="72065"/>
                </a:lnTo>
                <a:lnTo>
                  <a:pt x="169156" y="59969"/>
                </a:lnTo>
                <a:close/>
              </a:path>
              <a:path w="713739" h="208279">
                <a:moveTo>
                  <a:pt x="429714" y="58392"/>
                </a:moveTo>
                <a:lnTo>
                  <a:pt x="385578" y="58392"/>
                </a:lnTo>
                <a:lnTo>
                  <a:pt x="396910" y="59469"/>
                </a:lnTo>
                <a:lnTo>
                  <a:pt x="402134" y="60668"/>
                </a:lnTo>
                <a:lnTo>
                  <a:pt x="412286" y="64541"/>
                </a:lnTo>
                <a:lnTo>
                  <a:pt x="419093" y="68026"/>
                </a:lnTo>
                <a:lnTo>
                  <a:pt x="508791" y="121205"/>
                </a:lnTo>
                <a:lnTo>
                  <a:pt x="528436" y="116223"/>
                </a:lnTo>
                <a:lnTo>
                  <a:pt x="440006" y="63994"/>
                </a:lnTo>
                <a:lnTo>
                  <a:pt x="429714" y="58392"/>
                </a:lnTo>
                <a:close/>
              </a:path>
              <a:path w="713739" h="208279">
                <a:moveTo>
                  <a:pt x="204775" y="101641"/>
                </a:moveTo>
                <a:lnTo>
                  <a:pt x="164625" y="111417"/>
                </a:lnTo>
                <a:lnTo>
                  <a:pt x="162064" y="118279"/>
                </a:lnTo>
                <a:lnTo>
                  <a:pt x="189205" y="118279"/>
                </a:lnTo>
                <a:lnTo>
                  <a:pt x="194961" y="116839"/>
                </a:lnTo>
                <a:lnTo>
                  <a:pt x="202939" y="115407"/>
                </a:lnTo>
                <a:lnTo>
                  <a:pt x="211463" y="114968"/>
                </a:lnTo>
                <a:lnTo>
                  <a:pt x="265356" y="114968"/>
                </a:lnTo>
                <a:lnTo>
                  <a:pt x="260944" y="113028"/>
                </a:lnTo>
                <a:lnTo>
                  <a:pt x="246990" y="108334"/>
                </a:lnTo>
                <a:lnTo>
                  <a:pt x="232357" y="104785"/>
                </a:lnTo>
                <a:lnTo>
                  <a:pt x="218007" y="102517"/>
                </a:lnTo>
                <a:lnTo>
                  <a:pt x="204775" y="101641"/>
                </a:lnTo>
                <a:close/>
              </a:path>
              <a:path w="713739" h="208279">
                <a:moveTo>
                  <a:pt x="445954" y="29102"/>
                </a:moveTo>
                <a:lnTo>
                  <a:pt x="428612" y="33434"/>
                </a:lnTo>
                <a:lnTo>
                  <a:pt x="557258" y="108933"/>
                </a:lnTo>
                <a:lnTo>
                  <a:pt x="576903" y="103968"/>
                </a:lnTo>
                <a:lnTo>
                  <a:pt x="509363" y="64508"/>
                </a:lnTo>
                <a:lnTo>
                  <a:pt x="501328" y="59666"/>
                </a:lnTo>
                <a:lnTo>
                  <a:pt x="480236" y="40406"/>
                </a:lnTo>
                <a:lnTo>
                  <a:pt x="480638" y="39560"/>
                </a:lnTo>
                <a:lnTo>
                  <a:pt x="463859" y="39560"/>
                </a:lnTo>
                <a:lnTo>
                  <a:pt x="445954" y="29102"/>
                </a:lnTo>
                <a:close/>
              </a:path>
              <a:path w="713739" h="208279">
                <a:moveTo>
                  <a:pt x="550891" y="29056"/>
                </a:moveTo>
                <a:lnTo>
                  <a:pt x="499099" y="29056"/>
                </a:lnTo>
                <a:lnTo>
                  <a:pt x="506653" y="29170"/>
                </a:lnTo>
                <a:lnTo>
                  <a:pt x="514598" y="31166"/>
                </a:lnTo>
                <a:lnTo>
                  <a:pt x="625853" y="91587"/>
                </a:lnTo>
                <a:lnTo>
                  <a:pt x="645436" y="86642"/>
                </a:lnTo>
                <a:lnTo>
                  <a:pt x="569274" y="42847"/>
                </a:lnTo>
                <a:lnTo>
                  <a:pt x="560483" y="37380"/>
                </a:lnTo>
                <a:lnTo>
                  <a:pt x="554038" y="32444"/>
                </a:lnTo>
                <a:lnTo>
                  <a:pt x="550891" y="29056"/>
                </a:lnTo>
                <a:close/>
              </a:path>
              <a:path w="713739" h="208279">
                <a:moveTo>
                  <a:pt x="313938" y="62514"/>
                </a:moveTo>
                <a:lnTo>
                  <a:pt x="277002" y="76907"/>
                </a:lnTo>
                <a:lnTo>
                  <a:pt x="277088" y="81050"/>
                </a:lnTo>
                <a:lnTo>
                  <a:pt x="279533" y="85644"/>
                </a:lnTo>
                <a:lnTo>
                  <a:pt x="296372" y="85644"/>
                </a:lnTo>
                <a:lnTo>
                  <a:pt x="299004" y="80398"/>
                </a:lnTo>
                <a:lnTo>
                  <a:pt x="302525" y="78189"/>
                </a:lnTo>
                <a:lnTo>
                  <a:pt x="315255" y="75006"/>
                </a:lnTo>
                <a:lnTo>
                  <a:pt x="367129" y="75006"/>
                </a:lnTo>
                <a:lnTo>
                  <a:pt x="366272" y="74022"/>
                </a:lnTo>
                <a:lnTo>
                  <a:pt x="364712" y="70099"/>
                </a:lnTo>
                <a:lnTo>
                  <a:pt x="364673" y="69739"/>
                </a:lnTo>
                <a:lnTo>
                  <a:pt x="348350" y="69739"/>
                </a:lnTo>
                <a:lnTo>
                  <a:pt x="341517" y="67285"/>
                </a:lnTo>
                <a:lnTo>
                  <a:pt x="334648" y="65332"/>
                </a:lnTo>
                <a:lnTo>
                  <a:pt x="327746" y="63879"/>
                </a:lnTo>
                <a:lnTo>
                  <a:pt x="320813" y="62925"/>
                </a:lnTo>
                <a:lnTo>
                  <a:pt x="313938" y="62514"/>
                </a:lnTo>
                <a:close/>
              </a:path>
              <a:path w="713739" h="208279">
                <a:moveTo>
                  <a:pt x="612841" y="12629"/>
                </a:moveTo>
                <a:lnTo>
                  <a:pt x="568670" y="12629"/>
                </a:lnTo>
                <a:lnTo>
                  <a:pt x="579988" y="13676"/>
                </a:lnTo>
                <a:lnTo>
                  <a:pt x="585294" y="14818"/>
                </a:lnTo>
                <a:lnTo>
                  <a:pt x="595436" y="18602"/>
                </a:lnTo>
                <a:lnTo>
                  <a:pt x="602438" y="22079"/>
                </a:lnTo>
                <a:lnTo>
                  <a:pt x="694151" y="74308"/>
                </a:lnTo>
                <a:lnTo>
                  <a:pt x="713728" y="69372"/>
                </a:lnTo>
                <a:lnTo>
                  <a:pt x="623263" y="18080"/>
                </a:lnTo>
                <a:lnTo>
                  <a:pt x="612841" y="12629"/>
                </a:lnTo>
                <a:close/>
              </a:path>
              <a:path w="713739" h="208279">
                <a:moveTo>
                  <a:pt x="379750" y="45536"/>
                </a:moveTo>
                <a:lnTo>
                  <a:pt x="346247" y="61837"/>
                </a:lnTo>
                <a:lnTo>
                  <a:pt x="346265" y="62514"/>
                </a:lnTo>
                <a:lnTo>
                  <a:pt x="348350" y="69739"/>
                </a:lnTo>
                <a:lnTo>
                  <a:pt x="364673" y="69739"/>
                </a:lnTo>
                <a:lnTo>
                  <a:pt x="364190" y="65261"/>
                </a:lnTo>
                <a:lnTo>
                  <a:pt x="367934" y="61837"/>
                </a:lnTo>
                <a:lnTo>
                  <a:pt x="380537" y="58690"/>
                </a:lnTo>
                <a:lnTo>
                  <a:pt x="385578" y="58392"/>
                </a:lnTo>
                <a:lnTo>
                  <a:pt x="429714" y="58392"/>
                </a:lnTo>
                <a:lnTo>
                  <a:pt x="429247" y="58138"/>
                </a:lnTo>
                <a:lnTo>
                  <a:pt x="418778" y="53420"/>
                </a:lnTo>
                <a:lnTo>
                  <a:pt x="408596" y="49827"/>
                </a:lnTo>
                <a:lnTo>
                  <a:pt x="398699" y="47350"/>
                </a:lnTo>
                <a:lnTo>
                  <a:pt x="389068" y="45934"/>
                </a:lnTo>
                <a:lnTo>
                  <a:pt x="379750" y="45536"/>
                </a:lnTo>
                <a:close/>
              </a:path>
              <a:path w="713739" h="208279">
                <a:moveTo>
                  <a:pt x="497275" y="16787"/>
                </a:moveTo>
                <a:lnTo>
                  <a:pt x="460951" y="30964"/>
                </a:lnTo>
                <a:lnTo>
                  <a:pt x="461145" y="35053"/>
                </a:lnTo>
                <a:lnTo>
                  <a:pt x="463859" y="39560"/>
                </a:lnTo>
                <a:lnTo>
                  <a:pt x="480638" y="39560"/>
                </a:lnTo>
                <a:lnTo>
                  <a:pt x="483091" y="34394"/>
                </a:lnTo>
                <a:lnTo>
                  <a:pt x="486496" y="32192"/>
                </a:lnTo>
                <a:lnTo>
                  <a:pt x="499099" y="29056"/>
                </a:lnTo>
                <a:lnTo>
                  <a:pt x="550891" y="29056"/>
                </a:lnTo>
                <a:lnTo>
                  <a:pt x="549950" y="28043"/>
                </a:lnTo>
                <a:lnTo>
                  <a:pt x="548225" y="24182"/>
                </a:lnTo>
                <a:lnTo>
                  <a:pt x="548173" y="23833"/>
                </a:lnTo>
                <a:lnTo>
                  <a:pt x="531925" y="23833"/>
                </a:lnTo>
                <a:lnTo>
                  <a:pt x="524960" y="21436"/>
                </a:lnTo>
                <a:lnTo>
                  <a:pt x="518020" y="19531"/>
                </a:lnTo>
                <a:lnTo>
                  <a:pt x="511084" y="18117"/>
                </a:lnTo>
                <a:lnTo>
                  <a:pt x="504136" y="17191"/>
                </a:lnTo>
                <a:lnTo>
                  <a:pt x="497275" y="16787"/>
                </a:lnTo>
                <a:close/>
              </a:path>
              <a:path w="713739" h="208279">
                <a:moveTo>
                  <a:pt x="562320" y="0"/>
                </a:moveTo>
                <a:lnTo>
                  <a:pt x="529459" y="16381"/>
                </a:lnTo>
                <a:lnTo>
                  <a:pt x="531925" y="23833"/>
                </a:lnTo>
                <a:lnTo>
                  <a:pt x="548173" y="23833"/>
                </a:lnTo>
                <a:lnTo>
                  <a:pt x="547509" y="19426"/>
                </a:lnTo>
                <a:lnTo>
                  <a:pt x="551181" y="16035"/>
                </a:lnTo>
                <a:lnTo>
                  <a:pt x="563608" y="12939"/>
                </a:lnTo>
                <a:lnTo>
                  <a:pt x="568670" y="12629"/>
                </a:lnTo>
                <a:lnTo>
                  <a:pt x="612841" y="12629"/>
                </a:lnTo>
                <a:lnTo>
                  <a:pt x="612292" y="12341"/>
                </a:lnTo>
                <a:lnTo>
                  <a:pt x="601617" y="7717"/>
                </a:lnTo>
                <a:lnTo>
                  <a:pt x="591254" y="4194"/>
                </a:lnTo>
                <a:lnTo>
                  <a:pt x="581216" y="1760"/>
                </a:lnTo>
                <a:lnTo>
                  <a:pt x="571605" y="385"/>
                </a:lnTo>
                <a:lnTo>
                  <a:pt x="56232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15719" y="9541309"/>
            <a:ext cx="781685" cy="354965"/>
          </a:xfrm>
          <a:custGeom>
            <a:avLst/>
            <a:gdLst/>
            <a:ahLst/>
            <a:cxnLst/>
            <a:rect l="l" t="t" r="r" b="b"/>
            <a:pathLst>
              <a:path w="781685" h="354965">
                <a:moveTo>
                  <a:pt x="0" y="354838"/>
                </a:moveTo>
                <a:lnTo>
                  <a:pt x="781667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89904" y="6052867"/>
            <a:ext cx="0" cy="3780790"/>
          </a:xfrm>
          <a:custGeom>
            <a:avLst/>
            <a:gdLst/>
            <a:ahLst/>
            <a:cxnLst/>
            <a:rect l="l" t="t" r="r" b="b"/>
            <a:pathLst>
              <a:path h="3780790">
                <a:moveTo>
                  <a:pt x="0" y="0"/>
                </a:moveTo>
                <a:lnTo>
                  <a:pt x="0" y="3780212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56442" y="6052867"/>
            <a:ext cx="67310" cy="60960"/>
          </a:xfrm>
          <a:custGeom>
            <a:avLst/>
            <a:gdLst/>
            <a:ahLst/>
            <a:cxnLst/>
            <a:rect l="l" t="t" r="r" b="b"/>
            <a:pathLst>
              <a:path w="67310" h="60960">
                <a:moveTo>
                  <a:pt x="33461" y="0"/>
                </a:moveTo>
                <a:lnTo>
                  <a:pt x="0" y="60831"/>
                </a:lnTo>
                <a:lnTo>
                  <a:pt x="66923" y="60831"/>
                </a:lnTo>
                <a:lnTo>
                  <a:pt x="33461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56442" y="9772246"/>
            <a:ext cx="67310" cy="60960"/>
          </a:xfrm>
          <a:custGeom>
            <a:avLst/>
            <a:gdLst/>
            <a:ahLst/>
            <a:cxnLst/>
            <a:rect l="l" t="t" r="r" b="b"/>
            <a:pathLst>
              <a:path w="67310" h="60959">
                <a:moveTo>
                  <a:pt x="66923" y="0"/>
                </a:moveTo>
                <a:lnTo>
                  <a:pt x="0" y="0"/>
                </a:lnTo>
                <a:lnTo>
                  <a:pt x="33461" y="60833"/>
                </a:lnTo>
                <a:lnTo>
                  <a:pt x="6692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16045" y="8004062"/>
            <a:ext cx="737235" cy="287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spc="-120" dirty="0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sz="1700" spc="10" dirty="0">
                <a:solidFill>
                  <a:srgbClr val="151616"/>
                </a:solidFill>
                <a:latin typeface="Arial"/>
                <a:cs typeface="Arial"/>
              </a:rPr>
              <a:t>10mm</a:t>
            </a:r>
            <a:endParaRPr sz="17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91380" y="8982513"/>
            <a:ext cx="568325" cy="323850"/>
          </a:xfrm>
          <a:custGeom>
            <a:avLst/>
            <a:gdLst/>
            <a:ahLst/>
            <a:cxnLst/>
            <a:rect l="l" t="t" r="r" b="b"/>
            <a:pathLst>
              <a:path w="568325" h="323850">
                <a:moveTo>
                  <a:pt x="90792" y="302259"/>
                </a:moveTo>
                <a:lnTo>
                  <a:pt x="75730" y="313689"/>
                </a:lnTo>
                <a:lnTo>
                  <a:pt x="84757" y="317499"/>
                </a:lnTo>
                <a:lnTo>
                  <a:pt x="94164" y="321309"/>
                </a:lnTo>
                <a:lnTo>
                  <a:pt x="103962" y="323849"/>
                </a:lnTo>
                <a:lnTo>
                  <a:pt x="124325" y="323849"/>
                </a:lnTo>
                <a:lnTo>
                  <a:pt x="134070" y="322579"/>
                </a:lnTo>
                <a:lnTo>
                  <a:pt x="143380" y="318769"/>
                </a:lnTo>
                <a:lnTo>
                  <a:pt x="152239" y="313689"/>
                </a:lnTo>
                <a:lnTo>
                  <a:pt x="157622" y="309879"/>
                </a:lnTo>
                <a:lnTo>
                  <a:pt x="110847" y="309879"/>
                </a:lnTo>
                <a:lnTo>
                  <a:pt x="104303" y="308609"/>
                </a:lnTo>
                <a:lnTo>
                  <a:pt x="97615" y="306069"/>
                </a:lnTo>
                <a:lnTo>
                  <a:pt x="90792" y="302259"/>
                </a:lnTo>
                <a:close/>
              </a:path>
              <a:path w="568325" h="323850">
                <a:moveTo>
                  <a:pt x="151127" y="255269"/>
                </a:moveTo>
                <a:lnTo>
                  <a:pt x="113752" y="255269"/>
                </a:lnTo>
                <a:lnTo>
                  <a:pt x="120934" y="257809"/>
                </a:lnTo>
                <a:lnTo>
                  <a:pt x="127919" y="261619"/>
                </a:lnTo>
                <a:lnTo>
                  <a:pt x="150318" y="293369"/>
                </a:lnTo>
                <a:lnTo>
                  <a:pt x="146883" y="299719"/>
                </a:lnTo>
                <a:lnTo>
                  <a:pt x="133013" y="308609"/>
                </a:lnTo>
                <a:lnTo>
                  <a:pt x="125629" y="309879"/>
                </a:lnTo>
                <a:lnTo>
                  <a:pt x="157622" y="309879"/>
                </a:lnTo>
                <a:lnTo>
                  <a:pt x="161211" y="307339"/>
                </a:lnTo>
                <a:lnTo>
                  <a:pt x="167095" y="299719"/>
                </a:lnTo>
                <a:lnTo>
                  <a:pt x="169918" y="290829"/>
                </a:lnTo>
                <a:lnTo>
                  <a:pt x="169703" y="281939"/>
                </a:lnTo>
                <a:lnTo>
                  <a:pt x="167398" y="274319"/>
                </a:lnTo>
                <a:lnTo>
                  <a:pt x="163283" y="267969"/>
                </a:lnTo>
                <a:lnTo>
                  <a:pt x="157345" y="260349"/>
                </a:lnTo>
                <a:lnTo>
                  <a:pt x="151127" y="255269"/>
                </a:lnTo>
                <a:close/>
              </a:path>
              <a:path w="568325" h="323850">
                <a:moveTo>
                  <a:pt x="62143" y="199389"/>
                </a:moveTo>
                <a:lnTo>
                  <a:pt x="0" y="237489"/>
                </a:lnTo>
                <a:lnTo>
                  <a:pt x="51890" y="292099"/>
                </a:lnTo>
                <a:lnTo>
                  <a:pt x="68699" y="284479"/>
                </a:lnTo>
                <a:lnTo>
                  <a:pt x="67377" y="280669"/>
                </a:lnTo>
                <a:lnTo>
                  <a:pt x="67528" y="275589"/>
                </a:lnTo>
                <a:lnTo>
                  <a:pt x="70352" y="269239"/>
                </a:lnTo>
                <a:lnTo>
                  <a:pt x="53823" y="269239"/>
                </a:lnTo>
                <a:lnTo>
                  <a:pt x="49259" y="264159"/>
                </a:lnTo>
                <a:lnTo>
                  <a:pt x="44795" y="259079"/>
                </a:lnTo>
                <a:lnTo>
                  <a:pt x="35802" y="250189"/>
                </a:lnTo>
                <a:lnTo>
                  <a:pt x="26884" y="240029"/>
                </a:lnTo>
                <a:lnTo>
                  <a:pt x="76723" y="209549"/>
                </a:lnTo>
                <a:lnTo>
                  <a:pt x="62143" y="199389"/>
                </a:lnTo>
                <a:close/>
              </a:path>
              <a:path w="568325" h="323850">
                <a:moveTo>
                  <a:pt x="108719" y="240029"/>
                </a:moveTo>
                <a:lnTo>
                  <a:pt x="97777" y="240029"/>
                </a:lnTo>
                <a:lnTo>
                  <a:pt x="87615" y="241299"/>
                </a:lnTo>
                <a:lnTo>
                  <a:pt x="56096" y="262889"/>
                </a:lnTo>
                <a:lnTo>
                  <a:pt x="53823" y="269239"/>
                </a:lnTo>
                <a:lnTo>
                  <a:pt x="70352" y="269239"/>
                </a:lnTo>
                <a:lnTo>
                  <a:pt x="70916" y="267969"/>
                </a:lnTo>
                <a:lnTo>
                  <a:pt x="74274" y="264159"/>
                </a:lnTo>
                <a:lnTo>
                  <a:pt x="79275" y="261619"/>
                </a:lnTo>
                <a:lnTo>
                  <a:pt x="85498" y="257809"/>
                </a:lnTo>
                <a:lnTo>
                  <a:pt x="92085" y="255269"/>
                </a:lnTo>
                <a:lnTo>
                  <a:pt x="151127" y="255269"/>
                </a:lnTo>
                <a:lnTo>
                  <a:pt x="149572" y="253999"/>
                </a:lnTo>
                <a:lnTo>
                  <a:pt x="140217" y="248919"/>
                </a:lnTo>
                <a:lnTo>
                  <a:pt x="130294" y="243839"/>
                </a:lnTo>
                <a:lnTo>
                  <a:pt x="119797" y="241299"/>
                </a:lnTo>
                <a:lnTo>
                  <a:pt x="108719" y="240029"/>
                </a:lnTo>
                <a:close/>
              </a:path>
              <a:path w="568325" h="323850">
                <a:moveTo>
                  <a:pt x="157702" y="152399"/>
                </a:moveTo>
                <a:lnTo>
                  <a:pt x="149688" y="152399"/>
                </a:lnTo>
                <a:lnTo>
                  <a:pt x="134277" y="154939"/>
                </a:lnTo>
                <a:lnTo>
                  <a:pt x="127170" y="157479"/>
                </a:lnTo>
                <a:lnTo>
                  <a:pt x="111582" y="166369"/>
                </a:lnTo>
                <a:lnTo>
                  <a:pt x="106502" y="172719"/>
                </a:lnTo>
                <a:lnTo>
                  <a:pt x="104374" y="186689"/>
                </a:lnTo>
                <a:lnTo>
                  <a:pt x="106859" y="194309"/>
                </a:lnTo>
                <a:lnTo>
                  <a:pt x="136853" y="226059"/>
                </a:lnTo>
                <a:lnTo>
                  <a:pt x="144312" y="231139"/>
                </a:lnTo>
                <a:lnTo>
                  <a:pt x="153150" y="237489"/>
                </a:lnTo>
                <a:lnTo>
                  <a:pt x="161771" y="242569"/>
                </a:lnTo>
                <a:lnTo>
                  <a:pt x="170164" y="247649"/>
                </a:lnTo>
                <a:lnTo>
                  <a:pt x="178321" y="251459"/>
                </a:lnTo>
                <a:lnTo>
                  <a:pt x="186281" y="255269"/>
                </a:lnTo>
                <a:lnTo>
                  <a:pt x="201557" y="260349"/>
                </a:lnTo>
                <a:lnTo>
                  <a:pt x="208840" y="261619"/>
                </a:lnTo>
                <a:lnTo>
                  <a:pt x="220284" y="261619"/>
                </a:lnTo>
                <a:lnTo>
                  <a:pt x="231042" y="260349"/>
                </a:lnTo>
                <a:lnTo>
                  <a:pt x="241108" y="257809"/>
                </a:lnTo>
                <a:lnTo>
                  <a:pt x="250477" y="252729"/>
                </a:lnTo>
                <a:lnTo>
                  <a:pt x="259560" y="247649"/>
                </a:lnTo>
                <a:lnTo>
                  <a:pt x="209228" y="247649"/>
                </a:lnTo>
                <a:lnTo>
                  <a:pt x="203346" y="246379"/>
                </a:lnTo>
                <a:lnTo>
                  <a:pt x="196225" y="243839"/>
                </a:lnTo>
                <a:lnTo>
                  <a:pt x="188017" y="240029"/>
                </a:lnTo>
                <a:lnTo>
                  <a:pt x="181688" y="236219"/>
                </a:lnTo>
                <a:lnTo>
                  <a:pt x="174922" y="232409"/>
                </a:lnTo>
                <a:lnTo>
                  <a:pt x="167724" y="227329"/>
                </a:lnTo>
                <a:lnTo>
                  <a:pt x="160096" y="222249"/>
                </a:lnTo>
                <a:lnTo>
                  <a:pt x="152732" y="215899"/>
                </a:lnTo>
                <a:lnTo>
                  <a:pt x="146222" y="210819"/>
                </a:lnTo>
                <a:lnTo>
                  <a:pt x="140566" y="207009"/>
                </a:lnTo>
                <a:lnTo>
                  <a:pt x="135766" y="201929"/>
                </a:lnTo>
                <a:lnTo>
                  <a:pt x="129981" y="195579"/>
                </a:lnTo>
                <a:lnTo>
                  <a:pt x="126464" y="190499"/>
                </a:lnTo>
                <a:lnTo>
                  <a:pt x="123522" y="180339"/>
                </a:lnTo>
                <a:lnTo>
                  <a:pt x="126144" y="173989"/>
                </a:lnTo>
                <a:lnTo>
                  <a:pt x="133117" y="170179"/>
                </a:lnTo>
                <a:lnTo>
                  <a:pt x="138836" y="167639"/>
                </a:lnTo>
                <a:lnTo>
                  <a:pt x="145402" y="166369"/>
                </a:lnTo>
                <a:lnTo>
                  <a:pt x="152803" y="165099"/>
                </a:lnTo>
                <a:lnTo>
                  <a:pt x="197102" y="165099"/>
                </a:lnTo>
                <a:lnTo>
                  <a:pt x="192269" y="162559"/>
                </a:lnTo>
                <a:lnTo>
                  <a:pt x="178807" y="157479"/>
                </a:lnTo>
                <a:lnTo>
                  <a:pt x="172316" y="154939"/>
                </a:lnTo>
                <a:lnTo>
                  <a:pt x="165996" y="153669"/>
                </a:lnTo>
                <a:lnTo>
                  <a:pt x="157702" y="152399"/>
                </a:lnTo>
                <a:close/>
              </a:path>
              <a:path w="568325" h="323850">
                <a:moveTo>
                  <a:pt x="197102" y="165099"/>
                </a:moveTo>
                <a:lnTo>
                  <a:pt x="152803" y="165099"/>
                </a:lnTo>
                <a:lnTo>
                  <a:pt x="161028" y="166369"/>
                </a:lnTo>
                <a:lnTo>
                  <a:pt x="166784" y="167639"/>
                </a:lnTo>
                <a:lnTo>
                  <a:pt x="173685" y="170179"/>
                </a:lnTo>
                <a:lnTo>
                  <a:pt x="181735" y="173989"/>
                </a:lnTo>
                <a:lnTo>
                  <a:pt x="188039" y="177799"/>
                </a:lnTo>
                <a:lnTo>
                  <a:pt x="194787" y="181609"/>
                </a:lnTo>
                <a:lnTo>
                  <a:pt x="201978" y="186689"/>
                </a:lnTo>
                <a:lnTo>
                  <a:pt x="209613" y="191769"/>
                </a:lnTo>
                <a:lnTo>
                  <a:pt x="217036" y="196849"/>
                </a:lnTo>
                <a:lnTo>
                  <a:pt x="223591" y="201929"/>
                </a:lnTo>
                <a:lnTo>
                  <a:pt x="229275" y="207009"/>
                </a:lnTo>
                <a:lnTo>
                  <a:pt x="234086" y="210819"/>
                </a:lnTo>
                <a:lnTo>
                  <a:pt x="239943" y="217169"/>
                </a:lnTo>
                <a:lnTo>
                  <a:pt x="243528" y="220979"/>
                </a:lnTo>
                <a:lnTo>
                  <a:pt x="246887" y="233679"/>
                </a:lnTo>
                <a:lnTo>
                  <a:pt x="244458" y="238759"/>
                </a:lnTo>
                <a:lnTo>
                  <a:pt x="237437" y="243839"/>
                </a:lnTo>
                <a:lnTo>
                  <a:pt x="231712" y="246379"/>
                </a:lnTo>
                <a:lnTo>
                  <a:pt x="225096" y="247649"/>
                </a:lnTo>
                <a:lnTo>
                  <a:pt x="259560" y="247649"/>
                </a:lnTo>
                <a:lnTo>
                  <a:pt x="264624" y="241299"/>
                </a:lnTo>
                <a:lnTo>
                  <a:pt x="265460" y="233679"/>
                </a:lnTo>
                <a:lnTo>
                  <a:pt x="265413" y="228599"/>
                </a:lnTo>
                <a:lnTo>
                  <a:pt x="249735" y="201929"/>
                </a:lnTo>
                <a:lnTo>
                  <a:pt x="238960" y="191769"/>
                </a:lnTo>
                <a:lnTo>
                  <a:pt x="232581" y="186689"/>
                </a:lnTo>
                <a:lnTo>
                  <a:pt x="225083" y="181609"/>
                </a:lnTo>
                <a:lnTo>
                  <a:pt x="215944" y="175259"/>
                </a:lnTo>
                <a:lnTo>
                  <a:pt x="207416" y="170179"/>
                </a:lnTo>
                <a:lnTo>
                  <a:pt x="199518" y="166369"/>
                </a:lnTo>
                <a:lnTo>
                  <a:pt x="197102" y="165099"/>
                </a:lnTo>
                <a:close/>
              </a:path>
              <a:path w="568325" h="323850">
                <a:moveTo>
                  <a:pt x="228737" y="140969"/>
                </a:moveTo>
                <a:lnTo>
                  <a:pt x="215276" y="148589"/>
                </a:lnTo>
                <a:lnTo>
                  <a:pt x="308451" y="214629"/>
                </a:lnTo>
                <a:lnTo>
                  <a:pt x="313535" y="210819"/>
                </a:lnTo>
                <a:lnTo>
                  <a:pt x="323601" y="204469"/>
                </a:lnTo>
                <a:lnTo>
                  <a:pt x="266414" y="165099"/>
                </a:lnTo>
                <a:lnTo>
                  <a:pt x="260733" y="160019"/>
                </a:lnTo>
                <a:lnTo>
                  <a:pt x="255031" y="152399"/>
                </a:lnTo>
                <a:lnTo>
                  <a:pt x="254626" y="149859"/>
                </a:lnTo>
                <a:lnTo>
                  <a:pt x="241786" y="149859"/>
                </a:lnTo>
                <a:lnTo>
                  <a:pt x="233121" y="143509"/>
                </a:lnTo>
                <a:lnTo>
                  <a:pt x="228737" y="140969"/>
                </a:lnTo>
                <a:close/>
              </a:path>
              <a:path w="568325" h="323850">
                <a:moveTo>
                  <a:pt x="313903" y="129539"/>
                </a:moveTo>
                <a:lnTo>
                  <a:pt x="274971" y="129539"/>
                </a:lnTo>
                <a:lnTo>
                  <a:pt x="286790" y="132079"/>
                </a:lnTo>
                <a:lnTo>
                  <a:pt x="293251" y="134619"/>
                </a:lnTo>
                <a:lnTo>
                  <a:pt x="361292" y="181609"/>
                </a:lnTo>
                <a:lnTo>
                  <a:pt x="376297" y="171449"/>
                </a:lnTo>
                <a:lnTo>
                  <a:pt x="313903" y="129539"/>
                </a:lnTo>
                <a:close/>
              </a:path>
              <a:path w="568325" h="323850">
                <a:moveTo>
                  <a:pt x="280803" y="115569"/>
                </a:moveTo>
                <a:lnTo>
                  <a:pt x="243846" y="130809"/>
                </a:lnTo>
                <a:lnTo>
                  <a:pt x="240059" y="144779"/>
                </a:lnTo>
                <a:lnTo>
                  <a:pt x="241786" y="149859"/>
                </a:lnTo>
                <a:lnTo>
                  <a:pt x="254626" y="149859"/>
                </a:lnTo>
                <a:lnTo>
                  <a:pt x="254220" y="147319"/>
                </a:lnTo>
                <a:lnTo>
                  <a:pt x="256734" y="140969"/>
                </a:lnTo>
                <a:lnTo>
                  <a:pt x="259477" y="137159"/>
                </a:lnTo>
                <a:lnTo>
                  <a:pt x="269239" y="130809"/>
                </a:lnTo>
                <a:lnTo>
                  <a:pt x="274971" y="129539"/>
                </a:lnTo>
                <a:lnTo>
                  <a:pt x="313903" y="129539"/>
                </a:lnTo>
                <a:lnTo>
                  <a:pt x="312012" y="128269"/>
                </a:lnTo>
                <a:lnTo>
                  <a:pt x="307075" y="121919"/>
                </a:lnTo>
                <a:lnTo>
                  <a:pt x="306972" y="119379"/>
                </a:lnTo>
                <a:lnTo>
                  <a:pt x="294491" y="119379"/>
                </a:lnTo>
                <a:lnTo>
                  <a:pt x="287715" y="116839"/>
                </a:lnTo>
                <a:lnTo>
                  <a:pt x="280803" y="115569"/>
                </a:lnTo>
                <a:close/>
              </a:path>
              <a:path w="568325" h="323850">
                <a:moveTo>
                  <a:pt x="369427" y="99059"/>
                </a:moveTo>
                <a:lnTo>
                  <a:pt x="335412" y="99059"/>
                </a:lnTo>
                <a:lnTo>
                  <a:pt x="342913" y="101599"/>
                </a:lnTo>
                <a:lnTo>
                  <a:pt x="347997" y="104139"/>
                </a:lnTo>
                <a:lnTo>
                  <a:pt x="413715" y="148589"/>
                </a:lnTo>
                <a:lnTo>
                  <a:pt x="423684" y="142239"/>
                </a:lnTo>
                <a:lnTo>
                  <a:pt x="428619" y="139699"/>
                </a:lnTo>
                <a:lnTo>
                  <a:pt x="369427" y="99059"/>
                </a:lnTo>
                <a:close/>
              </a:path>
              <a:path w="568325" h="323850">
                <a:moveTo>
                  <a:pt x="369352" y="54609"/>
                </a:moveTo>
                <a:lnTo>
                  <a:pt x="356170" y="63499"/>
                </a:lnTo>
                <a:lnTo>
                  <a:pt x="450377" y="125729"/>
                </a:lnTo>
                <a:lnTo>
                  <a:pt x="465195" y="116839"/>
                </a:lnTo>
                <a:lnTo>
                  <a:pt x="407398" y="78739"/>
                </a:lnTo>
                <a:lnTo>
                  <a:pt x="401584" y="73659"/>
                </a:lnTo>
                <a:lnTo>
                  <a:pt x="395686" y="66039"/>
                </a:lnTo>
                <a:lnTo>
                  <a:pt x="395093" y="63499"/>
                </a:lnTo>
                <a:lnTo>
                  <a:pt x="382507" y="63499"/>
                </a:lnTo>
                <a:lnTo>
                  <a:pt x="369352" y="54609"/>
                </a:lnTo>
                <a:close/>
              </a:path>
              <a:path w="568325" h="323850">
                <a:moveTo>
                  <a:pt x="333187" y="83819"/>
                </a:moveTo>
                <a:lnTo>
                  <a:pt x="325991" y="83819"/>
                </a:lnTo>
                <a:lnTo>
                  <a:pt x="318983" y="85089"/>
                </a:lnTo>
                <a:lnTo>
                  <a:pt x="293075" y="110489"/>
                </a:lnTo>
                <a:lnTo>
                  <a:pt x="294491" y="119379"/>
                </a:lnTo>
                <a:lnTo>
                  <a:pt x="306972" y="119379"/>
                </a:lnTo>
                <a:lnTo>
                  <a:pt x="306612" y="110489"/>
                </a:lnTo>
                <a:lnTo>
                  <a:pt x="309571" y="106679"/>
                </a:lnTo>
                <a:lnTo>
                  <a:pt x="319197" y="100329"/>
                </a:lnTo>
                <a:lnTo>
                  <a:pt x="322991" y="99059"/>
                </a:lnTo>
                <a:lnTo>
                  <a:pt x="369427" y="99059"/>
                </a:lnTo>
                <a:lnTo>
                  <a:pt x="363877" y="95249"/>
                </a:lnTo>
                <a:lnTo>
                  <a:pt x="355946" y="91439"/>
                </a:lnTo>
                <a:lnTo>
                  <a:pt x="348188" y="87629"/>
                </a:lnTo>
                <a:lnTo>
                  <a:pt x="340602" y="85089"/>
                </a:lnTo>
                <a:lnTo>
                  <a:pt x="333187" y="83819"/>
                </a:lnTo>
                <a:close/>
              </a:path>
              <a:path w="568325" h="323850">
                <a:moveTo>
                  <a:pt x="455566" y="44449"/>
                </a:moveTo>
                <a:lnTo>
                  <a:pt x="414950" y="44449"/>
                </a:lnTo>
                <a:lnTo>
                  <a:pt x="426761" y="45719"/>
                </a:lnTo>
                <a:lnTo>
                  <a:pt x="433278" y="48259"/>
                </a:lnTo>
                <a:lnTo>
                  <a:pt x="502005" y="93979"/>
                </a:lnTo>
                <a:lnTo>
                  <a:pt x="516686" y="85089"/>
                </a:lnTo>
                <a:lnTo>
                  <a:pt x="455566" y="44449"/>
                </a:lnTo>
                <a:close/>
              </a:path>
              <a:path w="568325" h="323850">
                <a:moveTo>
                  <a:pt x="427226" y="30479"/>
                </a:moveTo>
                <a:lnTo>
                  <a:pt x="420415" y="30479"/>
                </a:lnTo>
                <a:lnTo>
                  <a:pt x="406566" y="31749"/>
                </a:lnTo>
                <a:lnTo>
                  <a:pt x="399891" y="34289"/>
                </a:lnTo>
                <a:lnTo>
                  <a:pt x="387777" y="40639"/>
                </a:lnTo>
                <a:lnTo>
                  <a:pt x="384087" y="45719"/>
                </a:lnTo>
                <a:lnTo>
                  <a:pt x="380602" y="54609"/>
                </a:lnTo>
                <a:lnTo>
                  <a:pt x="380631" y="58419"/>
                </a:lnTo>
                <a:lnTo>
                  <a:pt x="382507" y="63499"/>
                </a:lnTo>
                <a:lnTo>
                  <a:pt x="395093" y="63499"/>
                </a:lnTo>
                <a:lnTo>
                  <a:pt x="394797" y="62229"/>
                </a:lnTo>
                <a:lnTo>
                  <a:pt x="397159" y="54609"/>
                </a:lnTo>
                <a:lnTo>
                  <a:pt x="399761" y="50799"/>
                </a:lnTo>
                <a:lnTo>
                  <a:pt x="409294" y="45719"/>
                </a:lnTo>
                <a:lnTo>
                  <a:pt x="414950" y="44449"/>
                </a:lnTo>
                <a:lnTo>
                  <a:pt x="455566" y="44449"/>
                </a:lnTo>
                <a:lnTo>
                  <a:pt x="451746" y="41909"/>
                </a:lnTo>
                <a:lnTo>
                  <a:pt x="446609" y="36829"/>
                </a:lnTo>
                <a:lnTo>
                  <a:pt x="446359" y="33019"/>
                </a:lnTo>
                <a:lnTo>
                  <a:pt x="434066" y="33019"/>
                </a:lnTo>
                <a:lnTo>
                  <a:pt x="427226" y="30479"/>
                </a:lnTo>
                <a:close/>
              </a:path>
              <a:path w="568325" h="323850">
                <a:moveTo>
                  <a:pt x="506328" y="12699"/>
                </a:moveTo>
                <a:lnTo>
                  <a:pt x="470250" y="12699"/>
                </a:lnTo>
                <a:lnTo>
                  <a:pt x="474195" y="13969"/>
                </a:lnTo>
                <a:lnTo>
                  <a:pt x="481622" y="16509"/>
                </a:lnTo>
                <a:lnTo>
                  <a:pt x="486745" y="19049"/>
                </a:lnTo>
                <a:lnTo>
                  <a:pt x="553168" y="62229"/>
                </a:lnTo>
                <a:lnTo>
                  <a:pt x="558011" y="58419"/>
                </a:lnTo>
                <a:lnTo>
                  <a:pt x="562907" y="55879"/>
                </a:lnTo>
                <a:lnTo>
                  <a:pt x="567795" y="52069"/>
                </a:lnTo>
                <a:lnTo>
                  <a:pt x="506328" y="12699"/>
                </a:lnTo>
                <a:close/>
              </a:path>
              <a:path w="568325" h="323850">
                <a:moveTo>
                  <a:pt x="478964" y="0"/>
                </a:moveTo>
                <a:lnTo>
                  <a:pt x="464404" y="0"/>
                </a:lnTo>
                <a:lnTo>
                  <a:pt x="450763" y="2539"/>
                </a:lnTo>
                <a:lnTo>
                  <a:pt x="444294" y="6349"/>
                </a:lnTo>
                <a:lnTo>
                  <a:pt x="437544" y="11429"/>
                </a:lnTo>
                <a:lnTo>
                  <a:pt x="433588" y="17779"/>
                </a:lnTo>
                <a:lnTo>
                  <a:pt x="432429" y="25399"/>
                </a:lnTo>
                <a:lnTo>
                  <a:pt x="434066" y="33019"/>
                </a:lnTo>
                <a:lnTo>
                  <a:pt x="446359" y="33019"/>
                </a:lnTo>
                <a:lnTo>
                  <a:pt x="445860" y="25399"/>
                </a:lnTo>
                <a:lnTo>
                  <a:pt x="448693" y="21589"/>
                </a:lnTo>
                <a:lnTo>
                  <a:pt x="458039" y="15239"/>
                </a:lnTo>
                <a:lnTo>
                  <a:pt x="461850" y="13969"/>
                </a:lnTo>
                <a:lnTo>
                  <a:pt x="470250" y="12699"/>
                </a:lnTo>
                <a:lnTo>
                  <a:pt x="506328" y="12699"/>
                </a:lnTo>
                <a:lnTo>
                  <a:pt x="502362" y="10159"/>
                </a:lnTo>
                <a:lnTo>
                  <a:pt x="494375" y="6349"/>
                </a:lnTo>
                <a:lnTo>
                  <a:pt x="486573" y="2539"/>
                </a:lnTo>
                <a:lnTo>
                  <a:pt x="478964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61295" y="9537638"/>
            <a:ext cx="415290" cy="245745"/>
          </a:xfrm>
          <a:custGeom>
            <a:avLst/>
            <a:gdLst/>
            <a:ahLst/>
            <a:cxnLst/>
            <a:rect l="l" t="t" r="r" b="b"/>
            <a:pathLst>
              <a:path w="415289" h="245745">
                <a:moveTo>
                  <a:pt x="0" y="0"/>
                </a:moveTo>
                <a:lnTo>
                  <a:pt x="415173" y="245332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31330" y="8839393"/>
            <a:ext cx="415290" cy="245745"/>
          </a:xfrm>
          <a:custGeom>
            <a:avLst/>
            <a:gdLst/>
            <a:ahLst/>
            <a:cxnLst/>
            <a:rect l="l" t="t" r="r" b="b"/>
            <a:pathLst>
              <a:path w="415289" h="245745">
                <a:moveTo>
                  <a:pt x="0" y="0"/>
                </a:moveTo>
                <a:lnTo>
                  <a:pt x="415173" y="245329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50010" y="8952620"/>
            <a:ext cx="1170305" cy="698500"/>
          </a:xfrm>
          <a:custGeom>
            <a:avLst/>
            <a:gdLst/>
            <a:ahLst/>
            <a:cxnLst/>
            <a:rect l="l" t="t" r="r" b="b"/>
            <a:pathLst>
              <a:path w="1170304" h="698500">
                <a:moveTo>
                  <a:pt x="1170035" y="0"/>
                </a:moveTo>
                <a:lnTo>
                  <a:pt x="0" y="698248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50659" y="8952620"/>
            <a:ext cx="69850" cy="60325"/>
          </a:xfrm>
          <a:custGeom>
            <a:avLst/>
            <a:gdLst/>
            <a:ahLst/>
            <a:cxnLst/>
            <a:rect l="l" t="t" r="r" b="b"/>
            <a:pathLst>
              <a:path w="69850" h="60325">
                <a:moveTo>
                  <a:pt x="69386" y="0"/>
                </a:moveTo>
                <a:lnTo>
                  <a:pt x="0" y="2440"/>
                </a:lnTo>
                <a:lnTo>
                  <a:pt x="34297" y="59910"/>
                </a:lnTo>
                <a:lnTo>
                  <a:pt x="69386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50010" y="9590957"/>
            <a:ext cx="69850" cy="60325"/>
          </a:xfrm>
          <a:custGeom>
            <a:avLst/>
            <a:gdLst/>
            <a:ahLst/>
            <a:cxnLst/>
            <a:rect l="l" t="t" r="r" b="b"/>
            <a:pathLst>
              <a:path w="69850" h="60325">
                <a:moveTo>
                  <a:pt x="35088" y="0"/>
                </a:moveTo>
                <a:lnTo>
                  <a:pt x="0" y="59910"/>
                </a:lnTo>
                <a:lnTo>
                  <a:pt x="69386" y="57470"/>
                </a:lnTo>
                <a:lnTo>
                  <a:pt x="35088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84329" y="6793127"/>
            <a:ext cx="594360" cy="241300"/>
          </a:xfrm>
          <a:custGeom>
            <a:avLst/>
            <a:gdLst/>
            <a:ahLst/>
            <a:cxnLst/>
            <a:rect l="l" t="t" r="r" b="b"/>
            <a:pathLst>
              <a:path w="594360" h="241300">
                <a:moveTo>
                  <a:pt x="0" y="240962"/>
                </a:moveTo>
                <a:lnTo>
                  <a:pt x="59415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74429" y="6987877"/>
            <a:ext cx="654050" cy="277495"/>
          </a:xfrm>
          <a:custGeom>
            <a:avLst/>
            <a:gdLst/>
            <a:ahLst/>
            <a:cxnLst/>
            <a:rect l="l" t="t" r="r" b="b"/>
            <a:pathLst>
              <a:path w="654050" h="277495">
                <a:moveTo>
                  <a:pt x="0" y="277271"/>
                </a:moveTo>
                <a:lnTo>
                  <a:pt x="653564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18153" y="6748098"/>
            <a:ext cx="597535" cy="330835"/>
          </a:xfrm>
          <a:custGeom>
            <a:avLst/>
            <a:gdLst/>
            <a:ahLst/>
            <a:cxnLst/>
            <a:rect l="l" t="t" r="r" b="b"/>
            <a:pathLst>
              <a:path w="597535" h="330834">
                <a:moveTo>
                  <a:pt x="65111" y="197446"/>
                </a:moveTo>
                <a:lnTo>
                  <a:pt x="43483" y="197446"/>
                </a:lnTo>
                <a:lnTo>
                  <a:pt x="43771" y="330232"/>
                </a:lnTo>
                <a:lnTo>
                  <a:pt x="65479" y="321398"/>
                </a:lnTo>
                <a:lnTo>
                  <a:pt x="65111" y="197446"/>
                </a:lnTo>
                <a:close/>
              </a:path>
              <a:path w="597535" h="330834">
                <a:moveTo>
                  <a:pt x="64940" y="151780"/>
                </a:moveTo>
                <a:lnTo>
                  <a:pt x="51102" y="157094"/>
                </a:lnTo>
                <a:lnTo>
                  <a:pt x="47782" y="163891"/>
                </a:lnTo>
                <a:lnTo>
                  <a:pt x="43475" y="171142"/>
                </a:lnTo>
                <a:lnTo>
                  <a:pt x="17139" y="203603"/>
                </a:lnTo>
                <a:lnTo>
                  <a:pt x="0" y="219344"/>
                </a:lnTo>
                <a:lnTo>
                  <a:pt x="13" y="239537"/>
                </a:lnTo>
                <a:lnTo>
                  <a:pt x="29042" y="213835"/>
                </a:lnTo>
                <a:lnTo>
                  <a:pt x="43483" y="197446"/>
                </a:lnTo>
                <a:lnTo>
                  <a:pt x="65111" y="197446"/>
                </a:lnTo>
                <a:lnTo>
                  <a:pt x="64940" y="151780"/>
                </a:lnTo>
                <a:close/>
              </a:path>
              <a:path w="597535" h="330834">
                <a:moveTo>
                  <a:pt x="142344" y="244368"/>
                </a:moveTo>
                <a:lnTo>
                  <a:pt x="120239" y="254884"/>
                </a:lnTo>
                <a:lnTo>
                  <a:pt x="122180" y="264214"/>
                </a:lnTo>
                <a:lnTo>
                  <a:pt x="125679" y="271855"/>
                </a:lnTo>
                <a:lnTo>
                  <a:pt x="130752" y="277805"/>
                </a:lnTo>
                <a:lnTo>
                  <a:pt x="137411" y="282061"/>
                </a:lnTo>
                <a:lnTo>
                  <a:pt x="145373" y="284442"/>
                </a:lnTo>
                <a:lnTo>
                  <a:pt x="154390" y="284798"/>
                </a:lnTo>
                <a:lnTo>
                  <a:pt x="164450" y="283125"/>
                </a:lnTo>
                <a:lnTo>
                  <a:pt x="175539" y="279414"/>
                </a:lnTo>
                <a:lnTo>
                  <a:pt x="188825" y="272727"/>
                </a:lnTo>
                <a:lnTo>
                  <a:pt x="197587" y="266328"/>
                </a:lnTo>
                <a:lnTo>
                  <a:pt x="159760" y="266328"/>
                </a:lnTo>
                <a:lnTo>
                  <a:pt x="147923" y="260533"/>
                </a:lnTo>
                <a:lnTo>
                  <a:pt x="144016" y="254197"/>
                </a:lnTo>
                <a:lnTo>
                  <a:pt x="142344" y="244368"/>
                </a:lnTo>
                <a:close/>
              </a:path>
              <a:path w="597535" h="330834">
                <a:moveTo>
                  <a:pt x="229880" y="181160"/>
                </a:moveTo>
                <a:lnTo>
                  <a:pt x="189346" y="181160"/>
                </a:lnTo>
                <a:lnTo>
                  <a:pt x="195484" y="181888"/>
                </a:lnTo>
                <a:lnTo>
                  <a:pt x="200818" y="184183"/>
                </a:lnTo>
                <a:lnTo>
                  <a:pt x="210816" y="208295"/>
                </a:lnTo>
                <a:lnTo>
                  <a:pt x="210276" y="216645"/>
                </a:lnTo>
                <a:lnTo>
                  <a:pt x="189369" y="254197"/>
                </a:lnTo>
                <a:lnTo>
                  <a:pt x="159760" y="266328"/>
                </a:lnTo>
                <a:lnTo>
                  <a:pt x="197587" y="266328"/>
                </a:lnTo>
                <a:lnTo>
                  <a:pt x="225389" y="230315"/>
                </a:lnTo>
                <a:lnTo>
                  <a:pt x="232573" y="197151"/>
                </a:lnTo>
                <a:lnTo>
                  <a:pt x="231539" y="186314"/>
                </a:lnTo>
                <a:lnTo>
                  <a:pt x="229880" y="181160"/>
                </a:lnTo>
                <a:close/>
              </a:path>
              <a:path w="597535" h="330834">
                <a:moveTo>
                  <a:pt x="223761" y="93741"/>
                </a:moveTo>
                <a:lnTo>
                  <a:pt x="139974" y="125857"/>
                </a:lnTo>
                <a:lnTo>
                  <a:pt x="135920" y="148852"/>
                </a:lnTo>
                <a:lnTo>
                  <a:pt x="123929" y="217992"/>
                </a:lnTo>
                <a:lnTo>
                  <a:pt x="143859" y="212900"/>
                </a:lnTo>
                <a:lnTo>
                  <a:pt x="146944" y="206846"/>
                </a:lnTo>
                <a:lnTo>
                  <a:pt x="151141" y="201248"/>
                </a:lnTo>
                <a:lnTo>
                  <a:pt x="161866" y="190955"/>
                </a:lnTo>
                <a:lnTo>
                  <a:pt x="167621" y="187265"/>
                </a:lnTo>
                <a:lnTo>
                  <a:pt x="148021" y="187265"/>
                </a:lnTo>
                <a:lnTo>
                  <a:pt x="149475" y="179187"/>
                </a:lnTo>
                <a:lnTo>
                  <a:pt x="151019" y="171112"/>
                </a:lnTo>
                <a:lnTo>
                  <a:pt x="153849" y="155030"/>
                </a:lnTo>
                <a:lnTo>
                  <a:pt x="156847" y="138874"/>
                </a:lnTo>
                <a:lnTo>
                  <a:pt x="223908" y="112989"/>
                </a:lnTo>
                <a:lnTo>
                  <a:pt x="223761" y="93741"/>
                </a:lnTo>
                <a:close/>
              </a:path>
              <a:path w="597535" h="330834">
                <a:moveTo>
                  <a:pt x="200304" y="160031"/>
                </a:moveTo>
                <a:lnTo>
                  <a:pt x="163671" y="173250"/>
                </a:lnTo>
                <a:lnTo>
                  <a:pt x="148021" y="187265"/>
                </a:lnTo>
                <a:lnTo>
                  <a:pt x="167621" y="187265"/>
                </a:lnTo>
                <a:lnTo>
                  <a:pt x="167914" y="187077"/>
                </a:lnTo>
                <a:lnTo>
                  <a:pt x="174685" y="184410"/>
                </a:lnTo>
                <a:lnTo>
                  <a:pt x="182411" y="182000"/>
                </a:lnTo>
                <a:lnTo>
                  <a:pt x="189346" y="181160"/>
                </a:lnTo>
                <a:lnTo>
                  <a:pt x="229880" y="181160"/>
                </a:lnTo>
                <a:lnTo>
                  <a:pt x="228632" y="177284"/>
                </a:lnTo>
                <a:lnTo>
                  <a:pt x="223855" y="170061"/>
                </a:lnTo>
                <a:lnTo>
                  <a:pt x="217209" y="164647"/>
                </a:lnTo>
                <a:lnTo>
                  <a:pt x="209180" y="161234"/>
                </a:lnTo>
                <a:lnTo>
                  <a:pt x="200304" y="160031"/>
                </a:lnTo>
                <a:close/>
              </a:path>
              <a:path w="597535" h="330834">
                <a:moveTo>
                  <a:pt x="274873" y="117055"/>
                </a:moveTo>
                <a:lnTo>
                  <a:pt x="256665" y="124150"/>
                </a:lnTo>
                <a:lnTo>
                  <a:pt x="257279" y="186127"/>
                </a:lnTo>
                <a:lnTo>
                  <a:pt x="257796" y="243126"/>
                </a:lnTo>
                <a:lnTo>
                  <a:pt x="278132" y="234843"/>
                </a:lnTo>
                <a:lnTo>
                  <a:pt x="277529" y="178175"/>
                </a:lnTo>
                <a:lnTo>
                  <a:pt x="277596" y="165574"/>
                </a:lnTo>
                <a:lnTo>
                  <a:pt x="287261" y="133765"/>
                </a:lnTo>
                <a:lnTo>
                  <a:pt x="275036" y="133765"/>
                </a:lnTo>
                <a:lnTo>
                  <a:pt x="274873" y="117055"/>
                </a:lnTo>
                <a:close/>
              </a:path>
              <a:path w="597535" h="330834">
                <a:moveTo>
                  <a:pt x="351299" y="116647"/>
                </a:moveTo>
                <a:lnTo>
                  <a:pt x="313869" y="116647"/>
                </a:lnTo>
                <a:lnTo>
                  <a:pt x="319172" y="116813"/>
                </a:lnTo>
                <a:lnTo>
                  <a:pt x="325791" y="123088"/>
                </a:lnTo>
                <a:lnTo>
                  <a:pt x="327510" y="129082"/>
                </a:lnTo>
                <a:lnTo>
                  <a:pt x="328474" y="214352"/>
                </a:lnTo>
                <a:lnTo>
                  <a:pt x="348435" y="206237"/>
                </a:lnTo>
                <a:lnTo>
                  <a:pt x="347615" y="138068"/>
                </a:lnTo>
                <a:lnTo>
                  <a:pt x="348033" y="129461"/>
                </a:lnTo>
                <a:lnTo>
                  <a:pt x="349496" y="121676"/>
                </a:lnTo>
                <a:lnTo>
                  <a:pt x="351299" y="116647"/>
                </a:lnTo>
                <a:close/>
              </a:path>
              <a:path w="597535" h="330834">
                <a:moveTo>
                  <a:pt x="415554" y="90141"/>
                </a:moveTo>
                <a:lnTo>
                  <a:pt x="384202" y="90141"/>
                </a:lnTo>
                <a:lnTo>
                  <a:pt x="390974" y="91783"/>
                </a:lnTo>
                <a:lnTo>
                  <a:pt x="393296" y="93622"/>
                </a:lnTo>
                <a:lnTo>
                  <a:pt x="395935" y="99565"/>
                </a:lnTo>
                <a:lnTo>
                  <a:pt x="396730" y="104965"/>
                </a:lnTo>
                <a:lnTo>
                  <a:pt x="397838" y="186127"/>
                </a:lnTo>
                <a:lnTo>
                  <a:pt x="417365" y="178175"/>
                </a:lnTo>
                <a:lnTo>
                  <a:pt x="416235" y="99565"/>
                </a:lnTo>
                <a:lnTo>
                  <a:pt x="416113" y="97205"/>
                </a:lnTo>
                <a:lnTo>
                  <a:pt x="415554" y="90141"/>
                </a:lnTo>
                <a:close/>
              </a:path>
              <a:path w="597535" h="330834">
                <a:moveTo>
                  <a:pt x="326645" y="96185"/>
                </a:moveTo>
                <a:lnTo>
                  <a:pt x="283607" y="119967"/>
                </a:lnTo>
                <a:lnTo>
                  <a:pt x="275036" y="133765"/>
                </a:lnTo>
                <a:lnTo>
                  <a:pt x="287261" y="133765"/>
                </a:lnTo>
                <a:lnTo>
                  <a:pt x="295606" y="125284"/>
                </a:lnTo>
                <a:lnTo>
                  <a:pt x="300819" y="121752"/>
                </a:lnTo>
                <a:lnTo>
                  <a:pt x="313869" y="116647"/>
                </a:lnTo>
                <a:lnTo>
                  <a:pt x="351299" y="116647"/>
                </a:lnTo>
                <a:lnTo>
                  <a:pt x="351991" y="114714"/>
                </a:lnTo>
                <a:lnTo>
                  <a:pt x="355509" y="108576"/>
                </a:lnTo>
                <a:lnTo>
                  <a:pt x="355876" y="108123"/>
                </a:lnTo>
                <a:lnTo>
                  <a:pt x="344069" y="108123"/>
                </a:lnTo>
                <a:lnTo>
                  <a:pt x="341816" y="102532"/>
                </a:lnTo>
                <a:lnTo>
                  <a:pt x="337845" y="99018"/>
                </a:lnTo>
                <a:lnTo>
                  <a:pt x="326645" y="96185"/>
                </a:lnTo>
                <a:close/>
              </a:path>
              <a:path w="597535" h="330834">
                <a:moveTo>
                  <a:pt x="395182" y="70096"/>
                </a:moveTo>
                <a:lnTo>
                  <a:pt x="359938" y="86566"/>
                </a:lnTo>
                <a:lnTo>
                  <a:pt x="344069" y="108123"/>
                </a:lnTo>
                <a:lnTo>
                  <a:pt x="355876" y="108123"/>
                </a:lnTo>
                <a:lnTo>
                  <a:pt x="359758" y="103317"/>
                </a:lnTo>
                <a:lnTo>
                  <a:pt x="364540" y="98869"/>
                </a:lnTo>
                <a:lnTo>
                  <a:pt x="369863" y="95235"/>
                </a:lnTo>
                <a:lnTo>
                  <a:pt x="375738" y="92415"/>
                </a:lnTo>
                <a:lnTo>
                  <a:pt x="380271" y="90641"/>
                </a:lnTo>
                <a:lnTo>
                  <a:pt x="384202" y="90141"/>
                </a:lnTo>
                <a:lnTo>
                  <a:pt x="415554" y="90141"/>
                </a:lnTo>
                <a:lnTo>
                  <a:pt x="415506" y="89540"/>
                </a:lnTo>
                <a:lnTo>
                  <a:pt x="413649" y="82250"/>
                </a:lnTo>
                <a:lnTo>
                  <a:pt x="410655" y="76692"/>
                </a:lnTo>
                <a:lnTo>
                  <a:pt x="406533" y="72857"/>
                </a:lnTo>
                <a:lnTo>
                  <a:pt x="401354" y="70682"/>
                </a:lnTo>
                <a:lnTo>
                  <a:pt x="395182" y="70096"/>
                </a:lnTo>
                <a:close/>
              </a:path>
              <a:path w="597535" h="330834">
                <a:moveTo>
                  <a:pt x="461250" y="44460"/>
                </a:moveTo>
                <a:lnTo>
                  <a:pt x="443972" y="51178"/>
                </a:lnTo>
                <a:lnTo>
                  <a:pt x="444411" y="80137"/>
                </a:lnTo>
                <a:lnTo>
                  <a:pt x="445809" y="166601"/>
                </a:lnTo>
                <a:lnTo>
                  <a:pt x="465086" y="158764"/>
                </a:lnTo>
                <a:lnTo>
                  <a:pt x="463903" y="88549"/>
                </a:lnTo>
                <a:lnTo>
                  <a:pt x="464778" y="80137"/>
                </a:lnTo>
                <a:lnTo>
                  <a:pt x="468698" y="67443"/>
                </a:lnTo>
                <a:lnTo>
                  <a:pt x="471923" y="61957"/>
                </a:lnTo>
                <a:lnTo>
                  <a:pt x="473183" y="60656"/>
                </a:lnTo>
                <a:lnTo>
                  <a:pt x="461509" y="60656"/>
                </a:lnTo>
                <a:lnTo>
                  <a:pt x="461250" y="44460"/>
                </a:lnTo>
                <a:close/>
              </a:path>
              <a:path w="597535" h="330834">
                <a:moveTo>
                  <a:pt x="533788" y="44425"/>
                </a:moveTo>
                <a:lnTo>
                  <a:pt x="498222" y="44425"/>
                </a:lnTo>
                <a:lnTo>
                  <a:pt x="503279" y="44623"/>
                </a:lnTo>
                <a:lnTo>
                  <a:pt x="509583" y="50775"/>
                </a:lnTo>
                <a:lnTo>
                  <a:pt x="511218" y="56603"/>
                </a:lnTo>
                <a:lnTo>
                  <a:pt x="512743" y="139367"/>
                </a:lnTo>
                <a:lnTo>
                  <a:pt x="531647" y="131685"/>
                </a:lnTo>
                <a:lnTo>
                  <a:pt x="531105" y="105113"/>
                </a:lnTo>
                <a:lnTo>
                  <a:pt x="530362" y="65524"/>
                </a:lnTo>
                <a:lnTo>
                  <a:pt x="530692" y="57167"/>
                </a:lnTo>
                <a:lnTo>
                  <a:pt x="532006" y="49626"/>
                </a:lnTo>
                <a:lnTo>
                  <a:pt x="533788" y="44425"/>
                </a:lnTo>
                <a:close/>
              </a:path>
              <a:path w="597535" h="330834">
                <a:moveTo>
                  <a:pt x="594625" y="19343"/>
                </a:moveTo>
                <a:lnTo>
                  <a:pt x="564836" y="19343"/>
                </a:lnTo>
                <a:lnTo>
                  <a:pt x="571251" y="21006"/>
                </a:lnTo>
                <a:lnTo>
                  <a:pt x="573493" y="22807"/>
                </a:lnTo>
                <a:lnTo>
                  <a:pt x="575985" y="28603"/>
                </a:lnTo>
                <a:lnTo>
                  <a:pt x="576723" y="33872"/>
                </a:lnTo>
                <a:lnTo>
                  <a:pt x="578307" y="112669"/>
                </a:lnTo>
                <a:lnTo>
                  <a:pt x="596958" y="105113"/>
                </a:lnTo>
                <a:lnTo>
                  <a:pt x="595415" y="31003"/>
                </a:lnTo>
                <a:lnTo>
                  <a:pt x="595326" y="27555"/>
                </a:lnTo>
                <a:lnTo>
                  <a:pt x="594625" y="19343"/>
                </a:lnTo>
                <a:close/>
              </a:path>
              <a:path w="597535" h="330834">
                <a:moveTo>
                  <a:pt x="510213" y="24718"/>
                </a:moveTo>
                <a:lnTo>
                  <a:pt x="469587" y="47340"/>
                </a:lnTo>
                <a:lnTo>
                  <a:pt x="461509" y="60656"/>
                </a:lnTo>
                <a:lnTo>
                  <a:pt x="473183" y="60656"/>
                </a:lnTo>
                <a:lnTo>
                  <a:pt x="480962" y="52633"/>
                </a:lnTo>
                <a:lnTo>
                  <a:pt x="485913" y="49259"/>
                </a:lnTo>
                <a:lnTo>
                  <a:pt x="498222" y="44425"/>
                </a:lnTo>
                <a:lnTo>
                  <a:pt x="533788" y="44425"/>
                </a:lnTo>
                <a:lnTo>
                  <a:pt x="534308" y="42905"/>
                </a:lnTo>
                <a:lnTo>
                  <a:pt x="537606" y="37005"/>
                </a:lnTo>
                <a:lnTo>
                  <a:pt x="538013" y="36415"/>
                </a:lnTo>
                <a:lnTo>
                  <a:pt x="526823" y="36415"/>
                </a:lnTo>
                <a:lnTo>
                  <a:pt x="524591" y="31003"/>
                </a:lnTo>
                <a:lnTo>
                  <a:pt x="520837" y="27555"/>
                </a:lnTo>
                <a:lnTo>
                  <a:pt x="510213" y="24718"/>
                </a:lnTo>
                <a:close/>
              </a:path>
              <a:path w="597535" h="330834">
                <a:moveTo>
                  <a:pt x="575100" y="0"/>
                </a:moveTo>
                <a:lnTo>
                  <a:pt x="533796" y="24968"/>
                </a:lnTo>
                <a:lnTo>
                  <a:pt x="526823" y="36415"/>
                </a:lnTo>
                <a:lnTo>
                  <a:pt x="538013" y="36415"/>
                </a:lnTo>
                <a:lnTo>
                  <a:pt x="542663" y="29675"/>
                </a:lnTo>
                <a:lnTo>
                  <a:pt x="549028" y="24516"/>
                </a:lnTo>
                <a:lnTo>
                  <a:pt x="561019" y="19815"/>
                </a:lnTo>
                <a:lnTo>
                  <a:pt x="564836" y="19343"/>
                </a:lnTo>
                <a:lnTo>
                  <a:pt x="594625" y="19343"/>
                </a:lnTo>
                <a:lnTo>
                  <a:pt x="594601" y="19059"/>
                </a:lnTo>
                <a:lnTo>
                  <a:pt x="592761" y="11978"/>
                </a:lnTo>
                <a:lnTo>
                  <a:pt x="589845" y="6562"/>
                </a:lnTo>
                <a:lnTo>
                  <a:pt x="585867" y="2798"/>
                </a:lnTo>
                <a:lnTo>
                  <a:pt x="580948" y="643"/>
                </a:lnTo>
                <a:lnTo>
                  <a:pt x="57510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84054" y="8673829"/>
            <a:ext cx="60960" cy="67310"/>
          </a:xfrm>
          <a:custGeom>
            <a:avLst/>
            <a:gdLst/>
            <a:ahLst/>
            <a:cxnLst/>
            <a:rect l="l" t="t" r="r" b="b"/>
            <a:pathLst>
              <a:path w="60960" h="67309">
                <a:moveTo>
                  <a:pt x="60832" y="0"/>
                </a:moveTo>
                <a:lnTo>
                  <a:pt x="0" y="33461"/>
                </a:lnTo>
                <a:lnTo>
                  <a:pt x="60832" y="66923"/>
                </a:lnTo>
                <a:lnTo>
                  <a:pt x="6083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971354" y="7402131"/>
            <a:ext cx="1988185" cy="13049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866775" marR="240029" indent="-129539">
              <a:lnSpc>
                <a:spcPts val="2560"/>
              </a:lnSpc>
              <a:spcBef>
                <a:spcPts val="345"/>
              </a:spcBef>
            </a:pPr>
            <a:r>
              <a:rPr sz="2300" spc="-5" dirty="0">
                <a:solidFill>
                  <a:srgbClr val="151616"/>
                </a:solidFill>
                <a:latin typeface="Arial"/>
                <a:cs typeface="Arial"/>
              </a:rPr>
              <a:t>FRONT  VIEW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65"/>
              </a:spcBef>
              <a:tabLst>
                <a:tab pos="955675" algn="l"/>
              </a:tabLst>
            </a:pPr>
            <a:r>
              <a:rPr sz="1700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700" u="sng" spc="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DIA</a:t>
            </a:r>
            <a:r>
              <a:rPr sz="17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700" u="sng" spc="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4</a:t>
            </a:r>
            <a:r>
              <a:rPr sz="1700" spc="10" dirty="0">
                <a:solidFill>
                  <a:srgbClr val="151616"/>
                </a:solidFill>
                <a:latin typeface="Arial"/>
                <a:cs typeface="Arial"/>
              </a:rPr>
              <a:t>0mm</a:t>
            </a:r>
            <a:endParaRPr sz="17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89977" y="341708"/>
            <a:ext cx="6842759" cy="1198880"/>
          </a:xfrm>
          <a:custGeom>
            <a:avLst/>
            <a:gdLst/>
            <a:ahLst/>
            <a:cxnLst/>
            <a:rect l="l" t="t" r="r" b="b"/>
            <a:pathLst>
              <a:path w="6842759" h="1198880">
                <a:moveTo>
                  <a:pt x="0" y="0"/>
                </a:moveTo>
                <a:lnTo>
                  <a:pt x="6842761" y="0"/>
                </a:lnTo>
                <a:lnTo>
                  <a:pt x="6842761" y="1198727"/>
                </a:lnTo>
                <a:lnTo>
                  <a:pt x="0" y="1198727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78032" y="440119"/>
            <a:ext cx="34480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sz="1400" spc="-2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54669" y="425175"/>
            <a:ext cx="17818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12175" y="716030"/>
            <a:ext cx="4635500" cy="437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R="5080">
              <a:lnSpc>
                <a:spcPts val="1560"/>
              </a:lnSpc>
              <a:spcBef>
                <a:spcPts val="250"/>
              </a:spcBef>
            </a:pPr>
            <a:r>
              <a:rPr sz="1400" spc="-5" dirty="0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http://www.technologystudent.com/gprep07/phortho4.html </a:t>
            </a:r>
            <a:r>
              <a:rPr sz="1400" spc="-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http://www.technologystudent.com/gprep07/phortho11.html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68027" y="1612504"/>
            <a:ext cx="2045970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9314" y="1614618"/>
            <a:ext cx="2274570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16875" y="1599958"/>
            <a:ext cx="205549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u="sng" spc="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6"/>
              </a:rPr>
              <a:t>www.technologystudent.com</a:t>
            </a:r>
            <a:r>
              <a:rPr sz="650" spc="5" dirty="0">
                <a:solidFill>
                  <a:srgbClr val="0000C4"/>
                </a:solidFill>
                <a:latin typeface="Arial"/>
                <a:cs typeface="Arial"/>
                <a:hlinkClick r:id="rId6"/>
              </a:rPr>
              <a:t>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6281" y="3472192"/>
            <a:ext cx="2297430" cy="4754245"/>
          </a:xfrm>
          <a:custGeom>
            <a:avLst/>
            <a:gdLst/>
            <a:ahLst/>
            <a:cxnLst/>
            <a:rect l="l" t="t" r="r" b="b"/>
            <a:pathLst>
              <a:path w="2297430" h="4754245">
                <a:moveTo>
                  <a:pt x="159684" y="0"/>
                </a:moveTo>
                <a:lnTo>
                  <a:pt x="2137337" y="0"/>
                </a:lnTo>
                <a:lnTo>
                  <a:pt x="2187671" y="8176"/>
                </a:lnTo>
                <a:lnTo>
                  <a:pt x="2231489" y="30915"/>
                </a:lnTo>
                <a:lnTo>
                  <a:pt x="2266108" y="65535"/>
                </a:lnTo>
                <a:lnTo>
                  <a:pt x="2288847" y="109353"/>
                </a:lnTo>
                <a:lnTo>
                  <a:pt x="2297023" y="159685"/>
                </a:lnTo>
                <a:lnTo>
                  <a:pt x="2297023" y="4594288"/>
                </a:lnTo>
                <a:lnTo>
                  <a:pt x="2288847" y="4644620"/>
                </a:lnTo>
                <a:lnTo>
                  <a:pt x="2266108" y="4688438"/>
                </a:lnTo>
                <a:lnTo>
                  <a:pt x="2231489" y="4723057"/>
                </a:lnTo>
                <a:lnTo>
                  <a:pt x="2187671" y="4745797"/>
                </a:lnTo>
                <a:lnTo>
                  <a:pt x="2137337" y="4753973"/>
                </a:lnTo>
                <a:lnTo>
                  <a:pt x="159684" y="4753973"/>
                </a:lnTo>
                <a:lnTo>
                  <a:pt x="109351" y="4745797"/>
                </a:lnTo>
                <a:lnTo>
                  <a:pt x="65533" y="4723057"/>
                </a:lnTo>
                <a:lnTo>
                  <a:pt x="30914" y="4688438"/>
                </a:lnTo>
                <a:lnTo>
                  <a:pt x="8175" y="4644620"/>
                </a:lnTo>
                <a:lnTo>
                  <a:pt x="0" y="4594288"/>
                </a:lnTo>
                <a:lnTo>
                  <a:pt x="0" y="159685"/>
                </a:lnTo>
                <a:lnTo>
                  <a:pt x="8175" y="109353"/>
                </a:lnTo>
                <a:lnTo>
                  <a:pt x="30914" y="65535"/>
                </a:lnTo>
                <a:lnTo>
                  <a:pt x="65533" y="30915"/>
                </a:lnTo>
                <a:lnTo>
                  <a:pt x="109351" y="8176"/>
                </a:lnTo>
                <a:lnTo>
                  <a:pt x="159684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4445" y="3859438"/>
            <a:ext cx="1553210" cy="1361440"/>
          </a:xfrm>
          <a:custGeom>
            <a:avLst/>
            <a:gdLst/>
            <a:ahLst/>
            <a:cxnLst/>
            <a:rect l="l" t="t" r="r" b="b"/>
            <a:pathLst>
              <a:path w="1553210" h="1361439">
                <a:moveTo>
                  <a:pt x="165204" y="0"/>
                </a:moveTo>
                <a:lnTo>
                  <a:pt x="1387731" y="0"/>
                </a:lnTo>
                <a:lnTo>
                  <a:pt x="1431520" y="5927"/>
                </a:lnTo>
                <a:lnTo>
                  <a:pt x="1470948" y="22638"/>
                </a:lnTo>
                <a:lnTo>
                  <a:pt x="1504410" y="48527"/>
                </a:lnTo>
                <a:lnTo>
                  <a:pt x="1530300" y="81988"/>
                </a:lnTo>
                <a:lnTo>
                  <a:pt x="1547012" y="121415"/>
                </a:lnTo>
                <a:lnTo>
                  <a:pt x="1552939" y="165202"/>
                </a:lnTo>
                <a:lnTo>
                  <a:pt x="1552939" y="1196092"/>
                </a:lnTo>
                <a:lnTo>
                  <a:pt x="1547012" y="1239879"/>
                </a:lnTo>
                <a:lnTo>
                  <a:pt x="1530300" y="1279306"/>
                </a:lnTo>
                <a:lnTo>
                  <a:pt x="1504410" y="1312768"/>
                </a:lnTo>
                <a:lnTo>
                  <a:pt x="1470948" y="1338657"/>
                </a:lnTo>
                <a:lnTo>
                  <a:pt x="1431520" y="1355369"/>
                </a:lnTo>
                <a:lnTo>
                  <a:pt x="1387731" y="1361296"/>
                </a:lnTo>
                <a:lnTo>
                  <a:pt x="165204" y="1361296"/>
                </a:lnTo>
                <a:lnTo>
                  <a:pt x="121417" y="1355369"/>
                </a:lnTo>
                <a:lnTo>
                  <a:pt x="81990" y="1338657"/>
                </a:lnTo>
                <a:lnTo>
                  <a:pt x="48529" y="1312768"/>
                </a:lnTo>
                <a:lnTo>
                  <a:pt x="22639" y="1279306"/>
                </a:lnTo>
                <a:lnTo>
                  <a:pt x="5927" y="1239879"/>
                </a:lnTo>
                <a:lnTo>
                  <a:pt x="0" y="1196092"/>
                </a:lnTo>
                <a:lnTo>
                  <a:pt x="0" y="165202"/>
                </a:lnTo>
                <a:lnTo>
                  <a:pt x="5927" y="121415"/>
                </a:lnTo>
                <a:lnTo>
                  <a:pt x="22639" y="81988"/>
                </a:lnTo>
                <a:lnTo>
                  <a:pt x="48529" y="48527"/>
                </a:lnTo>
                <a:lnTo>
                  <a:pt x="81990" y="22638"/>
                </a:lnTo>
                <a:lnTo>
                  <a:pt x="121417" y="5927"/>
                </a:lnTo>
                <a:lnTo>
                  <a:pt x="165204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4798" y="5319860"/>
            <a:ext cx="469265" cy="323850"/>
          </a:xfrm>
          <a:custGeom>
            <a:avLst/>
            <a:gdLst/>
            <a:ahLst/>
            <a:cxnLst/>
            <a:rect l="l" t="t" r="r" b="b"/>
            <a:pathLst>
              <a:path w="469265" h="323850">
                <a:moveTo>
                  <a:pt x="0" y="0"/>
                </a:moveTo>
                <a:lnTo>
                  <a:pt x="469183" y="0"/>
                </a:lnTo>
                <a:lnTo>
                  <a:pt x="469183" y="323801"/>
                </a:lnTo>
                <a:lnTo>
                  <a:pt x="0" y="32380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4455" y="5319860"/>
            <a:ext cx="469265" cy="323850"/>
          </a:xfrm>
          <a:custGeom>
            <a:avLst/>
            <a:gdLst/>
            <a:ahLst/>
            <a:cxnLst/>
            <a:rect l="l" t="t" r="r" b="b"/>
            <a:pathLst>
              <a:path w="469264" h="323850">
                <a:moveTo>
                  <a:pt x="0" y="0"/>
                </a:moveTo>
                <a:lnTo>
                  <a:pt x="469184" y="0"/>
                </a:lnTo>
                <a:lnTo>
                  <a:pt x="469184" y="323801"/>
                </a:lnTo>
                <a:lnTo>
                  <a:pt x="0" y="32380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4798" y="5683309"/>
            <a:ext cx="469265" cy="323850"/>
          </a:xfrm>
          <a:custGeom>
            <a:avLst/>
            <a:gdLst/>
            <a:ahLst/>
            <a:cxnLst/>
            <a:rect l="l" t="t" r="r" b="b"/>
            <a:pathLst>
              <a:path w="469265" h="323850">
                <a:moveTo>
                  <a:pt x="0" y="0"/>
                </a:moveTo>
                <a:lnTo>
                  <a:pt x="469183" y="0"/>
                </a:lnTo>
                <a:lnTo>
                  <a:pt x="469183" y="323805"/>
                </a:lnTo>
                <a:lnTo>
                  <a:pt x="0" y="32380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4798" y="6073196"/>
            <a:ext cx="469265" cy="323850"/>
          </a:xfrm>
          <a:custGeom>
            <a:avLst/>
            <a:gdLst/>
            <a:ahLst/>
            <a:cxnLst/>
            <a:rect l="l" t="t" r="r" b="b"/>
            <a:pathLst>
              <a:path w="469265" h="323850">
                <a:moveTo>
                  <a:pt x="0" y="0"/>
                </a:moveTo>
                <a:lnTo>
                  <a:pt x="469183" y="0"/>
                </a:lnTo>
                <a:lnTo>
                  <a:pt x="469183" y="323805"/>
                </a:lnTo>
                <a:lnTo>
                  <a:pt x="0" y="32380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4798" y="6456473"/>
            <a:ext cx="469265" cy="323850"/>
          </a:xfrm>
          <a:custGeom>
            <a:avLst/>
            <a:gdLst/>
            <a:ahLst/>
            <a:cxnLst/>
            <a:rect l="l" t="t" r="r" b="b"/>
            <a:pathLst>
              <a:path w="469265" h="323850">
                <a:moveTo>
                  <a:pt x="0" y="0"/>
                </a:moveTo>
                <a:lnTo>
                  <a:pt x="469183" y="0"/>
                </a:lnTo>
                <a:lnTo>
                  <a:pt x="469183" y="323805"/>
                </a:lnTo>
                <a:lnTo>
                  <a:pt x="0" y="32380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9714" y="6456473"/>
            <a:ext cx="469265" cy="323850"/>
          </a:xfrm>
          <a:custGeom>
            <a:avLst/>
            <a:gdLst/>
            <a:ahLst/>
            <a:cxnLst/>
            <a:rect l="l" t="t" r="r" b="b"/>
            <a:pathLst>
              <a:path w="469264" h="323850">
                <a:moveTo>
                  <a:pt x="0" y="0"/>
                </a:moveTo>
                <a:lnTo>
                  <a:pt x="469184" y="0"/>
                </a:lnTo>
                <a:lnTo>
                  <a:pt x="469184" y="323805"/>
                </a:lnTo>
                <a:lnTo>
                  <a:pt x="0" y="32380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04455" y="6456473"/>
            <a:ext cx="469265" cy="323850"/>
          </a:xfrm>
          <a:custGeom>
            <a:avLst/>
            <a:gdLst/>
            <a:ahLst/>
            <a:cxnLst/>
            <a:rect l="l" t="t" r="r" b="b"/>
            <a:pathLst>
              <a:path w="469264" h="323850">
                <a:moveTo>
                  <a:pt x="0" y="0"/>
                </a:moveTo>
                <a:lnTo>
                  <a:pt x="469184" y="0"/>
                </a:lnTo>
                <a:lnTo>
                  <a:pt x="469184" y="323805"/>
                </a:lnTo>
                <a:lnTo>
                  <a:pt x="0" y="32380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0941" y="7097476"/>
            <a:ext cx="800100" cy="800100"/>
          </a:xfrm>
          <a:custGeom>
            <a:avLst/>
            <a:gdLst/>
            <a:ahLst/>
            <a:cxnLst/>
            <a:rect l="l" t="t" r="r" b="b"/>
            <a:pathLst>
              <a:path w="800100" h="800100">
                <a:moveTo>
                  <a:pt x="399798" y="0"/>
                </a:moveTo>
                <a:lnTo>
                  <a:pt x="446423" y="2689"/>
                </a:lnTo>
                <a:lnTo>
                  <a:pt x="491468" y="10558"/>
                </a:lnTo>
                <a:lnTo>
                  <a:pt x="534633" y="23307"/>
                </a:lnTo>
                <a:lnTo>
                  <a:pt x="575619" y="40635"/>
                </a:lnTo>
                <a:lnTo>
                  <a:pt x="614125" y="62243"/>
                </a:lnTo>
                <a:lnTo>
                  <a:pt x="649851" y="87830"/>
                </a:lnTo>
                <a:lnTo>
                  <a:pt x="682497" y="117097"/>
                </a:lnTo>
                <a:lnTo>
                  <a:pt x="711764" y="149744"/>
                </a:lnTo>
                <a:lnTo>
                  <a:pt x="737352" y="185470"/>
                </a:lnTo>
                <a:lnTo>
                  <a:pt x="758960" y="223976"/>
                </a:lnTo>
                <a:lnTo>
                  <a:pt x="776288" y="264962"/>
                </a:lnTo>
                <a:lnTo>
                  <a:pt x="789036" y="308127"/>
                </a:lnTo>
                <a:lnTo>
                  <a:pt x="796906" y="353172"/>
                </a:lnTo>
                <a:lnTo>
                  <a:pt x="799595" y="399797"/>
                </a:lnTo>
                <a:lnTo>
                  <a:pt x="796906" y="446422"/>
                </a:lnTo>
                <a:lnTo>
                  <a:pt x="789036" y="491467"/>
                </a:lnTo>
                <a:lnTo>
                  <a:pt x="776288" y="534633"/>
                </a:lnTo>
                <a:lnTo>
                  <a:pt x="758960" y="575618"/>
                </a:lnTo>
                <a:lnTo>
                  <a:pt x="737352" y="614124"/>
                </a:lnTo>
                <a:lnTo>
                  <a:pt x="711764" y="649851"/>
                </a:lnTo>
                <a:lnTo>
                  <a:pt x="682497" y="682497"/>
                </a:lnTo>
                <a:lnTo>
                  <a:pt x="649851" y="711764"/>
                </a:lnTo>
                <a:lnTo>
                  <a:pt x="614125" y="737352"/>
                </a:lnTo>
                <a:lnTo>
                  <a:pt x="575619" y="758959"/>
                </a:lnTo>
                <a:lnTo>
                  <a:pt x="534633" y="776288"/>
                </a:lnTo>
                <a:lnTo>
                  <a:pt x="491468" y="789036"/>
                </a:lnTo>
                <a:lnTo>
                  <a:pt x="446423" y="796906"/>
                </a:lnTo>
                <a:lnTo>
                  <a:pt x="399798" y="799595"/>
                </a:lnTo>
                <a:lnTo>
                  <a:pt x="353173" y="796906"/>
                </a:lnTo>
                <a:lnTo>
                  <a:pt x="308128" y="789036"/>
                </a:lnTo>
                <a:lnTo>
                  <a:pt x="264962" y="776288"/>
                </a:lnTo>
                <a:lnTo>
                  <a:pt x="223976" y="758959"/>
                </a:lnTo>
                <a:lnTo>
                  <a:pt x="185470" y="737352"/>
                </a:lnTo>
                <a:lnTo>
                  <a:pt x="149744" y="711764"/>
                </a:lnTo>
                <a:lnTo>
                  <a:pt x="117097" y="682497"/>
                </a:lnTo>
                <a:lnTo>
                  <a:pt x="87830" y="649851"/>
                </a:lnTo>
                <a:lnTo>
                  <a:pt x="62243" y="614124"/>
                </a:lnTo>
                <a:lnTo>
                  <a:pt x="40635" y="575618"/>
                </a:lnTo>
                <a:lnTo>
                  <a:pt x="23307" y="534633"/>
                </a:lnTo>
                <a:lnTo>
                  <a:pt x="10558" y="491467"/>
                </a:lnTo>
                <a:lnTo>
                  <a:pt x="2689" y="446422"/>
                </a:lnTo>
                <a:lnTo>
                  <a:pt x="0" y="399797"/>
                </a:lnTo>
                <a:lnTo>
                  <a:pt x="2689" y="353172"/>
                </a:lnTo>
                <a:lnTo>
                  <a:pt x="10558" y="308127"/>
                </a:lnTo>
                <a:lnTo>
                  <a:pt x="23307" y="264962"/>
                </a:lnTo>
                <a:lnTo>
                  <a:pt x="40635" y="223976"/>
                </a:lnTo>
                <a:lnTo>
                  <a:pt x="62243" y="185470"/>
                </a:lnTo>
                <a:lnTo>
                  <a:pt x="87830" y="149744"/>
                </a:lnTo>
                <a:lnTo>
                  <a:pt x="117097" y="117097"/>
                </a:lnTo>
                <a:lnTo>
                  <a:pt x="149744" y="87830"/>
                </a:lnTo>
                <a:lnTo>
                  <a:pt x="185470" y="62243"/>
                </a:lnTo>
                <a:lnTo>
                  <a:pt x="223976" y="40635"/>
                </a:lnTo>
                <a:lnTo>
                  <a:pt x="264962" y="23307"/>
                </a:lnTo>
                <a:lnTo>
                  <a:pt x="308128" y="10558"/>
                </a:lnTo>
                <a:lnTo>
                  <a:pt x="353173" y="2689"/>
                </a:lnTo>
                <a:lnTo>
                  <a:pt x="399798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3551" y="7142364"/>
            <a:ext cx="207594" cy="207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73551" y="7618158"/>
            <a:ext cx="207594" cy="207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11446" y="7380258"/>
            <a:ext cx="207596" cy="207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42261" y="7380258"/>
            <a:ext cx="207598" cy="2075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48267" y="7397946"/>
            <a:ext cx="168357" cy="1712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20405" y="7397946"/>
            <a:ext cx="168357" cy="1712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24940" y="7948173"/>
            <a:ext cx="171263" cy="1683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89725" y="6853550"/>
            <a:ext cx="171262" cy="1683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95513" y="3478371"/>
            <a:ext cx="617220" cy="4748530"/>
          </a:xfrm>
          <a:custGeom>
            <a:avLst/>
            <a:gdLst/>
            <a:ahLst/>
            <a:cxnLst/>
            <a:rect l="l" t="t" r="r" b="b"/>
            <a:pathLst>
              <a:path w="617220" h="4748530">
                <a:moveTo>
                  <a:pt x="0" y="4748241"/>
                </a:moveTo>
                <a:lnTo>
                  <a:pt x="0" y="0"/>
                </a:lnTo>
                <a:lnTo>
                  <a:pt x="616654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33849" y="6456473"/>
            <a:ext cx="66675" cy="323850"/>
          </a:xfrm>
          <a:custGeom>
            <a:avLst/>
            <a:gdLst/>
            <a:ahLst/>
            <a:cxnLst/>
            <a:rect l="l" t="t" r="r" b="b"/>
            <a:pathLst>
              <a:path w="66675" h="323850">
                <a:moveTo>
                  <a:pt x="0" y="0"/>
                </a:moveTo>
                <a:lnTo>
                  <a:pt x="66427" y="0"/>
                </a:lnTo>
                <a:lnTo>
                  <a:pt x="66427" y="323805"/>
                </a:lnTo>
                <a:lnTo>
                  <a:pt x="0" y="32380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37589" y="7103408"/>
            <a:ext cx="64135" cy="793750"/>
          </a:xfrm>
          <a:custGeom>
            <a:avLst/>
            <a:gdLst/>
            <a:ahLst/>
            <a:cxnLst/>
            <a:rect l="l" t="t" r="r" b="b"/>
            <a:pathLst>
              <a:path w="64135" h="793750">
                <a:moveTo>
                  <a:pt x="0" y="0"/>
                </a:moveTo>
                <a:lnTo>
                  <a:pt x="63964" y="0"/>
                </a:lnTo>
                <a:lnTo>
                  <a:pt x="63964" y="793177"/>
                </a:lnTo>
                <a:lnTo>
                  <a:pt x="0" y="79317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27719" y="1245708"/>
            <a:ext cx="2254250" cy="2241550"/>
          </a:xfrm>
          <a:custGeom>
            <a:avLst/>
            <a:gdLst/>
            <a:ahLst/>
            <a:cxnLst/>
            <a:rect l="l" t="t" r="r" b="b"/>
            <a:pathLst>
              <a:path w="2254250" h="2241550">
                <a:moveTo>
                  <a:pt x="0" y="2241179"/>
                </a:moveTo>
                <a:lnTo>
                  <a:pt x="2253976" y="0"/>
                </a:lnTo>
              </a:path>
            </a:pathLst>
          </a:custGeom>
          <a:ln w="3175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4079" y="1515560"/>
            <a:ext cx="4551680" cy="1910080"/>
          </a:xfrm>
          <a:custGeom>
            <a:avLst/>
            <a:gdLst/>
            <a:ahLst/>
            <a:cxnLst/>
            <a:rect l="l" t="t" r="r" b="b"/>
            <a:pathLst>
              <a:path w="4551680" h="1910079">
                <a:moveTo>
                  <a:pt x="4551547" y="1909781"/>
                </a:moveTo>
                <a:lnTo>
                  <a:pt x="4551547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9313" y="2164317"/>
            <a:ext cx="3912235" cy="1258570"/>
          </a:xfrm>
          <a:custGeom>
            <a:avLst/>
            <a:gdLst/>
            <a:ahLst/>
            <a:cxnLst/>
            <a:rect l="l" t="t" r="r" b="b"/>
            <a:pathLst>
              <a:path w="3912235" h="1258570">
                <a:moveTo>
                  <a:pt x="3911881" y="1258081"/>
                </a:moveTo>
                <a:lnTo>
                  <a:pt x="3911881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113" y="1223758"/>
            <a:ext cx="0" cy="2246630"/>
          </a:xfrm>
          <a:custGeom>
            <a:avLst/>
            <a:gdLst/>
            <a:ahLst/>
            <a:cxnLst/>
            <a:rect l="l" t="t" r="r" b="b"/>
            <a:pathLst>
              <a:path h="2246629">
                <a:moveTo>
                  <a:pt x="0" y="2246378"/>
                </a:moveTo>
                <a:lnTo>
                  <a:pt x="0" y="0"/>
                </a:lnTo>
              </a:path>
            </a:pathLst>
          </a:custGeom>
          <a:ln w="3175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19888" y="1223758"/>
            <a:ext cx="0" cy="2246630"/>
          </a:xfrm>
          <a:custGeom>
            <a:avLst/>
            <a:gdLst/>
            <a:ahLst/>
            <a:cxnLst/>
            <a:rect l="l" t="t" r="r" b="b"/>
            <a:pathLst>
              <a:path h="2246629">
                <a:moveTo>
                  <a:pt x="0" y="2246378"/>
                </a:moveTo>
                <a:lnTo>
                  <a:pt x="0" y="0"/>
                </a:lnTo>
              </a:path>
            </a:pathLst>
          </a:custGeom>
          <a:ln w="3175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34798" y="2087633"/>
            <a:ext cx="469265" cy="78105"/>
          </a:xfrm>
          <a:custGeom>
            <a:avLst/>
            <a:gdLst/>
            <a:ahLst/>
            <a:cxnLst/>
            <a:rect l="l" t="t" r="r" b="b"/>
            <a:pathLst>
              <a:path w="469265" h="78105">
                <a:moveTo>
                  <a:pt x="0" y="0"/>
                </a:moveTo>
                <a:lnTo>
                  <a:pt x="469183" y="0"/>
                </a:lnTo>
                <a:lnTo>
                  <a:pt x="469183" y="77598"/>
                </a:lnTo>
                <a:lnTo>
                  <a:pt x="0" y="7759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04455" y="2087633"/>
            <a:ext cx="469265" cy="78105"/>
          </a:xfrm>
          <a:custGeom>
            <a:avLst/>
            <a:gdLst/>
            <a:ahLst/>
            <a:cxnLst/>
            <a:rect l="l" t="t" r="r" b="b"/>
            <a:pathLst>
              <a:path w="469264" h="78105">
                <a:moveTo>
                  <a:pt x="0" y="0"/>
                </a:moveTo>
                <a:lnTo>
                  <a:pt x="469184" y="0"/>
                </a:lnTo>
                <a:lnTo>
                  <a:pt x="469184" y="77598"/>
                </a:lnTo>
                <a:lnTo>
                  <a:pt x="0" y="7759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755890" y="1909989"/>
            <a:ext cx="84201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solidFill>
                  <a:srgbClr val="151616"/>
                </a:solidFill>
                <a:latin typeface="Arial"/>
                <a:cs typeface="Arial"/>
              </a:rPr>
              <a:t>SCALE</a:t>
            </a:r>
            <a:r>
              <a:rPr sz="13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151616"/>
                </a:solidFill>
                <a:latin typeface="Arial"/>
                <a:cs typeface="Arial"/>
              </a:rPr>
              <a:t>2:1</a:t>
            </a:r>
            <a:endParaRPr sz="13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189066" y="2652648"/>
            <a:ext cx="22358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151616"/>
                </a:solidFill>
                <a:latin typeface="Arial"/>
                <a:cs typeface="Arial"/>
              </a:rPr>
              <a:t>THIRD </a:t>
            </a:r>
            <a:r>
              <a:rPr sz="1300" spc="-5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1300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151616"/>
                </a:solidFill>
                <a:latin typeface="Arial"/>
                <a:cs typeface="Arial"/>
              </a:rPr>
              <a:t>PROJECTION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31679" y="8234715"/>
            <a:ext cx="505459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5" dirty="0">
                <a:solidFill>
                  <a:srgbClr val="151616"/>
                </a:solidFill>
                <a:latin typeface="Arial"/>
                <a:cs typeface="Arial"/>
              </a:rPr>
              <a:t>50mm</a:t>
            </a:r>
            <a:endParaRPr sz="135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015557" y="8340422"/>
            <a:ext cx="0" cy="248920"/>
          </a:xfrm>
          <a:custGeom>
            <a:avLst/>
            <a:gdLst/>
            <a:ahLst/>
            <a:cxnLst/>
            <a:rect l="l" t="t" r="r" b="b"/>
            <a:pathLst>
              <a:path h="248920">
                <a:moveTo>
                  <a:pt x="0" y="248914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2955" y="8452432"/>
            <a:ext cx="2292985" cy="0"/>
          </a:xfrm>
          <a:custGeom>
            <a:avLst/>
            <a:gdLst/>
            <a:ahLst/>
            <a:cxnLst/>
            <a:rect l="l" t="t" r="r" b="b"/>
            <a:pathLst>
              <a:path w="2292985">
                <a:moveTo>
                  <a:pt x="0" y="0"/>
                </a:moveTo>
                <a:lnTo>
                  <a:pt x="2292602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2955" y="8418970"/>
            <a:ext cx="60960" cy="67310"/>
          </a:xfrm>
          <a:custGeom>
            <a:avLst/>
            <a:gdLst/>
            <a:ahLst/>
            <a:cxnLst/>
            <a:rect l="l" t="t" r="r" b="b"/>
            <a:pathLst>
              <a:path w="60959" h="67309">
                <a:moveTo>
                  <a:pt x="60832" y="0"/>
                </a:moveTo>
                <a:lnTo>
                  <a:pt x="0" y="33461"/>
                </a:lnTo>
                <a:lnTo>
                  <a:pt x="60832" y="66923"/>
                </a:lnTo>
                <a:lnTo>
                  <a:pt x="6083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54724" y="8418970"/>
            <a:ext cx="60960" cy="67310"/>
          </a:xfrm>
          <a:custGeom>
            <a:avLst/>
            <a:gdLst/>
            <a:ahLst/>
            <a:cxnLst/>
            <a:rect l="l" t="t" r="r" b="b"/>
            <a:pathLst>
              <a:path w="60960" h="67309">
                <a:moveTo>
                  <a:pt x="0" y="0"/>
                </a:moveTo>
                <a:lnTo>
                  <a:pt x="0" y="66923"/>
                </a:lnTo>
                <a:lnTo>
                  <a:pt x="60833" y="33461"/>
                </a:lnTo>
                <a:lnTo>
                  <a:pt x="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0313" y="8340422"/>
            <a:ext cx="0" cy="248920"/>
          </a:xfrm>
          <a:custGeom>
            <a:avLst/>
            <a:gdLst/>
            <a:ahLst/>
            <a:cxnLst/>
            <a:rect l="l" t="t" r="r" b="b"/>
            <a:pathLst>
              <a:path h="248920">
                <a:moveTo>
                  <a:pt x="0" y="248914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7113" y="1527094"/>
            <a:ext cx="2315845" cy="561975"/>
          </a:xfrm>
          <a:custGeom>
            <a:avLst/>
            <a:gdLst/>
            <a:ahLst/>
            <a:cxnLst/>
            <a:rect l="l" t="t" r="r" b="b"/>
            <a:pathLst>
              <a:path w="2315845" h="561975">
                <a:moveTo>
                  <a:pt x="2315570" y="561380"/>
                </a:moveTo>
                <a:lnTo>
                  <a:pt x="0" y="561380"/>
                </a:ln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918827" y="875904"/>
            <a:ext cx="2045970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9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0113" y="878018"/>
            <a:ext cx="2274570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167674" y="863359"/>
            <a:ext cx="205549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u="sng" spc="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10"/>
              </a:rPr>
              <a:t>www.technologystudent.com</a:t>
            </a:r>
            <a:r>
              <a:rPr sz="650" spc="5" dirty="0">
                <a:solidFill>
                  <a:srgbClr val="0000C4"/>
                </a:solidFill>
                <a:latin typeface="Arial"/>
                <a:cs typeface="Arial"/>
                <a:hlinkClick r:id="rId10"/>
              </a:rPr>
              <a:t>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977" y="341708"/>
            <a:ext cx="6842759" cy="608330"/>
          </a:xfrm>
          <a:custGeom>
            <a:avLst/>
            <a:gdLst/>
            <a:ahLst/>
            <a:cxnLst/>
            <a:rect l="l" t="t" r="r" b="b"/>
            <a:pathLst>
              <a:path w="6842759" h="608330">
                <a:moveTo>
                  <a:pt x="0" y="0"/>
                </a:moveTo>
                <a:lnTo>
                  <a:pt x="6842761" y="0"/>
                </a:lnTo>
                <a:lnTo>
                  <a:pt x="6842761" y="608195"/>
                </a:lnTo>
                <a:lnTo>
                  <a:pt x="0" y="608195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9779" y="325622"/>
            <a:ext cx="5469890" cy="478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480" marR="5080" indent="-158115">
              <a:lnSpc>
                <a:spcPct val="106000"/>
              </a:lnSpc>
              <a:spcBef>
                <a:spcPts val="100"/>
              </a:spcBef>
              <a:tabLst>
                <a:tab pos="3776345" algn="l"/>
              </a:tabLst>
            </a:pP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YOU ANSWER</a:t>
            </a:r>
            <a:r>
              <a:rPr sz="1400" spc="-1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QUESTION	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sz="14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below.  </a:t>
            </a:r>
            <a:r>
              <a:rPr sz="1400" spc="-5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http://www.technologystudent.com/despro_ﬂsh/smartphone1.html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7565" y="1728861"/>
            <a:ext cx="2718435" cy="182816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just">
              <a:lnSpc>
                <a:spcPts val="1560"/>
              </a:lnSpc>
              <a:spcBef>
                <a:spcPts val="250"/>
              </a:spcBef>
            </a:pP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32.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Study the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three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views of the  mobile phone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seen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opposite.  Using the isometric grid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at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  bottom of the page,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sketch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an 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accurate 3D</a:t>
            </a:r>
            <a:r>
              <a:rPr sz="1400" b="1" spc="-3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version.</a:t>
            </a:r>
            <a:endParaRPr sz="1400">
              <a:latin typeface="Arial"/>
              <a:cs typeface="Arial"/>
            </a:endParaRPr>
          </a:p>
          <a:p>
            <a:pPr marL="12700" marR="187960">
              <a:lnSpc>
                <a:spcPts val="3130"/>
              </a:lnSpc>
              <a:spcBef>
                <a:spcPts val="33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Add</a:t>
            </a:r>
            <a:r>
              <a:rPr sz="1400" b="1" spc="-1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realistic</a:t>
            </a:r>
            <a:r>
              <a:rPr sz="1400" b="1" spc="-1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colour</a:t>
            </a:r>
            <a:r>
              <a:rPr sz="1400" b="1" spc="-1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400" b="1" spc="-1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detail. 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8</a:t>
            </a:r>
            <a:r>
              <a:rPr sz="1400" b="1" spc="-1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72027" y="1126732"/>
            <a:ext cx="1205188" cy="3301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82389" y="1294843"/>
            <a:ext cx="1432180" cy="29751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0603" y="1294707"/>
            <a:ext cx="190505" cy="2984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9709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7434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45155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82881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20603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58328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96050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33775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71496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09221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46943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84668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22391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60116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97837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35562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73283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11009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48730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86455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24178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61903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99624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37349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75071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12796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50517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88242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25965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63690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01411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39137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31988" y="10343858"/>
            <a:ext cx="240665" cy="139065"/>
          </a:xfrm>
          <a:custGeom>
            <a:avLst/>
            <a:gdLst/>
            <a:ahLst/>
            <a:cxnLst/>
            <a:rect l="l" t="t" r="r" b="b"/>
            <a:pathLst>
              <a:path w="240664" h="139065">
                <a:moveTo>
                  <a:pt x="240465" y="138833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31988" y="10184824"/>
            <a:ext cx="516255" cy="298450"/>
          </a:xfrm>
          <a:custGeom>
            <a:avLst/>
            <a:gdLst/>
            <a:ahLst/>
            <a:cxnLst/>
            <a:rect l="l" t="t" r="r" b="b"/>
            <a:pathLst>
              <a:path w="516255" h="298450">
                <a:moveTo>
                  <a:pt x="515923" y="297868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31988" y="10025791"/>
            <a:ext cx="791845" cy="457200"/>
          </a:xfrm>
          <a:custGeom>
            <a:avLst/>
            <a:gdLst/>
            <a:ahLst/>
            <a:cxnLst/>
            <a:rect l="l" t="t" r="r" b="b"/>
            <a:pathLst>
              <a:path w="791844" h="457200">
                <a:moveTo>
                  <a:pt x="791373" y="456901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31988" y="9866768"/>
            <a:ext cx="1067435" cy="615950"/>
          </a:xfrm>
          <a:custGeom>
            <a:avLst/>
            <a:gdLst/>
            <a:ahLst/>
            <a:cxnLst/>
            <a:rect l="l" t="t" r="r" b="b"/>
            <a:pathLst>
              <a:path w="1067435" h="615950">
                <a:moveTo>
                  <a:pt x="1066808" y="615924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31988" y="9707734"/>
            <a:ext cx="1342390" cy="775335"/>
          </a:xfrm>
          <a:custGeom>
            <a:avLst/>
            <a:gdLst/>
            <a:ahLst/>
            <a:cxnLst/>
            <a:rect l="l" t="t" r="r" b="b"/>
            <a:pathLst>
              <a:path w="1342389" h="775334">
                <a:moveTo>
                  <a:pt x="1342266" y="774957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31988" y="9548705"/>
            <a:ext cx="1617980" cy="934085"/>
          </a:xfrm>
          <a:custGeom>
            <a:avLst/>
            <a:gdLst/>
            <a:ahLst/>
            <a:cxnLst/>
            <a:rect l="l" t="t" r="r" b="b"/>
            <a:pathLst>
              <a:path w="1617980" h="934084">
                <a:moveTo>
                  <a:pt x="1617720" y="933987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31988" y="9389682"/>
            <a:ext cx="1893570" cy="1093470"/>
          </a:xfrm>
          <a:custGeom>
            <a:avLst/>
            <a:gdLst/>
            <a:ahLst/>
            <a:cxnLst/>
            <a:rect l="l" t="t" r="r" b="b"/>
            <a:pathLst>
              <a:path w="1893570" h="1093470">
                <a:moveTo>
                  <a:pt x="1893149" y="1093010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31988" y="9230648"/>
            <a:ext cx="2169160" cy="1252220"/>
          </a:xfrm>
          <a:custGeom>
            <a:avLst/>
            <a:gdLst/>
            <a:ahLst/>
            <a:cxnLst/>
            <a:rect l="l" t="t" r="r" b="b"/>
            <a:pathLst>
              <a:path w="2169160" h="1252220">
                <a:moveTo>
                  <a:pt x="2168607" y="1252044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31988" y="9071614"/>
            <a:ext cx="2444115" cy="1411605"/>
          </a:xfrm>
          <a:custGeom>
            <a:avLst/>
            <a:gdLst/>
            <a:ahLst/>
            <a:cxnLst/>
            <a:rect l="l" t="t" r="r" b="b"/>
            <a:pathLst>
              <a:path w="2444115" h="1411604">
                <a:moveTo>
                  <a:pt x="2444065" y="1411077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31988" y="8912595"/>
            <a:ext cx="2719705" cy="1570355"/>
          </a:xfrm>
          <a:custGeom>
            <a:avLst/>
            <a:gdLst/>
            <a:ahLst/>
            <a:cxnLst/>
            <a:rect l="l" t="t" r="r" b="b"/>
            <a:pathLst>
              <a:path w="2719704" h="1570354">
                <a:moveTo>
                  <a:pt x="2719490" y="1570097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31988" y="8753558"/>
            <a:ext cx="2995295" cy="1729739"/>
          </a:xfrm>
          <a:custGeom>
            <a:avLst/>
            <a:gdLst/>
            <a:ahLst/>
            <a:cxnLst/>
            <a:rect l="l" t="t" r="r" b="b"/>
            <a:pathLst>
              <a:path w="2995295" h="1729740">
                <a:moveTo>
                  <a:pt x="2994952" y="1729134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31988" y="8594525"/>
            <a:ext cx="3270885" cy="1888489"/>
          </a:xfrm>
          <a:custGeom>
            <a:avLst/>
            <a:gdLst/>
            <a:ahLst/>
            <a:cxnLst/>
            <a:rect l="l" t="t" r="r" b="b"/>
            <a:pathLst>
              <a:path w="3270885" h="1888490">
                <a:moveTo>
                  <a:pt x="3270408" y="1888167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31988" y="8435506"/>
            <a:ext cx="3545840" cy="2047239"/>
          </a:xfrm>
          <a:custGeom>
            <a:avLst/>
            <a:gdLst/>
            <a:ahLst/>
            <a:cxnLst/>
            <a:rect l="l" t="t" r="r" b="b"/>
            <a:pathLst>
              <a:path w="3545840" h="2047240">
                <a:moveTo>
                  <a:pt x="3545834" y="2047186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31988" y="8276471"/>
            <a:ext cx="3821429" cy="2206625"/>
          </a:xfrm>
          <a:custGeom>
            <a:avLst/>
            <a:gdLst/>
            <a:ahLst/>
            <a:cxnLst/>
            <a:rect l="l" t="t" r="r" b="b"/>
            <a:pathLst>
              <a:path w="3821429" h="2206625">
                <a:moveTo>
                  <a:pt x="3821295" y="2206221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31988" y="8117449"/>
            <a:ext cx="4097020" cy="2365375"/>
          </a:xfrm>
          <a:custGeom>
            <a:avLst/>
            <a:gdLst/>
            <a:ahLst/>
            <a:cxnLst/>
            <a:rect l="l" t="t" r="r" b="b"/>
            <a:pathLst>
              <a:path w="4097020" h="2365375">
                <a:moveTo>
                  <a:pt x="4096716" y="236524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31988" y="7958415"/>
            <a:ext cx="4372610" cy="2524760"/>
          </a:xfrm>
          <a:custGeom>
            <a:avLst/>
            <a:gdLst/>
            <a:ahLst/>
            <a:cxnLst/>
            <a:rect l="l" t="t" r="r" b="b"/>
            <a:pathLst>
              <a:path w="4372610" h="2524759">
                <a:moveTo>
                  <a:pt x="4372178" y="2524277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31988" y="7799378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4407148" y="2544469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31988" y="7640359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4407148" y="2544469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31988" y="7481325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4407148" y="2544469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31988" y="7322294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4407148" y="254446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31988" y="7163269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4407148" y="254447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31988" y="7004239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4407148" y="2544466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31988" y="6845205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4407148" y="2544465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1988" y="6686182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4407148" y="2544469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31988" y="6527149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4407148" y="2544465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631988" y="6368116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4407148" y="2544461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31988" y="6209096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4407148" y="2544469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631988" y="6050062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4407148" y="2544466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31988" y="5891025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4407148" y="2544465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31988" y="5732006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4407148" y="2544465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631988" y="5572969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4407148" y="2544469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31988" y="5413949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4407148" y="2544469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631988" y="5254916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4407148" y="2544465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31988" y="5095886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4407148" y="2544466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31988" y="4936860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4407148" y="2544469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31988" y="4777825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4407148" y="2544469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69709" y="4698310"/>
            <a:ext cx="4269740" cy="2465070"/>
          </a:xfrm>
          <a:custGeom>
            <a:avLst/>
            <a:gdLst/>
            <a:ahLst/>
            <a:cxnLst/>
            <a:rect l="l" t="t" r="r" b="b"/>
            <a:pathLst>
              <a:path w="4269740" h="2465070">
                <a:moveTo>
                  <a:pt x="4269427" y="2464948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045149" y="4698310"/>
            <a:ext cx="3994150" cy="2306320"/>
          </a:xfrm>
          <a:custGeom>
            <a:avLst/>
            <a:gdLst/>
            <a:ahLst/>
            <a:cxnLst/>
            <a:rect l="l" t="t" r="r" b="b"/>
            <a:pathLst>
              <a:path w="3994150" h="2306320">
                <a:moveTo>
                  <a:pt x="3993987" y="230593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320596" y="4698310"/>
            <a:ext cx="3718560" cy="2146935"/>
          </a:xfrm>
          <a:custGeom>
            <a:avLst/>
            <a:gdLst/>
            <a:ahLst/>
            <a:cxnLst/>
            <a:rect l="l" t="t" r="r" b="b"/>
            <a:pathLst>
              <a:path w="3718560" h="2146934">
                <a:moveTo>
                  <a:pt x="3718540" y="2146899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96053" y="4698310"/>
            <a:ext cx="3443604" cy="1988185"/>
          </a:xfrm>
          <a:custGeom>
            <a:avLst/>
            <a:gdLst/>
            <a:ahLst/>
            <a:cxnLst/>
            <a:rect l="l" t="t" r="r" b="b"/>
            <a:pathLst>
              <a:path w="3443604" h="1988184">
                <a:moveTo>
                  <a:pt x="3443083" y="198786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871482" y="4698310"/>
            <a:ext cx="3168015" cy="1829435"/>
          </a:xfrm>
          <a:custGeom>
            <a:avLst/>
            <a:gdLst/>
            <a:ahLst/>
            <a:cxnLst/>
            <a:rect l="l" t="t" r="r" b="b"/>
            <a:pathLst>
              <a:path w="3168015" h="1829434">
                <a:moveTo>
                  <a:pt x="3167654" y="1828846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146943" y="4698310"/>
            <a:ext cx="2892425" cy="1670050"/>
          </a:xfrm>
          <a:custGeom>
            <a:avLst/>
            <a:gdLst/>
            <a:ahLst/>
            <a:cxnLst/>
            <a:rect l="l" t="t" r="r" b="b"/>
            <a:pathLst>
              <a:path w="2892425" h="1670050">
                <a:moveTo>
                  <a:pt x="2892193" y="1669806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422393" y="4698310"/>
            <a:ext cx="2616835" cy="1511300"/>
          </a:xfrm>
          <a:custGeom>
            <a:avLst/>
            <a:gdLst/>
            <a:ahLst/>
            <a:cxnLst/>
            <a:rect l="l" t="t" r="r" b="b"/>
            <a:pathLst>
              <a:path w="2616835" h="1511300">
                <a:moveTo>
                  <a:pt x="2616743" y="1510771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697825" y="4698310"/>
            <a:ext cx="2341880" cy="1351915"/>
          </a:xfrm>
          <a:custGeom>
            <a:avLst/>
            <a:gdLst/>
            <a:ahLst/>
            <a:cxnLst/>
            <a:rect l="l" t="t" r="r" b="b"/>
            <a:pathLst>
              <a:path w="2341879" h="1351914">
                <a:moveTo>
                  <a:pt x="2341311" y="135175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973283" y="4698310"/>
            <a:ext cx="2066289" cy="1193165"/>
          </a:xfrm>
          <a:custGeom>
            <a:avLst/>
            <a:gdLst/>
            <a:ahLst/>
            <a:cxnLst/>
            <a:rect l="l" t="t" r="r" b="b"/>
            <a:pathLst>
              <a:path w="2066289" h="1193164">
                <a:moveTo>
                  <a:pt x="2065853" y="1192719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248712" y="4698310"/>
            <a:ext cx="1790700" cy="1033780"/>
          </a:xfrm>
          <a:custGeom>
            <a:avLst/>
            <a:gdLst/>
            <a:ahLst/>
            <a:cxnLst/>
            <a:rect l="l" t="t" r="r" b="b"/>
            <a:pathLst>
              <a:path w="1790700" h="1033779">
                <a:moveTo>
                  <a:pt x="1790424" y="1033699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524170" y="4698310"/>
            <a:ext cx="1515110" cy="875030"/>
          </a:xfrm>
          <a:custGeom>
            <a:avLst/>
            <a:gdLst/>
            <a:ahLst/>
            <a:cxnLst/>
            <a:rect l="l" t="t" r="r" b="b"/>
            <a:pathLst>
              <a:path w="1515110" h="875029">
                <a:moveTo>
                  <a:pt x="1514966" y="874666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799628" y="4698310"/>
            <a:ext cx="1239520" cy="715645"/>
          </a:xfrm>
          <a:custGeom>
            <a:avLst/>
            <a:gdLst/>
            <a:ahLst/>
            <a:cxnLst/>
            <a:rect l="l" t="t" r="r" b="b"/>
            <a:pathLst>
              <a:path w="1239520" h="715645">
                <a:moveTo>
                  <a:pt x="1239508" y="715629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075061" y="4698310"/>
            <a:ext cx="964565" cy="556895"/>
          </a:xfrm>
          <a:custGeom>
            <a:avLst/>
            <a:gdLst/>
            <a:ahLst/>
            <a:cxnLst/>
            <a:rect l="l" t="t" r="r" b="b"/>
            <a:pathLst>
              <a:path w="964564" h="556895">
                <a:moveTo>
                  <a:pt x="964076" y="556610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350513" y="4698310"/>
            <a:ext cx="688975" cy="398145"/>
          </a:xfrm>
          <a:custGeom>
            <a:avLst/>
            <a:gdLst/>
            <a:ahLst/>
            <a:cxnLst/>
            <a:rect l="l" t="t" r="r" b="b"/>
            <a:pathLst>
              <a:path w="688975" h="398145">
                <a:moveTo>
                  <a:pt x="688623" y="397576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625967" y="4698310"/>
            <a:ext cx="413384" cy="238760"/>
          </a:xfrm>
          <a:custGeom>
            <a:avLst/>
            <a:gdLst/>
            <a:ahLst/>
            <a:cxnLst/>
            <a:rect l="l" t="t" r="r" b="b"/>
            <a:pathLst>
              <a:path w="413385" h="238760">
                <a:moveTo>
                  <a:pt x="413169" y="23854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901400" y="4698310"/>
            <a:ext cx="137795" cy="80010"/>
          </a:xfrm>
          <a:custGeom>
            <a:avLst/>
            <a:gdLst/>
            <a:ahLst/>
            <a:cxnLst/>
            <a:rect l="l" t="t" r="r" b="b"/>
            <a:pathLst>
              <a:path w="137795" h="80010">
                <a:moveTo>
                  <a:pt x="137736" y="79519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798656" y="10343854"/>
            <a:ext cx="240665" cy="139065"/>
          </a:xfrm>
          <a:custGeom>
            <a:avLst/>
            <a:gdLst/>
            <a:ahLst/>
            <a:cxnLst/>
            <a:rect l="l" t="t" r="r" b="b"/>
            <a:pathLst>
              <a:path w="240664" h="139065">
                <a:moveTo>
                  <a:pt x="0" y="138837"/>
                </a:moveTo>
                <a:lnTo>
                  <a:pt x="24048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523221" y="10184827"/>
            <a:ext cx="516255" cy="298450"/>
          </a:xfrm>
          <a:custGeom>
            <a:avLst/>
            <a:gdLst/>
            <a:ahLst/>
            <a:cxnLst/>
            <a:rect l="l" t="t" r="r" b="b"/>
            <a:pathLst>
              <a:path w="516254" h="298450">
                <a:moveTo>
                  <a:pt x="0" y="297864"/>
                </a:moveTo>
                <a:lnTo>
                  <a:pt x="515915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247763" y="10025795"/>
            <a:ext cx="791845" cy="457200"/>
          </a:xfrm>
          <a:custGeom>
            <a:avLst/>
            <a:gdLst/>
            <a:ahLst/>
            <a:cxnLst/>
            <a:rect l="l" t="t" r="r" b="b"/>
            <a:pathLst>
              <a:path w="791845" h="457200">
                <a:moveTo>
                  <a:pt x="0" y="456897"/>
                </a:moveTo>
                <a:lnTo>
                  <a:pt x="791373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972312" y="9866762"/>
            <a:ext cx="1067435" cy="615950"/>
          </a:xfrm>
          <a:custGeom>
            <a:avLst/>
            <a:gdLst/>
            <a:ahLst/>
            <a:cxnLst/>
            <a:rect l="l" t="t" r="r" b="b"/>
            <a:pathLst>
              <a:path w="1067435" h="615950">
                <a:moveTo>
                  <a:pt x="0" y="615930"/>
                </a:moveTo>
                <a:lnTo>
                  <a:pt x="1066824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696880" y="9707742"/>
            <a:ext cx="1342390" cy="775335"/>
          </a:xfrm>
          <a:custGeom>
            <a:avLst/>
            <a:gdLst/>
            <a:ahLst/>
            <a:cxnLst/>
            <a:rect l="l" t="t" r="r" b="b"/>
            <a:pathLst>
              <a:path w="1342389" h="775334">
                <a:moveTo>
                  <a:pt x="0" y="774950"/>
                </a:moveTo>
                <a:lnTo>
                  <a:pt x="1342256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421426" y="9548707"/>
            <a:ext cx="1617980" cy="934085"/>
          </a:xfrm>
          <a:custGeom>
            <a:avLst/>
            <a:gdLst/>
            <a:ahLst/>
            <a:cxnLst/>
            <a:rect l="l" t="t" r="r" b="b"/>
            <a:pathLst>
              <a:path w="1617979" h="934084">
                <a:moveTo>
                  <a:pt x="0" y="933984"/>
                </a:moveTo>
                <a:lnTo>
                  <a:pt x="161771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45965" y="9389671"/>
            <a:ext cx="1893570" cy="1093470"/>
          </a:xfrm>
          <a:custGeom>
            <a:avLst/>
            <a:gdLst/>
            <a:ahLst/>
            <a:cxnLst/>
            <a:rect l="l" t="t" r="r" b="b"/>
            <a:pathLst>
              <a:path w="1893570" h="1093470">
                <a:moveTo>
                  <a:pt x="0" y="1093021"/>
                </a:moveTo>
                <a:lnTo>
                  <a:pt x="1893171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870539" y="9230652"/>
            <a:ext cx="2169160" cy="1252220"/>
          </a:xfrm>
          <a:custGeom>
            <a:avLst/>
            <a:gdLst/>
            <a:ahLst/>
            <a:cxnLst/>
            <a:rect l="l" t="t" r="r" b="b"/>
            <a:pathLst>
              <a:path w="2169160" h="1252220">
                <a:moveTo>
                  <a:pt x="0" y="1252040"/>
                </a:moveTo>
                <a:lnTo>
                  <a:pt x="2168597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595082" y="9071618"/>
            <a:ext cx="2444115" cy="1411605"/>
          </a:xfrm>
          <a:custGeom>
            <a:avLst/>
            <a:gdLst/>
            <a:ahLst/>
            <a:cxnLst/>
            <a:rect l="l" t="t" r="r" b="b"/>
            <a:pathLst>
              <a:path w="2444115" h="1411604">
                <a:moveTo>
                  <a:pt x="0" y="1411074"/>
                </a:moveTo>
                <a:lnTo>
                  <a:pt x="2444054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319621" y="8912585"/>
            <a:ext cx="2719705" cy="1570355"/>
          </a:xfrm>
          <a:custGeom>
            <a:avLst/>
            <a:gdLst/>
            <a:ahLst/>
            <a:cxnLst/>
            <a:rect l="l" t="t" r="r" b="b"/>
            <a:pathLst>
              <a:path w="2719704" h="1570354">
                <a:moveTo>
                  <a:pt x="0" y="1570107"/>
                </a:moveTo>
                <a:lnTo>
                  <a:pt x="2719515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044196" y="8753565"/>
            <a:ext cx="2995295" cy="1729739"/>
          </a:xfrm>
          <a:custGeom>
            <a:avLst/>
            <a:gdLst/>
            <a:ahLst/>
            <a:cxnLst/>
            <a:rect l="l" t="t" r="r" b="b"/>
            <a:pathLst>
              <a:path w="2995295" h="1729740">
                <a:moveTo>
                  <a:pt x="0" y="1729126"/>
                </a:moveTo>
                <a:lnTo>
                  <a:pt x="299494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768738" y="8594528"/>
            <a:ext cx="3270885" cy="1888489"/>
          </a:xfrm>
          <a:custGeom>
            <a:avLst/>
            <a:gdLst/>
            <a:ahLst/>
            <a:cxnLst/>
            <a:rect l="l" t="t" r="r" b="b"/>
            <a:pathLst>
              <a:path w="3270885" h="1888490">
                <a:moveTo>
                  <a:pt x="0" y="1888163"/>
                </a:moveTo>
                <a:lnTo>
                  <a:pt x="3270398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493317" y="8435509"/>
            <a:ext cx="3545840" cy="2047239"/>
          </a:xfrm>
          <a:custGeom>
            <a:avLst/>
            <a:gdLst/>
            <a:ahLst/>
            <a:cxnLst/>
            <a:rect l="l" t="t" r="r" b="b"/>
            <a:pathLst>
              <a:path w="3545840" h="2047240">
                <a:moveTo>
                  <a:pt x="0" y="2047182"/>
                </a:moveTo>
                <a:lnTo>
                  <a:pt x="3545819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217851" y="8276475"/>
            <a:ext cx="3821429" cy="2206625"/>
          </a:xfrm>
          <a:custGeom>
            <a:avLst/>
            <a:gdLst/>
            <a:ahLst/>
            <a:cxnLst/>
            <a:rect l="l" t="t" r="r" b="b"/>
            <a:pathLst>
              <a:path w="3821429" h="2206625">
                <a:moveTo>
                  <a:pt x="0" y="2206217"/>
                </a:moveTo>
                <a:lnTo>
                  <a:pt x="3821285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942393" y="8117438"/>
            <a:ext cx="4097020" cy="2365375"/>
          </a:xfrm>
          <a:custGeom>
            <a:avLst/>
            <a:gdLst/>
            <a:ahLst/>
            <a:cxnLst/>
            <a:rect l="l" t="t" r="r" b="b"/>
            <a:pathLst>
              <a:path w="4097020" h="2365375">
                <a:moveTo>
                  <a:pt x="0" y="2365254"/>
                </a:moveTo>
                <a:lnTo>
                  <a:pt x="4096743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666968" y="7958418"/>
            <a:ext cx="4372610" cy="2524760"/>
          </a:xfrm>
          <a:custGeom>
            <a:avLst/>
            <a:gdLst/>
            <a:ahLst/>
            <a:cxnLst/>
            <a:rect l="l" t="t" r="r" b="b"/>
            <a:pathLst>
              <a:path w="4372610" h="2524759">
                <a:moveTo>
                  <a:pt x="0" y="2524273"/>
                </a:moveTo>
                <a:lnTo>
                  <a:pt x="4372168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631988" y="7799385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0" y="2544469"/>
                </a:moveTo>
                <a:lnTo>
                  <a:pt x="4407148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631988" y="7640353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0" y="2544465"/>
                </a:moveTo>
                <a:lnTo>
                  <a:pt x="4407148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31988" y="7481329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0" y="2544472"/>
                </a:moveTo>
                <a:lnTo>
                  <a:pt x="4407148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631988" y="7322298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0" y="2544466"/>
                </a:moveTo>
                <a:lnTo>
                  <a:pt x="4407148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631988" y="7163265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0" y="2544461"/>
                </a:moveTo>
                <a:lnTo>
                  <a:pt x="4407148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631988" y="7004239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0" y="2544476"/>
                </a:moveTo>
                <a:lnTo>
                  <a:pt x="4407148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631988" y="6845209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0" y="2544469"/>
                </a:moveTo>
                <a:lnTo>
                  <a:pt x="4407148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631988" y="6686176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0" y="2544465"/>
                </a:moveTo>
                <a:lnTo>
                  <a:pt x="4407148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631988" y="6527156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0" y="2544469"/>
                </a:moveTo>
                <a:lnTo>
                  <a:pt x="4407148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631988" y="6368118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0" y="2544466"/>
                </a:moveTo>
                <a:lnTo>
                  <a:pt x="4407148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631988" y="6209085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0" y="2544465"/>
                </a:moveTo>
                <a:lnTo>
                  <a:pt x="4407148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631988" y="6050066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0" y="2544469"/>
                </a:moveTo>
                <a:lnTo>
                  <a:pt x="4407148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631988" y="5891033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0" y="2544465"/>
                </a:moveTo>
                <a:lnTo>
                  <a:pt x="4407148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631988" y="5732009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0" y="2544472"/>
                </a:moveTo>
                <a:lnTo>
                  <a:pt x="4407148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631988" y="5572976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0" y="2544469"/>
                </a:moveTo>
                <a:lnTo>
                  <a:pt x="4407148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631988" y="5413946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0" y="2544466"/>
                </a:moveTo>
                <a:lnTo>
                  <a:pt x="4407148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631988" y="5254920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0" y="2544472"/>
                </a:moveTo>
                <a:lnTo>
                  <a:pt x="4407148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631988" y="5095886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0" y="2544469"/>
                </a:moveTo>
                <a:lnTo>
                  <a:pt x="4407148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631988" y="4936856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0" y="2544465"/>
                </a:moveTo>
                <a:lnTo>
                  <a:pt x="4407148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631988" y="4777829"/>
            <a:ext cx="4407535" cy="2545080"/>
          </a:xfrm>
          <a:custGeom>
            <a:avLst/>
            <a:gdLst/>
            <a:ahLst/>
            <a:cxnLst/>
            <a:rect l="l" t="t" r="r" b="b"/>
            <a:pathLst>
              <a:path w="4407535" h="2545079">
                <a:moveTo>
                  <a:pt x="0" y="2544472"/>
                </a:moveTo>
                <a:lnTo>
                  <a:pt x="4407148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631988" y="4698310"/>
            <a:ext cx="4269740" cy="2465070"/>
          </a:xfrm>
          <a:custGeom>
            <a:avLst/>
            <a:gdLst/>
            <a:ahLst/>
            <a:cxnLst/>
            <a:rect l="l" t="t" r="r" b="b"/>
            <a:pathLst>
              <a:path w="4269740" h="2465070">
                <a:moveTo>
                  <a:pt x="0" y="2464959"/>
                </a:moveTo>
                <a:lnTo>
                  <a:pt x="4269433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631988" y="4698310"/>
            <a:ext cx="3994150" cy="2306320"/>
          </a:xfrm>
          <a:custGeom>
            <a:avLst/>
            <a:gdLst/>
            <a:ahLst/>
            <a:cxnLst/>
            <a:rect l="l" t="t" r="r" b="b"/>
            <a:pathLst>
              <a:path w="3994150" h="2306320">
                <a:moveTo>
                  <a:pt x="0" y="2305922"/>
                </a:moveTo>
                <a:lnTo>
                  <a:pt x="3993977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631988" y="4698310"/>
            <a:ext cx="3718560" cy="2146935"/>
          </a:xfrm>
          <a:custGeom>
            <a:avLst/>
            <a:gdLst/>
            <a:ahLst/>
            <a:cxnLst/>
            <a:rect l="l" t="t" r="r" b="b"/>
            <a:pathLst>
              <a:path w="3718560" h="2146934">
                <a:moveTo>
                  <a:pt x="0" y="2146907"/>
                </a:moveTo>
                <a:lnTo>
                  <a:pt x="3718547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631988" y="4698310"/>
            <a:ext cx="3443604" cy="1988185"/>
          </a:xfrm>
          <a:custGeom>
            <a:avLst/>
            <a:gdLst/>
            <a:ahLst/>
            <a:cxnLst/>
            <a:rect l="l" t="t" r="r" b="b"/>
            <a:pathLst>
              <a:path w="3443604" h="1988184">
                <a:moveTo>
                  <a:pt x="0" y="1987866"/>
                </a:moveTo>
                <a:lnTo>
                  <a:pt x="3443086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631988" y="4698310"/>
            <a:ext cx="3168015" cy="1829435"/>
          </a:xfrm>
          <a:custGeom>
            <a:avLst/>
            <a:gdLst/>
            <a:ahLst/>
            <a:cxnLst/>
            <a:rect l="l" t="t" r="r" b="b"/>
            <a:pathLst>
              <a:path w="3168015" h="1829434">
                <a:moveTo>
                  <a:pt x="0" y="1828831"/>
                </a:moveTo>
                <a:lnTo>
                  <a:pt x="3167632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631988" y="4698310"/>
            <a:ext cx="2892425" cy="1670050"/>
          </a:xfrm>
          <a:custGeom>
            <a:avLst/>
            <a:gdLst/>
            <a:ahLst/>
            <a:cxnLst/>
            <a:rect l="l" t="t" r="r" b="b"/>
            <a:pathLst>
              <a:path w="2892425" h="1670050">
                <a:moveTo>
                  <a:pt x="0" y="1669816"/>
                </a:moveTo>
                <a:lnTo>
                  <a:pt x="2892204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631988" y="4698310"/>
            <a:ext cx="2616835" cy="1511300"/>
          </a:xfrm>
          <a:custGeom>
            <a:avLst/>
            <a:gdLst/>
            <a:ahLst/>
            <a:cxnLst/>
            <a:rect l="l" t="t" r="r" b="b"/>
            <a:pathLst>
              <a:path w="2616835" h="1511300">
                <a:moveTo>
                  <a:pt x="0" y="1510779"/>
                </a:moveTo>
                <a:lnTo>
                  <a:pt x="2616746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631988" y="4698310"/>
            <a:ext cx="2341880" cy="1351915"/>
          </a:xfrm>
          <a:custGeom>
            <a:avLst/>
            <a:gdLst/>
            <a:ahLst/>
            <a:cxnLst/>
            <a:rect l="l" t="t" r="r" b="b"/>
            <a:pathLst>
              <a:path w="2341879" h="1351914">
                <a:moveTo>
                  <a:pt x="0" y="1351763"/>
                </a:moveTo>
                <a:lnTo>
                  <a:pt x="2341317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631988" y="4698310"/>
            <a:ext cx="2066289" cy="1193165"/>
          </a:xfrm>
          <a:custGeom>
            <a:avLst/>
            <a:gdLst/>
            <a:ahLst/>
            <a:cxnLst/>
            <a:rect l="l" t="t" r="r" b="b"/>
            <a:pathLst>
              <a:path w="2066289" h="1193164">
                <a:moveTo>
                  <a:pt x="0" y="1192726"/>
                </a:moveTo>
                <a:lnTo>
                  <a:pt x="2065859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631988" y="4698310"/>
            <a:ext cx="1790700" cy="1033780"/>
          </a:xfrm>
          <a:custGeom>
            <a:avLst/>
            <a:gdLst/>
            <a:ahLst/>
            <a:cxnLst/>
            <a:rect l="l" t="t" r="r" b="b"/>
            <a:pathLst>
              <a:path w="1790700" h="1033779">
                <a:moveTo>
                  <a:pt x="0" y="1033689"/>
                </a:moveTo>
                <a:lnTo>
                  <a:pt x="1790402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631988" y="4698310"/>
            <a:ext cx="1515110" cy="875030"/>
          </a:xfrm>
          <a:custGeom>
            <a:avLst/>
            <a:gdLst/>
            <a:ahLst/>
            <a:cxnLst/>
            <a:rect l="l" t="t" r="r" b="b"/>
            <a:pathLst>
              <a:path w="1515110" h="875029">
                <a:moveTo>
                  <a:pt x="0" y="874670"/>
                </a:moveTo>
                <a:lnTo>
                  <a:pt x="1514974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631988" y="4698310"/>
            <a:ext cx="1239520" cy="715645"/>
          </a:xfrm>
          <a:custGeom>
            <a:avLst/>
            <a:gdLst/>
            <a:ahLst/>
            <a:cxnLst/>
            <a:rect l="l" t="t" r="r" b="b"/>
            <a:pathLst>
              <a:path w="1239520" h="715645">
                <a:moveTo>
                  <a:pt x="0" y="715636"/>
                </a:moveTo>
                <a:lnTo>
                  <a:pt x="1239516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631988" y="4698310"/>
            <a:ext cx="964565" cy="556895"/>
          </a:xfrm>
          <a:custGeom>
            <a:avLst/>
            <a:gdLst/>
            <a:ahLst/>
            <a:cxnLst/>
            <a:rect l="l" t="t" r="r" b="b"/>
            <a:pathLst>
              <a:path w="964564" h="556895">
                <a:moveTo>
                  <a:pt x="0" y="556602"/>
                </a:moveTo>
                <a:lnTo>
                  <a:pt x="964065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631988" y="4698310"/>
            <a:ext cx="688975" cy="398145"/>
          </a:xfrm>
          <a:custGeom>
            <a:avLst/>
            <a:gdLst/>
            <a:ahLst/>
            <a:cxnLst/>
            <a:rect l="l" t="t" r="r" b="b"/>
            <a:pathLst>
              <a:path w="688975" h="398145">
                <a:moveTo>
                  <a:pt x="0" y="397583"/>
                </a:moveTo>
                <a:lnTo>
                  <a:pt x="688629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631988" y="4698310"/>
            <a:ext cx="413384" cy="238760"/>
          </a:xfrm>
          <a:custGeom>
            <a:avLst/>
            <a:gdLst/>
            <a:ahLst/>
            <a:cxnLst/>
            <a:rect l="l" t="t" r="r" b="b"/>
            <a:pathLst>
              <a:path w="413385" h="238760">
                <a:moveTo>
                  <a:pt x="0" y="238550"/>
                </a:moveTo>
                <a:lnTo>
                  <a:pt x="413179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631988" y="4698310"/>
            <a:ext cx="137795" cy="80010"/>
          </a:xfrm>
          <a:custGeom>
            <a:avLst/>
            <a:gdLst/>
            <a:ahLst/>
            <a:cxnLst/>
            <a:rect l="l" t="t" r="r" b="b"/>
            <a:pathLst>
              <a:path w="137794" h="80010">
                <a:moveTo>
                  <a:pt x="0" y="79513"/>
                </a:moveTo>
                <a:lnTo>
                  <a:pt x="137717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039654" y="4698310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5784382"/>
                </a:moveTo>
                <a:lnTo>
                  <a:pt x="0" y="0"/>
                </a:lnTo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628705" y="4699065"/>
            <a:ext cx="4414520" cy="5790565"/>
          </a:xfrm>
          <a:custGeom>
            <a:avLst/>
            <a:gdLst/>
            <a:ahLst/>
            <a:cxnLst/>
            <a:rect l="l" t="t" r="r" b="b"/>
            <a:pathLst>
              <a:path w="4414520" h="5790565">
                <a:moveTo>
                  <a:pt x="0" y="0"/>
                </a:moveTo>
                <a:lnTo>
                  <a:pt x="4414442" y="0"/>
                </a:lnTo>
                <a:lnTo>
                  <a:pt x="4414442" y="5790445"/>
                </a:lnTo>
                <a:lnTo>
                  <a:pt x="0" y="5790445"/>
                </a:lnTo>
                <a:lnTo>
                  <a:pt x="0" y="0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2931527" y="1028303"/>
            <a:ext cx="2045970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6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522814" y="1030416"/>
            <a:ext cx="2274570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180375" y="1015758"/>
            <a:ext cx="205549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u="sng" spc="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7"/>
              </a:rPr>
              <a:t>www.technologystudent.com</a:t>
            </a:r>
            <a:r>
              <a:rPr sz="650" spc="5" dirty="0">
                <a:solidFill>
                  <a:srgbClr val="0000C4"/>
                </a:solidFill>
                <a:latin typeface="Arial"/>
                <a:cs typeface="Arial"/>
                <a:hlinkClick r:id="rId7"/>
              </a:rPr>
              <a:t>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05024" y="1082242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05024" y="1475942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05024" y="18696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05024" y="226334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0165" y="341507"/>
            <a:ext cx="43897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4. From the list of materials, identify the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metal</a:t>
            </a:r>
            <a:r>
              <a:rPr sz="14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alloy.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05024" y="3380944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05024" y="3774642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05024" y="4168342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05024" y="4562046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78227" y="5666944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78227" y="6060642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78227" y="6454342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78227" y="6848046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8025" y="1135265"/>
            <a:ext cx="6309360" cy="913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045" indent="-21844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233679" algn="l"/>
              </a:tabLst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Copper</a:t>
            </a:r>
            <a:endParaRPr sz="1400">
              <a:latin typeface="Arial"/>
              <a:cs typeface="Arial"/>
            </a:endParaRPr>
          </a:p>
          <a:p>
            <a:pPr marL="233045" indent="-218440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33679" algn="l"/>
              </a:tabLst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Chromium</a:t>
            </a:r>
            <a:endParaRPr sz="1400">
              <a:latin typeface="Arial"/>
              <a:cs typeface="Arial"/>
            </a:endParaRPr>
          </a:p>
          <a:p>
            <a:pPr marL="242570" indent="-227965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43204" algn="l"/>
              </a:tabLst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Stainless steel</a:t>
            </a:r>
            <a:endParaRPr sz="1400">
              <a:latin typeface="Arial"/>
              <a:cs typeface="Arial"/>
            </a:endParaRPr>
          </a:p>
          <a:p>
            <a:pPr marL="242570" indent="-227965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43204" algn="l"/>
              </a:tabLst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Lead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L="210185" indent="-198120">
              <a:lnSpc>
                <a:spcPct val="100000"/>
              </a:lnSpc>
              <a:spcBef>
                <a:spcPts val="1330"/>
              </a:spcBef>
              <a:buAutoNum type="arabicPeriod" startAt="5"/>
              <a:tabLst>
                <a:tab pos="210820" algn="l"/>
              </a:tabLst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Which of the following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systems, means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 production of ONE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item?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51616"/>
              </a:buClr>
              <a:buFont typeface="Arial"/>
              <a:buAutoNum type="arabicPeriod" startAt="5"/>
            </a:pPr>
            <a:endParaRPr sz="1600">
              <a:latin typeface="Arial"/>
              <a:cs typeface="Arial"/>
            </a:endParaRPr>
          </a:p>
          <a:p>
            <a:pPr marL="233045" lvl="1" indent="-218440">
              <a:lnSpc>
                <a:spcPct val="100000"/>
              </a:lnSpc>
              <a:buAutoNum type="alphaUcPeriod"/>
              <a:tabLst>
                <a:tab pos="233679" algn="l"/>
              </a:tabLst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Prototype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manufacture.</a:t>
            </a:r>
            <a:endParaRPr sz="1400">
              <a:latin typeface="Arial"/>
              <a:cs typeface="Arial"/>
            </a:endParaRPr>
          </a:p>
          <a:p>
            <a:pPr marL="233045" lvl="1" indent="-218440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33679" algn="l"/>
              </a:tabLst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Continuous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Manufacture</a:t>
            </a:r>
            <a:endParaRPr sz="1400">
              <a:latin typeface="Arial"/>
              <a:cs typeface="Arial"/>
            </a:endParaRPr>
          </a:p>
          <a:p>
            <a:pPr marL="242570" lvl="1" indent="-227965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43204" algn="l"/>
              </a:tabLst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Batch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production</a:t>
            </a:r>
            <a:endParaRPr sz="1400">
              <a:latin typeface="Arial"/>
              <a:cs typeface="Arial"/>
            </a:endParaRPr>
          </a:p>
          <a:p>
            <a:pPr marL="242570" lvl="1" indent="-227965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43204" algn="l"/>
              </a:tabLst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Mass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manufacture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L="210185" indent="-198120">
              <a:lnSpc>
                <a:spcPct val="100000"/>
              </a:lnSpc>
              <a:spcBef>
                <a:spcPts val="1225"/>
              </a:spcBef>
              <a:buAutoNum type="arabicPeriod" startAt="6"/>
              <a:tabLst>
                <a:tab pos="210820" algn="l"/>
              </a:tabLst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Which of the following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statements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true?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51616"/>
              </a:buClr>
              <a:buFont typeface="Arial"/>
              <a:buAutoNum type="arabicPeriod" startAt="6"/>
            </a:pPr>
            <a:endParaRPr sz="1600">
              <a:latin typeface="Arial"/>
              <a:cs typeface="Arial"/>
            </a:endParaRPr>
          </a:p>
          <a:p>
            <a:pPr marL="233045" lvl="1" indent="-218440">
              <a:lnSpc>
                <a:spcPct val="100000"/>
              </a:lnSpc>
              <a:buAutoNum type="alphaUcPeriod"/>
              <a:tabLst>
                <a:tab pos="233679" algn="l"/>
              </a:tabLst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Pine is a manufactured</a:t>
            </a:r>
            <a:r>
              <a:rPr sz="1400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material</a:t>
            </a:r>
            <a:endParaRPr sz="1400">
              <a:latin typeface="Arial"/>
              <a:cs typeface="Arial"/>
            </a:endParaRPr>
          </a:p>
          <a:p>
            <a:pPr marL="233045" lvl="1" indent="-218440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33679" algn="l"/>
              </a:tabLst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Zinc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is used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 protect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metal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from</a:t>
            </a:r>
            <a:r>
              <a:rPr sz="1400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corrosion</a:t>
            </a:r>
            <a:endParaRPr sz="1400">
              <a:latin typeface="Arial"/>
              <a:cs typeface="Arial"/>
            </a:endParaRPr>
          </a:p>
          <a:p>
            <a:pPr marL="242570" lvl="1" indent="-227965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43204" algn="l"/>
              </a:tabLst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MDF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means ‘Middle, 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Density,</a:t>
            </a:r>
            <a:r>
              <a:rPr sz="1400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Foam’</a:t>
            </a:r>
            <a:endParaRPr sz="1400">
              <a:latin typeface="Arial"/>
              <a:cs typeface="Arial"/>
            </a:endParaRPr>
          </a:p>
          <a:p>
            <a:pPr marL="242570" lvl="1" indent="-227965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43204" algn="l"/>
              </a:tabLst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QC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mean ‘Quality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Counts’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5"/>
              </a:spcBef>
              <a:buAutoNum type="arabicPeriod" startAt="7"/>
              <a:tabLst>
                <a:tab pos="210820" algn="l"/>
              </a:tabLst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Which of the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statements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below is The deﬁnition of the physical</a:t>
            </a:r>
            <a:r>
              <a:rPr sz="14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property  ‘Elasticity’?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151616"/>
              </a:buClr>
              <a:buFont typeface="Arial"/>
              <a:buAutoNum type="arabicPeriod" startAt="7"/>
            </a:pPr>
            <a:endParaRPr sz="1650">
              <a:latin typeface="Arial"/>
              <a:cs typeface="Arial"/>
            </a:endParaRPr>
          </a:p>
          <a:p>
            <a:pPr marL="15240" marR="715010" lvl="1">
              <a:lnSpc>
                <a:spcPts val="1560"/>
              </a:lnSpc>
              <a:buAutoNum type="alphaUcPeriod"/>
              <a:tabLst>
                <a:tab pos="230504" algn="l"/>
              </a:tabLst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ability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a material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stand up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 forces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being applied without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it 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bending, breaking, shattering or deforming in any</a:t>
            </a:r>
            <a:r>
              <a:rPr sz="1400" spc="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way.</a:t>
            </a:r>
            <a:endParaRPr sz="1400">
              <a:latin typeface="Arial"/>
              <a:cs typeface="Arial"/>
            </a:endParaRPr>
          </a:p>
          <a:p>
            <a:pPr marL="15240" marR="1308100" lvl="1">
              <a:lnSpc>
                <a:spcPts val="1560"/>
              </a:lnSpc>
              <a:spcBef>
                <a:spcPts val="1570"/>
              </a:spcBef>
              <a:buAutoNum type="alphaUcPeriod"/>
              <a:tabLst>
                <a:tab pos="230504" algn="l"/>
              </a:tabLst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ability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a material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change shape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(deform)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usually by  stretching along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its</a:t>
            </a:r>
            <a:r>
              <a:rPr sz="1400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length.</a:t>
            </a:r>
            <a:endParaRPr sz="1400">
              <a:latin typeface="Arial"/>
              <a:cs typeface="Arial"/>
            </a:endParaRPr>
          </a:p>
          <a:p>
            <a:pPr marL="239395" lvl="1" indent="-224790">
              <a:lnSpc>
                <a:spcPct val="100000"/>
              </a:lnSpc>
              <a:spcBef>
                <a:spcPts val="1420"/>
              </a:spcBef>
              <a:buAutoNum type="alphaUcPeriod"/>
              <a:tabLst>
                <a:tab pos="240029" algn="l"/>
              </a:tabLst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ability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a material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 stretch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without breaking or</a:t>
            </a:r>
            <a:r>
              <a:rPr sz="1400" spc="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snapping.</a:t>
            </a:r>
            <a:endParaRPr sz="1400">
              <a:latin typeface="Arial"/>
              <a:cs typeface="Arial"/>
            </a:endParaRPr>
          </a:p>
          <a:p>
            <a:pPr marL="15240" marR="1440180" lvl="1">
              <a:lnSpc>
                <a:spcPts val="1560"/>
              </a:lnSpc>
              <a:spcBef>
                <a:spcPts val="1600"/>
              </a:spcBef>
              <a:buAutoNum type="alphaUcPeriod"/>
              <a:tabLst>
                <a:tab pos="240029" algn="l"/>
              </a:tabLst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ability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a material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absorb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force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ﬂex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in diﬀerent  directions, returning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 its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original</a:t>
            </a:r>
            <a:r>
              <a:rPr sz="1400" spc="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position.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35527" y="8194244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35527" y="8816544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35527" y="9375346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35527" y="9857947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944228" y="799707"/>
            <a:ext cx="2045970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5515" y="801820"/>
            <a:ext cx="2274570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93076" y="787161"/>
            <a:ext cx="205549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u="sng" spc="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sz="650" spc="5" dirty="0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888" y="995562"/>
            <a:ext cx="6152515" cy="143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710" indent="-207645">
              <a:lnSpc>
                <a:spcPct val="100000"/>
              </a:lnSpc>
              <a:spcBef>
                <a:spcPts val="100"/>
              </a:spcBef>
              <a:buClr>
                <a:srgbClr val="151616"/>
              </a:buClr>
              <a:buFont typeface="Arial"/>
              <a:buAutoNum type="alphaUcPeriod"/>
              <a:tabLst>
                <a:tab pos="220345" algn="l"/>
              </a:tabLst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product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is designed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use</a:t>
            </a:r>
            <a:r>
              <a:rPr sz="14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once.</a:t>
            </a:r>
            <a:endParaRPr sz="1400">
              <a:latin typeface="Arial"/>
              <a:cs typeface="Arial"/>
            </a:endParaRPr>
          </a:p>
          <a:p>
            <a:pPr marL="229870" indent="-217804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30504" algn="l"/>
              </a:tabLst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Materials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can be naturally replenished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400" spc="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regrown.</a:t>
            </a:r>
            <a:endParaRPr sz="1400">
              <a:latin typeface="Arial"/>
              <a:cs typeface="Arial"/>
            </a:endParaRPr>
          </a:p>
          <a:p>
            <a:pPr marL="239395" indent="-227329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40029" algn="l"/>
              </a:tabLst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Finite materials are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only materials used in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manufacture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20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product</a:t>
            </a:r>
            <a:endParaRPr sz="1400">
              <a:latin typeface="Arial"/>
              <a:cs typeface="Arial"/>
            </a:endParaRPr>
          </a:p>
          <a:p>
            <a:pPr marL="239395" indent="-227329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40029" algn="l"/>
              </a:tabLst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Sustainability means involving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 customer at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all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stages of</a:t>
            </a:r>
            <a:r>
              <a:rPr sz="1400" spc="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design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03821" y="9425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03821" y="133624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03821" y="172994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03821" y="2164917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2490" y="341507"/>
            <a:ext cx="6813550" cy="437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8.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Designers consider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‘sustainability’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as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one important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aspect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of design. What</a:t>
            </a:r>
            <a:r>
              <a:rPr sz="14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is  sustainability?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03821" y="3571447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03821" y="3965147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03821" y="4358847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03821" y="479382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7888" y="8285379"/>
            <a:ext cx="1092835" cy="143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A.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500mm²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B.</a:t>
            </a:r>
            <a:r>
              <a:rPr sz="1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50000mm²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C.</a:t>
            </a:r>
            <a:r>
              <a:rPr sz="14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5000mm²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D.</a:t>
            </a:r>
            <a:r>
              <a:rPr sz="14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5500mm²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03821" y="8232357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03821" y="8626056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03821" y="9019756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03821" y="9454734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2490" y="3186311"/>
            <a:ext cx="4540250" cy="2461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indent="-198120">
              <a:lnSpc>
                <a:spcPct val="100000"/>
              </a:lnSpc>
              <a:spcBef>
                <a:spcPts val="100"/>
              </a:spcBef>
              <a:buAutoNum type="arabicPeriod" startAt="9"/>
              <a:tabLst>
                <a:tab pos="210820" algn="l"/>
              </a:tabLst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Which of the following ‘ﬁnishes’ is used for</a:t>
            </a:r>
            <a:r>
              <a:rPr sz="1400" b="1" spc="-1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woods.</a:t>
            </a:r>
            <a:endParaRPr sz="1400">
              <a:latin typeface="Arial"/>
              <a:cs typeface="Arial"/>
            </a:endParaRPr>
          </a:p>
          <a:p>
            <a:pPr marL="245110" lvl="1" indent="-208279">
              <a:lnSpc>
                <a:spcPct val="100000"/>
              </a:lnSpc>
              <a:spcBef>
                <a:spcPts val="1770"/>
              </a:spcBef>
              <a:buAutoNum type="alphaUcPeriod"/>
              <a:tabLst>
                <a:tab pos="245745" algn="l"/>
              </a:tabLst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Anodising.</a:t>
            </a:r>
            <a:endParaRPr sz="1400">
              <a:latin typeface="Arial"/>
              <a:cs typeface="Arial"/>
            </a:endParaRPr>
          </a:p>
          <a:p>
            <a:pPr marL="255270" lvl="1" indent="-218440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55904" algn="l"/>
              </a:tabLst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Chemical Blacking.</a:t>
            </a:r>
            <a:endParaRPr sz="1400">
              <a:latin typeface="Arial"/>
              <a:cs typeface="Arial"/>
            </a:endParaRPr>
          </a:p>
          <a:p>
            <a:pPr marL="264795" lvl="1" indent="-227965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65430" algn="l"/>
              </a:tabLst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Galvanising</a:t>
            </a:r>
            <a:endParaRPr sz="1400">
              <a:latin typeface="Arial"/>
              <a:cs typeface="Arial"/>
            </a:endParaRPr>
          </a:p>
          <a:p>
            <a:pPr marL="264795" lvl="1" indent="-227965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65430" algn="l"/>
              </a:tabLst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Shellac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10.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What is the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of the rectangle shown</a:t>
            </a:r>
            <a:r>
              <a:rPr sz="14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below?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10276" y="6167902"/>
            <a:ext cx="2451079" cy="1854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72014" y="814518"/>
            <a:ext cx="445452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sz="650" spc="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29575" y="799858"/>
            <a:ext cx="205549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u="sng" spc="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sz="650" spc="5" dirty="0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990" y="697105"/>
            <a:ext cx="6626225" cy="437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sz="1400" b="1" spc="-30" dirty="0">
                <a:solidFill>
                  <a:srgbClr val="151616"/>
                </a:solidFill>
                <a:latin typeface="Arial"/>
                <a:cs typeface="Arial"/>
              </a:rPr>
              <a:t>11.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Describe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/ explain two properties of natural Pine, that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makes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it ideal for the  construction 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industry.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sz="1400" b="1" i="1" spc="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9561" y="2301769"/>
            <a:ext cx="8953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Property</a:t>
            </a:r>
            <a:r>
              <a:rPr sz="1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2: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25413" y="1596924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25413" y="2052852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25413" y="2549423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25413" y="2959631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2490" y="3668908"/>
            <a:ext cx="6833870" cy="94234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12.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Corrugated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card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is used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extensively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in the manufacture of packaging. Why is  this the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case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- list two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reasons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below.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sz="1400" b="1" i="1" spc="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Arial"/>
              <a:cs typeface="Arial"/>
            </a:endParaRPr>
          </a:p>
          <a:p>
            <a:pPr marL="532765">
              <a:lnSpc>
                <a:spcPct val="100000"/>
              </a:lnSpc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Reason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1: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3061" y="5273573"/>
            <a:ext cx="83629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Reason</a:t>
            </a:r>
            <a:r>
              <a:rPr sz="14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2: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88913" y="4568728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88913" y="4994179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88913" y="5521226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88913" y="5984776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7089" y="6831210"/>
            <a:ext cx="6823075" cy="94234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13.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Solar power is one form of alternative energy, that is becoming 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popular.</a:t>
            </a:r>
            <a:r>
              <a:rPr sz="14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Give  two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reasons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for its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increase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popularity.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sz="1400" b="1" i="1" spc="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Arial"/>
              <a:cs typeface="Arial"/>
            </a:endParaRPr>
          </a:p>
          <a:p>
            <a:pPr marL="532765">
              <a:lnSpc>
                <a:spcPct val="100000"/>
              </a:lnSpc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Reason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1: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7659" y="9096272"/>
            <a:ext cx="83629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Reason</a:t>
            </a:r>
            <a:r>
              <a:rPr sz="14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2: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63512" y="7731029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63512" y="8080279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63512" y="9343925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63512" y="9693176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63512" y="8404128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63512" y="8753378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63512" y="10029729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3512" y="10378980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12593" y="218993"/>
            <a:ext cx="2018664" cy="437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11150" marR="5080" indent="-311785">
              <a:lnSpc>
                <a:spcPts val="1560"/>
              </a:lnSpc>
              <a:spcBef>
                <a:spcPts val="250"/>
              </a:spcBef>
            </a:pP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400" spc="-1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76889" y="266307"/>
            <a:ext cx="42125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http://www.technologystudent.com/rmﬂsh1/pine2.html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78191" y="181537"/>
            <a:ext cx="6731000" cy="469900"/>
          </a:xfrm>
          <a:custGeom>
            <a:avLst/>
            <a:gdLst/>
            <a:ahLst/>
            <a:cxnLst/>
            <a:rect l="l" t="t" r="r" b="b"/>
            <a:pathLst>
              <a:path w="6731000" h="469900">
                <a:moveTo>
                  <a:pt x="0" y="0"/>
                </a:moveTo>
                <a:lnTo>
                  <a:pt x="6731006" y="0"/>
                </a:lnTo>
                <a:lnTo>
                  <a:pt x="6731006" y="469901"/>
                </a:lnTo>
                <a:lnTo>
                  <a:pt x="0" y="469901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78191" y="3140639"/>
            <a:ext cx="6731000" cy="469900"/>
          </a:xfrm>
          <a:prstGeom prst="rect">
            <a:avLst/>
          </a:prstGeom>
          <a:ln w="6350">
            <a:solidFill>
              <a:srgbClr val="DD2B1C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133985">
              <a:lnSpc>
                <a:spcPts val="1550"/>
              </a:lnSpc>
              <a:spcBef>
                <a:spcPts val="535"/>
              </a:spcBef>
              <a:tabLst>
                <a:tab pos="2298065" algn="l"/>
              </a:tabLst>
            </a:pPr>
            <a:r>
              <a:rPr sz="2100" spc="-22" baseline="5952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2100" spc="-7" baseline="5952" dirty="0">
                <a:solidFill>
                  <a:srgbClr val="151616"/>
                </a:solidFill>
                <a:latin typeface="Arial"/>
                <a:cs typeface="Arial"/>
              </a:rPr>
              <a:t>HELP</a:t>
            </a:r>
            <a:r>
              <a:rPr sz="2100" spc="-52" baseline="5952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100" baseline="5952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2100" spc="-112" baseline="5952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100" baseline="5952" dirty="0">
                <a:solidFill>
                  <a:srgbClr val="151616"/>
                </a:solidFill>
                <a:latin typeface="Arial"/>
                <a:cs typeface="Arial"/>
              </a:rPr>
              <a:t>ANSWER	</a:t>
            </a: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http://www.technologystudent.com/despro_ﬂsh/charity9.html</a:t>
            </a:r>
            <a:endParaRPr sz="1200">
              <a:latin typeface="Arial"/>
              <a:cs typeface="Arial"/>
            </a:endParaRPr>
          </a:p>
          <a:p>
            <a:pPr marL="445770">
              <a:lnSpc>
                <a:spcPts val="1550"/>
              </a:lnSpc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8191" y="6239440"/>
            <a:ext cx="6731000" cy="469900"/>
          </a:xfrm>
          <a:prstGeom prst="rect">
            <a:avLst/>
          </a:prstGeom>
          <a:ln w="6350">
            <a:solidFill>
              <a:srgbClr val="DD2B1C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133985">
              <a:lnSpc>
                <a:spcPts val="1550"/>
              </a:lnSpc>
              <a:spcBef>
                <a:spcPts val="535"/>
              </a:spcBef>
              <a:tabLst>
                <a:tab pos="2298065" algn="l"/>
              </a:tabLst>
            </a:pPr>
            <a:r>
              <a:rPr sz="2100" spc="-22" baseline="5952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2100" spc="-7" baseline="5952" dirty="0">
                <a:solidFill>
                  <a:srgbClr val="151616"/>
                </a:solidFill>
                <a:latin typeface="Arial"/>
                <a:cs typeface="Arial"/>
              </a:rPr>
              <a:t>HELP</a:t>
            </a:r>
            <a:r>
              <a:rPr sz="2100" spc="-52" baseline="5952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100" baseline="5952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2100" spc="-112" baseline="5952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100" baseline="5952" dirty="0">
                <a:solidFill>
                  <a:srgbClr val="151616"/>
                </a:solidFill>
                <a:latin typeface="Arial"/>
                <a:cs typeface="Arial"/>
              </a:rPr>
              <a:t>ANSWER	</a:t>
            </a: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http://www.technologystudent.com/energy1/solar7.htm</a:t>
            </a:r>
            <a:endParaRPr sz="1200">
              <a:latin typeface="Arial"/>
              <a:cs typeface="Arial"/>
            </a:endParaRPr>
          </a:p>
          <a:p>
            <a:pPr marL="445770">
              <a:lnSpc>
                <a:spcPts val="1550"/>
              </a:lnSpc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0917" y="1202746"/>
            <a:ext cx="4454525" cy="43624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2421255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sz="650" spc="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  <a:p>
            <a:pPr marL="391160">
              <a:lnSpc>
                <a:spcPct val="100000"/>
              </a:lnSpc>
              <a:spcBef>
                <a:spcPts val="509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Property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1: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18478" y="1218959"/>
            <a:ext cx="205549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u="sng" spc="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6"/>
              </a:rPr>
              <a:t>www.technologystudent.com</a:t>
            </a:r>
            <a:r>
              <a:rPr sz="650" spc="5" dirty="0">
                <a:solidFill>
                  <a:srgbClr val="0000C4"/>
                </a:solidFill>
                <a:latin typeface="Arial"/>
                <a:cs typeface="Arial"/>
                <a:hlinkClick r:id="rId6"/>
              </a:rPr>
              <a:t>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686" y="849507"/>
            <a:ext cx="712025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14.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Give two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reasons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why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some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people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not in favour of solar energy</a:t>
            </a:r>
            <a:r>
              <a:rPr sz="1400" b="1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production.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5261" y="3373740"/>
            <a:ext cx="83629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Reason</a:t>
            </a:r>
            <a:r>
              <a:rPr sz="14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2: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11113" y="1749326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11113" y="2153609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11113" y="2557893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11113" y="2962176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0986" y="5985307"/>
            <a:ext cx="7016750" cy="83502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just">
              <a:lnSpc>
                <a:spcPts val="1560"/>
              </a:lnSpc>
              <a:spcBef>
                <a:spcPts val="250"/>
              </a:spcBef>
            </a:pP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15.</a:t>
            </a:r>
            <a:r>
              <a:rPr sz="14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about</a:t>
            </a:r>
            <a:r>
              <a:rPr sz="14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alternative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energy.</a:t>
            </a:r>
            <a:r>
              <a:rPr sz="1400" b="1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b="1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local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wind</a:t>
            </a:r>
            <a:r>
              <a:rPr sz="14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farm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produces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terawatt 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hours</a:t>
            </a:r>
            <a:r>
              <a:rPr sz="14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electricity</a:t>
            </a:r>
            <a:r>
              <a:rPr sz="14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over</a:t>
            </a:r>
            <a:r>
              <a:rPr sz="14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year.</a:t>
            </a:r>
            <a:r>
              <a:rPr sz="1400" b="1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At</a:t>
            </a:r>
            <a:r>
              <a:rPr sz="14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same</a:t>
            </a:r>
            <a:r>
              <a:rPr sz="14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time,</a:t>
            </a:r>
            <a:r>
              <a:rPr sz="14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solar</a:t>
            </a:r>
            <a:r>
              <a:rPr sz="14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farm</a:t>
            </a:r>
            <a:r>
              <a:rPr sz="14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produced</a:t>
            </a:r>
            <a:r>
              <a:rPr sz="14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0.5</a:t>
            </a:r>
            <a:r>
              <a:rPr sz="14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terawatt 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hours of electrical 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power.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What is the ratio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Wind farm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: Solar Power ? Include an  explanation</a:t>
            </a:r>
            <a:r>
              <a:rPr sz="1400" b="1" spc="-1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b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sz="1400" b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working</a:t>
            </a:r>
            <a:r>
              <a:rPr sz="1400" b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out.</a:t>
            </a:r>
            <a:r>
              <a:rPr sz="1400" b="1" spc="22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sz="1400" b="1" i="1" spc="-1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86784" y="7033387"/>
            <a:ext cx="1086485" cy="5207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400" spc="30" dirty="0">
                <a:solidFill>
                  <a:srgbClr val="151616"/>
                </a:solidFill>
                <a:latin typeface="Arial"/>
                <a:cs typeface="Arial"/>
              </a:rPr>
              <a:t>WIND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151616"/>
                </a:solidFill>
                <a:latin typeface="Arial"/>
                <a:cs typeface="Arial"/>
              </a:rPr>
              <a:t>FARM</a:t>
            </a:r>
            <a:endParaRPr sz="1400">
              <a:latin typeface="Arial"/>
              <a:cs typeface="Arial"/>
            </a:endParaRPr>
          </a:p>
          <a:p>
            <a:pPr marR="62230" algn="ctr">
              <a:lnSpc>
                <a:spcPct val="100000"/>
              </a:lnSpc>
              <a:spcBef>
                <a:spcPts val="160"/>
              </a:spcBef>
            </a:pPr>
            <a:r>
              <a:rPr sz="1600" spc="-5" dirty="0">
                <a:solidFill>
                  <a:srgbClr val="151616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26900" y="7051162"/>
            <a:ext cx="1858010" cy="481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675"/>
              </a:lnSpc>
              <a:spcBef>
                <a:spcPts val="100"/>
              </a:spcBef>
              <a:tabLst>
                <a:tab pos="439420" algn="l"/>
              </a:tabLst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:	</a:t>
            </a:r>
            <a:r>
              <a:rPr sz="1400" spc="35" dirty="0">
                <a:solidFill>
                  <a:srgbClr val="151616"/>
                </a:solidFill>
                <a:latin typeface="Arial"/>
                <a:cs typeface="Arial"/>
              </a:rPr>
              <a:t>SOLAR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151616"/>
                </a:solidFill>
                <a:latin typeface="Arial"/>
                <a:cs typeface="Arial"/>
              </a:rPr>
              <a:t>POWER</a:t>
            </a:r>
            <a:endParaRPr sz="1400">
              <a:latin typeface="Arial"/>
              <a:cs typeface="Arial"/>
            </a:endParaRPr>
          </a:p>
          <a:p>
            <a:pPr marL="38100">
              <a:lnSpc>
                <a:spcPts val="1914"/>
              </a:lnSpc>
              <a:tabLst>
                <a:tab pos="902335" algn="l"/>
              </a:tabLst>
            </a:pPr>
            <a:r>
              <a:rPr sz="2100" baseline="5952" dirty="0">
                <a:solidFill>
                  <a:srgbClr val="151616"/>
                </a:solidFill>
                <a:latin typeface="Arial"/>
                <a:cs typeface="Arial"/>
              </a:rPr>
              <a:t>:	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0.5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0593" y="7805787"/>
            <a:ext cx="3194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81350" algn="l"/>
              </a:tabLst>
            </a:pPr>
            <a:r>
              <a:rPr sz="1200" spc="25" dirty="0">
                <a:solidFill>
                  <a:srgbClr val="151616"/>
                </a:solidFill>
                <a:latin typeface="Arial"/>
                <a:cs typeface="Arial"/>
              </a:rPr>
              <a:t>EXPLANATION:</a:t>
            </a:r>
            <a:r>
              <a:rPr sz="12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0625" y="8445874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>
                <a:moveTo>
                  <a:pt x="0" y="0"/>
                </a:moveTo>
                <a:lnTo>
                  <a:pt x="31369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0625" y="8882751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>
                <a:moveTo>
                  <a:pt x="0" y="0"/>
                </a:moveTo>
                <a:lnTo>
                  <a:pt x="31369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0625" y="9319628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>
                <a:moveTo>
                  <a:pt x="0" y="0"/>
                </a:moveTo>
                <a:lnTo>
                  <a:pt x="31369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0625" y="9756507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>
                <a:moveTo>
                  <a:pt x="0" y="0"/>
                </a:moveTo>
                <a:lnTo>
                  <a:pt x="31369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0625" y="10193385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>
                <a:moveTo>
                  <a:pt x="0" y="0"/>
                </a:moveTo>
                <a:lnTo>
                  <a:pt x="31369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11113" y="3612120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11113" y="4016405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11113" y="4420687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11113" y="4824972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002324" y="5265507"/>
            <a:ext cx="3503295" cy="549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http://www.technologystudent.com/pdf14/ratios1.pdf</a:t>
            </a:r>
            <a:endParaRPr sz="1200">
              <a:latin typeface="Arial"/>
              <a:cs typeface="Arial"/>
            </a:endParaRPr>
          </a:p>
          <a:p>
            <a:pPr marR="4445" algn="ctr">
              <a:lnSpc>
                <a:spcPct val="100000"/>
              </a:lnSpc>
              <a:spcBef>
                <a:spcPts val="1240"/>
              </a:spcBef>
            </a:pPr>
            <a:r>
              <a:rPr sz="1200" spc="-25" dirty="0">
                <a:solidFill>
                  <a:srgbClr val="DD2B1C"/>
                </a:solidFill>
                <a:latin typeface="Arial"/>
                <a:cs typeface="Arial"/>
              </a:rPr>
              <a:t>PAGE</a:t>
            </a:r>
            <a:r>
              <a:rPr sz="1200" spc="-5" dirty="0">
                <a:solidFill>
                  <a:srgbClr val="DD2B1C"/>
                </a:solidFill>
                <a:latin typeface="Arial"/>
                <a:cs typeface="Arial"/>
              </a:rPr>
              <a:t> 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1794" y="5337090"/>
            <a:ext cx="2018664" cy="437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11150" marR="5080" indent="-311785">
              <a:lnSpc>
                <a:spcPts val="1560"/>
              </a:lnSpc>
              <a:spcBef>
                <a:spcPts val="250"/>
              </a:spcBef>
            </a:pP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400" spc="-1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78219" y="5198043"/>
            <a:ext cx="6413500" cy="762000"/>
          </a:xfrm>
          <a:custGeom>
            <a:avLst/>
            <a:gdLst/>
            <a:ahLst/>
            <a:cxnLst/>
            <a:rect l="l" t="t" r="r" b="b"/>
            <a:pathLst>
              <a:path w="6413500" h="762000">
                <a:moveTo>
                  <a:pt x="0" y="0"/>
                </a:moveTo>
                <a:lnTo>
                  <a:pt x="6413505" y="0"/>
                </a:lnTo>
                <a:lnTo>
                  <a:pt x="6413505" y="762001"/>
                </a:lnTo>
                <a:lnTo>
                  <a:pt x="0" y="762001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51190" y="245037"/>
            <a:ext cx="6731000" cy="469900"/>
          </a:xfrm>
          <a:prstGeom prst="rect">
            <a:avLst/>
          </a:prstGeom>
          <a:ln w="6350">
            <a:solidFill>
              <a:srgbClr val="DD2B1C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133985">
              <a:lnSpc>
                <a:spcPts val="1550"/>
              </a:lnSpc>
              <a:spcBef>
                <a:spcPts val="535"/>
              </a:spcBef>
              <a:tabLst>
                <a:tab pos="2298065" algn="l"/>
              </a:tabLst>
            </a:pPr>
            <a:r>
              <a:rPr sz="2100" spc="-22" baseline="5952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2100" spc="-7" baseline="5952" dirty="0">
                <a:solidFill>
                  <a:srgbClr val="151616"/>
                </a:solidFill>
                <a:latin typeface="Arial"/>
                <a:cs typeface="Arial"/>
              </a:rPr>
              <a:t>HELP</a:t>
            </a:r>
            <a:r>
              <a:rPr sz="2100" spc="-52" baseline="5952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100" baseline="5952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2100" spc="-112" baseline="5952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100" baseline="5952" dirty="0">
                <a:solidFill>
                  <a:srgbClr val="151616"/>
                </a:solidFill>
                <a:latin typeface="Arial"/>
                <a:cs typeface="Arial"/>
              </a:rPr>
              <a:t>ANSWER	</a:t>
            </a: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http://www.technologystudent.com/energy1/solar7.htm</a:t>
            </a:r>
            <a:endParaRPr sz="1200">
              <a:latin typeface="Arial"/>
              <a:cs typeface="Arial"/>
            </a:endParaRPr>
          </a:p>
          <a:p>
            <a:pPr marL="445770">
              <a:lnSpc>
                <a:spcPts val="1550"/>
              </a:lnSpc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7413" y="1280141"/>
            <a:ext cx="4454525" cy="5111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  <a:tabLst>
                <a:tab pos="2421255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sz="650" spc="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Arial"/>
              <a:cs typeface="Arial"/>
            </a:endParaRPr>
          </a:p>
          <a:p>
            <a:pPr marL="340360">
              <a:lnSpc>
                <a:spcPct val="100000"/>
              </a:lnSpc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Reason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1: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54974" y="1320559"/>
            <a:ext cx="205549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u="sng" spc="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sz="650" spc="5" dirty="0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SECTION </a:t>
            </a:r>
            <a:r>
              <a:rPr spc="-5" dirty="0"/>
              <a:t>B </a:t>
            </a:r>
            <a:r>
              <a:rPr dirty="0"/>
              <a:t>- Specialist </a:t>
            </a:r>
            <a:r>
              <a:rPr spc="-20" dirty="0"/>
              <a:t>Technical</a:t>
            </a:r>
            <a:r>
              <a:rPr spc="-90" dirty="0"/>
              <a:t> </a:t>
            </a:r>
            <a:r>
              <a:rPr dirty="0"/>
              <a:t>Principles</a:t>
            </a:r>
          </a:p>
        </p:txBody>
      </p:sp>
      <p:sp>
        <p:nvSpPr>
          <p:cNvPr id="3" name="object 3"/>
          <p:cNvSpPr/>
          <p:nvPr/>
        </p:nvSpPr>
        <p:spPr>
          <a:xfrm>
            <a:off x="3355769" y="2936789"/>
            <a:ext cx="3714750" cy="0"/>
          </a:xfrm>
          <a:custGeom>
            <a:avLst/>
            <a:gdLst/>
            <a:ahLst/>
            <a:cxnLst/>
            <a:rect l="l" t="t" r="r" b="b"/>
            <a:pathLst>
              <a:path w="3714750">
                <a:moveTo>
                  <a:pt x="0" y="0"/>
                </a:moveTo>
                <a:lnTo>
                  <a:pt x="371474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85768" y="2428790"/>
            <a:ext cx="4984750" cy="0"/>
          </a:xfrm>
          <a:custGeom>
            <a:avLst/>
            <a:gdLst/>
            <a:ahLst/>
            <a:cxnLst/>
            <a:rect l="l" t="t" r="r" b="b"/>
            <a:pathLst>
              <a:path w="4984750">
                <a:moveTo>
                  <a:pt x="0" y="0"/>
                </a:moveTo>
                <a:lnTo>
                  <a:pt x="498474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6367" y="663488"/>
            <a:ext cx="2239010" cy="437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354965">
              <a:lnSpc>
                <a:spcPts val="1560"/>
              </a:lnSpc>
              <a:spcBef>
                <a:spcPts val="25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Natural Pine Board  300mm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X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20mm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X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3000mm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92119" y="657142"/>
            <a:ext cx="1527810" cy="437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261620">
              <a:lnSpc>
                <a:spcPts val="1560"/>
              </a:lnSpc>
              <a:spcBef>
                <a:spcPts val="25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Steel Round  Section 50mm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Dia.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28873" y="657142"/>
            <a:ext cx="1527810" cy="437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202565">
              <a:lnSpc>
                <a:spcPts val="1560"/>
              </a:lnSpc>
              <a:spcBef>
                <a:spcPts val="25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Acrylic Round  Section 50mm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Dia.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210" y="1376896"/>
            <a:ext cx="6753859" cy="2183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16.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Select one of the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stock forms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listed</a:t>
            </a:r>
            <a:r>
              <a:rPr sz="1400" b="1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above.</a:t>
            </a:r>
            <a:endParaRPr sz="14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1445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Identify the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stock forms primary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source (where it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comes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from)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sz="1400" b="1" i="1" spc="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Name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of Stock Form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Primary Source (where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comes</a:t>
            </a:r>
            <a:r>
              <a:rPr sz="1400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from)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Arial"/>
              <a:cs typeface="Arial"/>
            </a:endParaRPr>
          </a:p>
          <a:p>
            <a:pPr marL="31750" marR="5080">
              <a:lnSpc>
                <a:spcPts val="1560"/>
              </a:lnSpc>
              <a:tabLst>
                <a:tab pos="2719070" algn="l"/>
              </a:tabLst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In the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space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below, explain how the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primary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source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material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is converted to the 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stock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form you</a:t>
            </a:r>
            <a:r>
              <a:rPr sz="1400" b="1" spc="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have</a:t>
            </a:r>
            <a:r>
              <a:rPr sz="1400" b="1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selected.	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3183" y="4892608"/>
            <a:ext cx="6908800" cy="5435600"/>
          </a:xfrm>
          <a:custGeom>
            <a:avLst/>
            <a:gdLst/>
            <a:ahLst/>
            <a:cxnLst/>
            <a:rect l="l" t="t" r="r" b="b"/>
            <a:pathLst>
              <a:path w="6908800" h="5435600">
                <a:moveTo>
                  <a:pt x="0" y="0"/>
                </a:moveTo>
                <a:lnTo>
                  <a:pt x="6908803" y="0"/>
                </a:lnTo>
                <a:lnTo>
                  <a:pt x="6908803" y="5435597"/>
                </a:lnTo>
                <a:lnTo>
                  <a:pt x="0" y="5435597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18793" y="3976479"/>
            <a:ext cx="3921760" cy="5492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algn="ctr">
              <a:lnSpc>
                <a:spcPts val="1340"/>
              </a:lnSpc>
              <a:spcBef>
                <a:spcPts val="225"/>
              </a:spcBef>
            </a:pPr>
            <a:r>
              <a:rPr sz="1200" u="sng" spc="-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http://www.technologystudent.com/joints/forest3a.html </a:t>
            </a:r>
            <a:r>
              <a:rPr sz="1200" spc="-5" dirty="0">
                <a:solidFill>
                  <a:srgbClr val="0000C4"/>
                </a:solidFill>
                <a:latin typeface="Arial"/>
                <a:cs typeface="Arial"/>
              </a:rPr>
              <a:t> </a:t>
            </a:r>
            <a:r>
              <a:rPr sz="1200" u="sng" spc="-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http://www.technologystudent.com/joints/forest4a.html </a:t>
            </a:r>
            <a:r>
              <a:rPr sz="1200" spc="-5" dirty="0">
                <a:solidFill>
                  <a:srgbClr val="0000C4"/>
                </a:solidFill>
                <a:latin typeface="Arial"/>
                <a:cs typeface="Arial"/>
              </a:rPr>
              <a:t> </a:t>
            </a:r>
            <a:r>
              <a:rPr sz="1200" u="sng" spc="-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http://www.technologystudent.com/joints/wdprocess1.html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1958" y="4024834"/>
            <a:ext cx="2031364" cy="63627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ctr">
              <a:lnSpc>
                <a:spcPts val="1560"/>
              </a:lnSpc>
              <a:spcBef>
                <a:spcPts val="250"/>
              </a:spcBef>
            </a:pP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400" spc="-1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35"/>
              </a:lnSpc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(Natural Pine)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6957" y="3927402"/>
            <a:ext cx="6997700" cy="762000"/>
          </a:xfrm>
          <a:custGeom>
            <a:avLst/>
            <a:gdLst/>
            <a:ahLst/>
            <a:cxnLst/>
            <a:rect l="l" t="t" r="r" b="b"/>
            <a:pathLst>
              <a:path w="6997700" h="762000">
                <a:moveTo>
                  <a:pt x="0" y="0"/>
                </a:moveTo>
                <a:lnTo>
                  <a:pt x="6997705" y="0"/>
                </a:lnTo>
                <a:lnTo>
                  <a:pt x="6997705" y="762001"/>
                </a:lnTo>
                <a:lnTo>
                  <a:pt x="0" y="762001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3617" y="484319"/>
            <a:ext cx="445452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sz="650" spc="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31178" y="469659"/>
            <a:ext cx="205549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u="sng" spc="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www.technologystudent.com</a:t>
            </a:r>
            <a:r>
              <a:rPr sz="650" spc="5" dirty="0">
                <a:solidFill>
                  <a:srgbClr val="0000C4"/>
                </a:solidFill>
                <a:latin typeface="Arial"/>
                <a:cs typeface="Arial"/>
                <a:hlinkClick r:id="rId2"/>
              </a:rPr>
              <a:t>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3002" y="297396"/>
            <a:ext cx="6507480" cy="437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17. Describe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ways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in which natural woods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given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‘ﬁnish’ to</a:t>
            </a:r>
            <a:r>
              <a:rPr sz="14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enhance  and protect their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surface.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2 x 2</a:t>
            </a:r>
            <a:r>
              <a:rPr sz="1400" b="1" i="1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3458" y="1920774"/>
            <a:ext cx="6978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Finish</a:t>
            </a:r>
            <a:r>
              <a:rPr sz="14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1: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458" y="3800374"/>
            <a:ext cx="6978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Finish</a:t>
            </a:r>
            <a:r>
              <a:rPr sz="14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2: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79312" y="2117628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9312" y="2466878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9312" y="4048026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79312" y="4397278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79312" y="2790726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79312" y="3139978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9312" y="4733830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79312" y="5083081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19698" y="1261864"/>
            <a:ext cx="4383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http://www.technologystudent.com/despro_ﬂsh/mats_ﬁnish1.html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6393" y="1133393"/>
            <a:ext cx="2018664" cy="437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11150" marR="5080" indent="-311785">
              <a:lnSpc>
                <a:spcPts val="1560"/>
              </a:lnSpc>
              <a:spcBef>
                <a:spcPts val="250"/>
              </a:spcBef>
            </a:pP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400" spc="-1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3155" y="1006402"/>
            <a:ext cx="6997700" cy="762000"/>
          </a:xfrm>
          <a:custGeom>
            <a:avLst/>
            <a:gdLst/>
            <a:ahLst/>
            <a:cxnLst/>
            <a:rect l="l" t="t" r="r" b="b"/>
            <a:pathLst>
              <a:path w="6997700" h="762000">
                <a:moveTo>
                  <a:pt x="0" y="0"/>
                </a:moveTo>
                <a:lnTo>
                  <a:pt x="6997705" y="0"/>
                </a:lnTo>
                <a:lnTo>
                  <a:pt x="6997705" y="762001"/>
                </a:lnTo>
                <a:lnTo>
                  <a:pt x="0" y="762001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79312" y="3527326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79312" y="5438681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45895" y="5586988"/>
            <a:ext cx="7050405" cy="437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6068060" algn="l"/>
              </a:tabLst>
            </a:pP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18.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Select one of the products shown in the table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below.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Then, describe two of the 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features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mean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it is suitable for manufacture on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b="1" spc="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production</a:t>
            </a:r>
            <a:r>
              <a:rPr sz="1400" b="1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line.	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2 x 2</a:t>
            </a:r>
            <a:r>
              <a:rPr sz="1400" b="1" i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12535" y="6386693"/>
            <a:ext cx="1291000" cy="10681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73512" y="8153203"/>
            <a:ext cx="4057650" cy="5492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ctr">
              <a:lnSpc>
                <a:spcPts val="1340"/>
              </a:lnSpc>
              <a:spcBef>
                <a:spcPts val="225"/>
              </a:spcBef>
            </a:pP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http://www.technologystudent.com/prddes1/barcelona2.html </a:t>
            </a:r>
            <a:r>
              <a:rPr sz="1200" spc="-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http://www.technologystudent.com/grp08/pack1.html </a:t>
            </a:r>
            <a:r>
              <a:rPr sz="1200" spc="-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http://www.technologystudent.com/prddes1/polyprop2.html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151490" y="6347559"/>
            <a:ext cx="1230483" cy="11284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55457" y="8874030"/>
            <a:ext cx="4232275" cy="626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  <a:tabLst>
                <a:tab pos="4218940" algn="l"/>
              </a:tabLst>
            </a:pP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PRODUCT: </a:t>
            </a:r>
            <a:r>
              <a:rPr sz="1400" spc="1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FEATURE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1: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79312" y="9458225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2745" y="9807476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2745" y="10144029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745" y="10493280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34151" y="6337205"/>
            <a:ext cx="897479" cy="14096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701470" y="6156252"/>
          <a:ext cx="6066790" cy="1837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8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8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30391">
                <a:tc>
                  <a:txBody>
                    <a:bodyPr/>
                    <a:lstStyle/>
                    <a:p>
                      <a:pPr marL="466725">
                        <a:lnSpc>
                          <a:spcPts val="1555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STEEL</a:t>
                      </a:r>
                      <a:r>
                        <a:rPr sz="1400" b="1" spc="-4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CHAIR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427990" marR="130810" indent="-267335">
                        <a:lnSpc>
                          <a:spcPts val="1340"/>
                        </a:lnSpc>
                      </a:pPr>
                      <a:r>
                        <a:rPr sz="1200" spc="-1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200" spc="-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HELP </a:t>
                      </a:r>
                      <a:r>
                        <a:rPr sz="12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sz="1200" spc="-17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ANSWER  THIS</a:t>
                      </a:r>
                      <a:r>
                        <a:rPr sz="1200" spc="-1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QUESTION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5"/>
                        </a:lnSpc>
                      </a:pPr>
                      <a:r>
                        <a:rPr sz="1400" b="1" spc="-2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PACKAGE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29539" marR="161925" algn="ctr">
                        <a:lnSpc>
                          <a:spcPts val="1340"/>
                        </a:lnSpc>
                      </a:pPr>
                      <a:r>
                        <a:rPr sz="1200" spc="-1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200" spc="-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HELP</a:t>
                      </a:r>
                      <a:r>
                        <a:rPr sz="1200" spc="-8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sz="1200" spc="-9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ANSWER  THIS</a:t>
                      </a:r>
                      <a:r>
                        <a:rPr sz="1200" spc="-1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QUESTION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ts val="1555"/>
                        </a:lnSpc>
                      </a:pPr>
                      <a:r>
                        <a:rPr sz="1400" b="1" spc="-2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POLYPROP</a:t>
                      </a:r>
                      <a:r>
                        <a:rPr sz="1400" b="1" spc="-4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CHAIR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410845" marR="147320" indent="-267335">
                        <a:lnSpc>
                          <a:spcPts val="1340"/>
                        </a:lnSpc>
                      </a:pPr>
                      <a:r>
                        <a:rPr sz="1200" spc="-1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200" spc="-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HELP </a:t>
                      </a:r>
                      <a:r>
                        <a:rPr sz="12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sz="1200" spc="-17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ANSWER  THIS</a:t>
                      </a:r>
                      <a:r>
                        <a:rPr sz="1200" spc="-1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QUESTION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6350">
                      <a:solidFill>
                        <a:srgbClr val="151616"/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2982330" y="3606404"/>
            <a:ext cx="2045970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9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3617" y="3608518"/>
            <a:ext cx="2274570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31178" y="3593858"/>
            <a:ext cx="205549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u="sng" spc="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10"/>
              </a:rPr>
              <a:t>www.technologystudent.com</a:t>
            </a:r>
            <a:r>
              <a:rPr sz="650" spc="5" dirty="0">
                <a:solidFill>
                  <a:srgbClr val="0000C4"/>
                </a:solidFill>
                <a:latin typeface="Arial"/>
                <a:cs typeface="Arial"/>
                <a:hlinkClick r:id="rId10"/>
              </a:rPr>
              <a:t>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3212" y="8174273"/>
            <a:ext cx="2031364" cy="437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23850" marR="5080" indent="-311785">
              <a:lnSpc>
                <a:spcPts val="1560"/>
              </a:lnSpc>
              <a:spcBef>
                <a:spcPts val="250"/>
              </a:spcBef>
            </a:pP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400" spc="-1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02674" y="8047282"/>
            <a:ext cx="6997700" cy="762000"/>
          </a:xfrm>
          <a:custGeom>
            <a:avLst/>
            <a:gdLst/>
            <a:ahLst/>
            <a:cxnLst/>
            <a:rect l="l" t="t" r="r" b="b"/>
            <a:pathLst>
              <a:path w="6997700" h="762000">
                <a:moveTo>
                  <a:pt x="0" y="0"/>
                </a:moveTo>
                <a:lnTo>
                  <a:pt x="6997705" y="0"/>
                </a:lnTo>
                <a:lnTo>
                  <a:pt x="6997705" y="762001"/>
                </a:lnTo>
                <a:lnTo>
                  <a:pt x="0" y="762001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57" y="422172"/>
            <a:ext cx="68008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87515" algn="l"/>
              </a:tabLst>
            </a:pP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FEATURE</a:t>
            </a:r>
            <a:r>
              <a:rPr sz="1400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2: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2745" y="968274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745" y="1304826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745" y="1654078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3847" y="1903952"/>
            <a:ext cx="6675120" cy="437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4027170" algn="l"/>
              </a:tabLst>
            </a:pP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19.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For the product you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selected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in question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18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name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and describe </a:t>
            </a:r>
            <a:r>
              <a:rPr sz="14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one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 of the  industrial 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processes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used in</a:t>
            </a:r>
            <a:r>
              <a:rPr sz="1400" b="1" spc="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it’s</a:t>
            </a:r>
            <a:r>
              <a:rPr sz="1400" b="1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manufacture.	</a:t>
            </a:r>
            <a:r>
              <a:rPr sz="1400" b="1" i="1" spc="-5" dirty="0">
                <a:solidFill>
                  <a:srgbClr val="151616"/>
                </a:solidFill>
                <a:latin typeface="Arial"/>
                <a:cs typeface="Arial"/>
              </a:rPr>
              <a:t>5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2217" y="3524141"/>
            <a:ext cx="7014209" cy="856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2177415" algn="l"/>
                <a:tab pos="6987540" algn="l"/>
              </a:tabLst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INDUSTRIAL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PROCESS:	</a:t>
            </a:r>
            <a:r>
              <a:rPr sz="1400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Times New Roman"/>
              <a:cs typeface="Times New Roman"/>
            </a:endParaRPr>
          </a:p>
          <a:p>
            <a:pPr marL="1485900" marR="1489075" algn="ctr">
              <a:lnSpc>
                <a:spcPts val="1560"/>
              </a:lnSpc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DESCRIPTION OF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MANUFACTURING</a:t>
            </a:r>
            <a:r>
              <a:rPr sz="1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PROCESS 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INCLUDE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NOTES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-2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SKETCH(S)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9194" y="3374924"/>
            <a:ext cx="7099300" cy="7023100"/>
          </a:xfrm>
          <a:custGeom>
            <a:avLst/>
            <a:gdLst/>
            <a:ahLst/>
            <a:cxnLst/>
            <a:rect l="l" t="t" r="r" b="b"/>
            <a:pathLst>
              <a:path w="7099300" h="7023100">
                <a:moveTo>
                  <a:pt x="0" y="0"/>
                </a:moveTo>
                <a:lnTo>
                  <a:pt x="7099301" y="0"/>
                </a:lnTo>
                <a:lnTo>
                  <a:pt x="7099301" y="7023100"/>
                </a:lnTo>
                <a:lnTo>
                  <a:pt x="0" y="7023100"/>
                </a:lnTo>
                <a:lnTo>
                  <a:pt x="0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8788" y="2470053"/>
            <a:ext cx="6375400" cy="698500"/>
          </a:xfrm>
          <a:prstGeom prst="rect">
            <a:avLst/>
          </a:prstGeom>
          <a:ln w="6350">
            <a:solidFill>
              <a:srgbClr val="DD2B1C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marL="570865" marR="147955" indent="-267335">
              <a:lnSpc>
                <a:spcPts val="1340"/>
              </a:lnSpc>
              <a:spcBef>
                <a:spcPts val="555"/>
              </a:spcBef>
              <a:tabLst>
                <a:tab pos="2186305" algn="l"/>
              </a:tabLst>
            </a:pPr>
            <a:r>
              <a:rPr sz="1800" spc="-22" baseline="-39351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800" spc="-7" baseline="-39351" dirty="0">
                <a:solidFill>
                  <a:srgbClr val="151616"/>
                </a:solidFill>
                <a:latin typeface="Arial"/>
                <a:cs typeface="Arial"/>
              </a:rPr>
              <a:t>HELP</a:t>
            </a:r>
            <a:r>
              <a:rPr sz="1800" spc="-22" baseline="-39351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800" baseline="-39351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800" spc="-97" baseline="-39351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800" baseline="-39351" dirty="0">
                <a:solidFill>
                  <a:srgbClr val="151616"/>
                </a:solidFill>
                <a:latin typeface="Arial"/>
                <a:cs typeface="Arial"/>
              </a:rPr>
              <a:t>ANSWER	</a:t>
            </a: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http://www.technologystudent.com/prddes1/barcelona2.html </a:t>
            </a:r>
            <a:r>
              <a:rPr sz="1200" spc="-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800" baseline="-39351" dirty="0">
                <a:solidFill>
                  <a:srgbClr val="151616"/>
                </a:solidFill>
                <a:latin typeface="Arial"/>
                <a:cs typeface="Arial"/>
              </a:rPr>
              <a:t>THIS QUESTION	</a:t>
            </a: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http://www.technologystudent.com/grp08/pack1.html</a:t>
            </a:r>
            <a:endParaRPr sz="1200">
              <a:latin typeface="Arial"/>
              <a:cs typeface="Arial"/>
            </a:endParaRPr>
          </a:p>
          <a:p>
            <a:pPr marL="2186940">
              <a:lnSpc>
                <a:spcPts val="1315"/>
              </a:lnSpc>
            </a:pPr>
            <a:r>
              <a:rPr sz="1200" spc="-5" dirty="0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http://www.technologystudent.com/prddes1/polyprop2.html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2317" y="1703520"/>
            <a:ext cx="445452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sz="650" spc="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89878" y="1688861"/>
            <a:ext cx="205549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u="sng" spc="5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6"/>
              </a:rPr>
              <a:t>www.technologystudent.com</a:t>
            </a:r>
            <a:r>
              <a:rPr sz="650" spc="5" dirty="0">
                <a:solidFill>
                  <a:srgbClr val="0000C4"/>
                </a:solidFill>
                <a:latin typeface="Arial"/>
                <a:cs typeface="Arial"/>
                <a:hlinkClick r:id="rId6"/>
              </a:rPr>
              <a:t>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-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1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3458</Words>
  <Application>Microsoft Office PowerPoint</Application>
  <PresentationFormat>Custom</PresentationFormat>
  <Paragraphs>352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SAMPLE DESIGN AND TECHNOLOGY  GCSE EXAMINATION 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B - Specialist Technical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new_gcse_exam1.cdr</dc:title>
  <dc:creator>BY V.RYAN</dc:creator>
  <cp:keywords>DESIGNA DN TECHNOLOGY GCSE EXAMINATION MOCK</cp:keywords>
  <cp:lastModifiedBy>Vincent RYan</cp:lastModifiedBy>
  <cp:revision>1</cp:revision>
  <dcterms:created xsi:type="dcterms:W3CDTF">2020-05-12T14:03:27Z</dcterms:created>
  <dcterms:modified xsi:type="dcterms:W3CDTF">2020-05-12T14:04:23Z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2018-02-05T00:00:00Z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2020-05-12T00:00:00Z</vt:filetime>
  </property>
</Properties>
</file>