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2756" y="95618"/>
            <a:ext cx="638873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4727" y="4517844"/>
            <a:ext cx="5427980" cy="239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joints/forest3a.html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hyperlink" Target="mailto:techteacher@technologystudent.com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joints/forest3a.html" TargetMode="External"/><Relationship Id="rId4" Type="http://schemas.openxmlformats.org/officeDocument/2006/relationships/hyperlink" Target="http://www.technologystudent.com/equip1/hypress1.htm.htm" TargetMode="External"/><Relationship Id="rId5" Type="http://schemas.openxmlformats.org/officeDocument/2006/relationships/hyperlink" Target="https://www.youtube.com/watch?v=-FxiWMnY4aQ&amp;t=7s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rmprp07/glidr2.html" TargetMode="External"/><Relationship Id="rId3" Type="http://schemas.openxmlformats.org/officeDocument/2006/relationships/image" Target="../media/image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forest3a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image" Target="../media/image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rmprep08/plastab6.html" TargetMode="External"/><Relationship Id="rId3" Type="http://schemas.openxmlformats.org/officeDocument/2006/relationships/hyperlink" Target="http://www.technologystudent.com/rmprep08/plastab3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joints/forest3a.html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_flsh/cardpap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hyperlink" Target="http://www.technologystudent.com/despro_flsh/eurosym1.html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_flsh/laminate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Relationship Id="rId5" Type="http://schemas.openxmlformats.org/officeDocument/2006/relationships/hyperlink" Target="http://www.technologystudent.com/despro_flsh/charity9.html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_2/crowd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ictmod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Relationship Id="rId5" Type="http://schemas.openxmlformats.org/officeDocument/2006/relationships/hyperlink" Target="http://www.technologystudent.com/cam/cnccut1.html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://www.technologystudent.com/pdf14/maths2.pdf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ics/picgen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Relationship Id="rId5" Type="http://schemas.openxmlformats.org/officeDocument/2006/relationships/image" Target="../media/image1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joints/forest3a.html" TargetMode="External"/><Relationship Id="rId4" Type="http://schemas.openxmlformats.org/officeDocument/2006/relationships/hyperlink" Target="http://www.technologystudent.com/prddes_2/alessi1.html" TargetMode="External"/><Relationship Id="rId5" Type="http://schemas.openxmlformats.org/officeDocument/2006/relationships/hyperlink" Target="http://www.technologystudent.com/despro_flsh/treadle1.html" TargetMode="External"/><Relationship Id="rId6" Type="http://schemas.openxmlformats.org/officeDocument/2006/relationships/hyperlink" Target="http://www.technologystudent.com/forcmom/motion1.html" TargetMode="External"/><Relationship Id="rId7" Type="http://schemas.openxmlformats.org/officeDocument/2006/relationships/image" Target="../media/image1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gears1/gears1.htm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Relationship Id="rId5" Type="http://schemas.openxmlformats.org/officeDocument/2006/relationships/hyperlink" Target="http://www.technologystudent.com/gears1/gears2.htm" TargetMode="External"/><Relationship Id="rId6" Type="http://schemas.openxmlformats.org/officeDocument/2006/relationships/hyperlink" Target="http://www.technologystudent.com/gears1/gears4.htm" TargetMode="External"/><Relationship Id="rId7" Type="http://schemas.openxmlformats.org/officeDocument/2006/relationships/hyperlink" Target="http://www.technologystudent.com/gears1/bevel1.htm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2/estper1.htm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Relationship Id="rId5" Type="http://schemas.openxmlformats.org/officeDocument/2006/relationships/image" Target="../media/image1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joints/forest3a.html" TargetMode="External"/><Relationship Id="rId4" Type="http://schemas.openxmlformats.org/officeDocument/2006/relationships/hyperlink" Target="http://www.technologystudent.com/joints/timber4.html" TargetMode="External"/><Relationship Id="rId5" Type="http://schemas.openxmlformats.org/officeDocument/2006/relationships/hyperlink" Target="http://www.technologystudent.com/prddes_2/beck1.html" TargetMode="External"/><Relationship Id="rId6" Type="http://schemas.openxmlformats.org/officeDocument/2006/relationships/hyperlink" Target="http://www.technologystudent.com/joints/pet1.html" TargetMode="External"/><Relationship Id="rId7" Type="http://schemas.openxmlformats.org/officeDocument/2006/relationships/hyperlink" Target="http://www.technologystudent.com/despro_flsh/graphene1.html" TargetMode="External"/><Relationship Id="rId8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joints/forest3a.html" TargetMode="External"/><Relationship Id="rId4" Type="http://schemas.openxmlformats.org/officeDocument/2006/relationships/hyperlink" Target="http://www.technologystudent.com/joints_flsh/revcard_nano1.html" TargetMode="External"/><Relationship Id="rId5" Type="http://schemas.openxmlformats.org/officeDocument/2006/relationships/hyperlink" Target="http://www.technologystudent.com/equip1/woodturn1.html" TargetMode="External"/><Relationship Id="rId6" Type="http://schemas.openxmlformats.org/officeDocument/2006/relationships/hyperlink" Target="http://www.technologystudent.com/pdf14/maths4.pdf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susenv1.html" TargetMode="External"/><Relationship Id="rId3" Type="http://schemas.openxmlformats.org/officeDocument/2006/relationships/hyperlink" Target="http://www.technologystudent.com/joints/sustain1.html" TargetMode="External"/><Relationship Id="rId4" Type="http://schemas.openxmlformats.org/officeDocument/2006/relationships/hyperlink" Target="http://www.technologystudent.com/enerflsh/coal3.html" TargetMode="External"/><Relationship Id="rId5" Type="http://schemas.openxmlformats.org/officeDocument/2006/relationships/hyperlink" Target="https://www.facebook.com/groups/254963448192823/" TargetMode="External"/><Relationship Id="rId6" Type="http://schemas.openxmlformats.org/officeDocument/2006/relationships/hyperlink" Target="http://www.technologystudent.com/joints/forest3a.html" TargetMode="External"/><Relationship Id="rId7" Type="http://schemas.openxmlformats.org/officeDocument/2006/relationships/image" Target="../media/image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df14/maths5.pdf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Relationship Id="rId5" Type="http://schemas.openxmlformats.org/officeDocument/2006/relationships/hyperlink" Target="http://www.technologystudent.com/enerflsh/coal3.html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chnologystudent.com/joints_flsh/nylon2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_flsh/nylon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Relationship Id="rId5" Type="http://schemas.openxmlformats.org/officeDocument/2006/relationships/hyperlink" Target="http://www.technologystudent.com/joints/kevlar1.html" TargetMode="External"/><Relationship Id="rId6" Type="http://schemas.openxmlformats.org/officeDocument/2006/relationships/hyperlink" Target="http://www.technologystudent.com/joints/kevlar2.html" TargetMode="External"/><Relationship Id="rId7" Type="http://schemas.openxmlformats.org/officeDocument/2006/relationships/hyperlink" Target="http://www.technologystudent.com/joints/kevlar3.html" TargetMode="External"/><Relationship Id="rId8" Type="http://schemas.openxmlformats.org/officeDocument/2006/relationships/hyperlink" Target="http://www.technologystudent.com/joints/kevlar4.html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joints/forest3a.html" TargetMode="External"/><Relationship Id="rId4" Type="http://schemas.openxmlformats.org/officeDocument/2006/relationships/hyperlink" Target="http://www.technologystudent.com/joints/iron5.html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8661" y="107680"/>
            <a:ext cx="5518150" cy="732155"/>
          </a:xfrm>
          <a:prstGeom prst="rect"/>
        </p:spPr>
        <p:txBody>
          <a:bodyPr wrap="square" lIns="0" tIns="45085" rIns="0" bIns="0" rtlCol="0" vert="horz">
            <a:spAutoFit/>
          </a:bodyPr>
          <a:lstStyle/>
          <a:p>
            <a:pPr marL="672465" marR="5080" indent="-660400">
              <a:lnSpc>
                <a:spcPts val="2680"/>
              </a:lnSpc>
              <a:spcBef>
                <a:spcPts val="355"/>
              </a:spcBef>
            </a:pPr>
            <a:r>
              <a:rPr dirty="0"/>
              <a:t>SAMPLE </a:t>
            </a:r>
            <a:r>
              <a:rPr dirty="0" spc="-5"/>
              <a:t>DESIGN AND</a:t>
            </a:r>
            <a:r>
              <a:rPr dirty="0" spc="-145"/>
              <a:t> </a:t>
            </a:r>
            <a:r>
              <a:rPr dirty="0"/>
              <a:t>TECHNOLOGY </a:t>
            </a:r>
            <a:r>
              <a:rPr dirty="0" u="none"/>
              <a:t> </a:t>
            </a:r>
            <a:r>
              <a:rPr dirty="0"/>
              <a:t>GCSE </a:t>
            </a:r>
            <a:r>
              <a:rPr dirty="0" spc="-20"/>
              <a:t>EXAMINATION</a:t>
            </a:r>
            <a:r>
              <a:rPr dirty="0" spc="-10"/>
              <a:t> </a:t>
            </a:r>
            <a:r>
              <a:rPr dirty="0" spc="-40"/>
              <a:t>PAPER</a:t>
            </a:r>
          </a:p>
        </p:txBody>
      </p:sp>
      <p:sp>
        <p:nvSpPr>
          <p:cNvPr id="3" name="object 3"/>
          <p:cNvSpPr/>
          <p:nvPr/>
        </p:nvSpPr>
        <p:spPr>
          <a:xfrm>
            <a:off x="460386" y="1201546"/>
            <a:ext cx="6781800" cy="2794000"/>
          </a:xfrm>
          <a:custGeom>
            <a:avLst/>
            <a:gdLst/>
            <a:ahLst/>
            <a:cxnLst/>
            <a:rect l="l" t="t" r="r" b="b"/>
            <a:pathLst>
              <a:path w="6781800" h="2794000">
                <a:moveTo>
                  <a:pt x="0" y="0"/>
                </a:moveTo>
                <a:lnTo>
                  <a:pt x="6781800" y="0"/>
                </a:lnTo>
                <a:lnTo>
                  <a:pt x="6781800" y="2794000"/>
                </a:lnTo>
                <a:lnTo>
                  <a:pt x="0" y="2794000"/>
                </a:lnTo>
                <a:lnTo>
                  <a:pt x="0" y="0"/>
                </a:lnTo>
                <a:close/>
              </a:path>
            </a:pathLst>
          </a:custGeom>
          <a:ln w="1799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82725" y="1369806"/>
            <a:ext cx="51276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50565" algn="l"/>
              </a:tabLst>
            </a:pPr>
            <a:r>
              <a:rPr dirty="0" baseline="-3968" sz="2100" spc="-7" b="1">
                <a:solidFill>
                  <a:srgbClr val="151616"/>
                </a:solidFill>
                <a:latin typeface="Arial"/>
                <a:cs typeface="Arial"/>
              </a:rPr>
              <a:t>CENTRE</a:t>
            </a:r>
            <a:r>
              <a:rPr dirty="0" baseline="-3968" sz="2100" spc="22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3968" sz="2100" spc="-7" b="1">
                <a:solidFill>
                  <a:srgbClr val="151616"/>
                </a:solidFill>
                <a:latin typeface="Arial"/>
                <a:cs typeface="Arial"/>
              </a:rPr>
              <a:t>NUMBER	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CANDIDATE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NUMBER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1018" y="2436606"/>
            <a:ext cx="40671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3840" algn="l"/>
              </a:tabLst>
            </a:pP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1018" y="2855706"/>
            <a:ext cx="40671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3840" algn="l"/>
              </a:tabLst>
            </a:pP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5675" y="2436606"/>
            <a:ext cx="6232525" cy="1115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SURNAME</a:t>
            </a:r>
            <a:endParaRPr sz="14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162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FORENAME(S)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219190" algn="l"/>
              </a:tabLst>
            </a:pP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CANDIDATE</a:t>
            </a:r>
            <a:r>
              <a:rPr dirty="0" sz="1400" spc="-7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SIGNITURE </a:t>
            </a:r>
            <a:r>
              <a:rPr dirty="0" sz="1400" spc="114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789761" y="1670109"/>
          <a:ext cx="1283970" cy="327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65"/>
                <a:gridCol w="317500"/>
                <a:gridCol w="317500"/>
                <a:gridCol w="316865"/>
              </a:tblGrid>
              <a:tr h="317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293009" y="1670109"/>
          <a:ext cx="1602740" cy="327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65"/>
                <a:gridCol w="317500"/>
                <a:gridCol w="317500"/>
                <a:gridCol w="317500"/>
                <a:gridCol w="318134"/>
              </a:tblGrid>
              <a:tr h="317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48220" y="954211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05780" y="93955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09154" y="4581457"/>
            <a:ext cx="3901440" cy="1234440"/>
          </a:xfrm>
          <a:custGeom>
            <a:avLst/>
            <a:gdLst/>
            <a:ahLst/>
            <a:cxnLst/>
            <a:rect l="l" t="t" r="r" b="b"/>
            <a:pathLst>
              <a:path w="3901440" h="1234439">
                <a:moveTo>
                  <a:pt x="0" y="0"/>
                </a:moveTo>
                <a:lnTo>
                  <a:pt x="3901440" y="0"/>
                </a:lnTo>
                <a:lnTo>
                  <a:pt x="3901440" y="1234440"/>
                </a:lnTo>
                <a:lnTo>
                  <a:pt x="0" y="1234440"/>
                </a:lnTo>
                <a:lnTo>
                  <a:pt x="0" y="0"/>
                </a:lnTo>
                <a:close/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1920" rIns="0" bIns="0" rtlCol="0" vert="horz">
            <a:spAutoFit/>
          </a:bodyPr>
          <a:lstStyle/>
          <a:p>
            <a:pPr algn="ctr" marL="4445">
              <a:lnSpc>
                <a:spcPct val="100000"/>
              </a:lnSpc>
              <a:spcBef>
                <a:spcPts val="960"/>
              </a:spcBef>
            </a:pPr>
            <a:r>
              <a:rPr dirty="0" spc="-5"/>
              <a:t>Materials </a:t>
            </a:r>
            <a:r>
              <a:rPr dirty="0"/>
              <a:t>required for this</a:t>
            </a:r>
            <a:r>
              <a:rPr dirty="0" spc="-5"/>
              <a:t> </a:t>
            </a:r>
            <a:r>
              <a:rPr dirty="0"/>
              <a:t>examination:</a:t>
            </a:r>
          </a:p>
          <a:p>
            <a:pPr marL="1324610" indent="-227965">
              <a:lnSpc>
                <a:spcPts val="1490"/>
              </a:lnSpc>
              <a:spcBef>
                <a:spcPts val="860"/>
              </a:spcBef>
              <a:buChar char="·"/>
              <a:tabLst>
                <a:tab pos="1324610" algn="l"/>
                <a:tab pos="1325245" algn="l"/>
              </a:tabLst>
            </a:pPr>
            <a:r>
              <a:rPr dirty="0" spc="-5" b="0">
                <a:latin typeface="Arial"/>
                <a:cs typeface="Arial"/>
              </a:rPr>
              <a:t>normal writing and drawing</a:t>
            </a:r>
            <a:r>
              <a:rPr dirty="0" spc="1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instruments</a:t>
            </a:r>
          </a:p>
          <a:p>
            <a:pPr marL="1324610" indent="-227965">
              <a:lnSpc>
                <a:spcPts val="1305"/>
              </a:lnSpc>
              <a:buChar char="·"/>
              <a:tabLst>
                <a:tab pos="1324610" algn="l"/>
                <a:tab pos="1325245" algn="l"/>
              </a:tabLst>
            </a:pPr>
            <a:r>
              <a:rPr dirty="0" spc="-5" b="0">
                <a:latin typeface="Arial"/>
                <a:cs typeface="Arial"/>
              </a:rPr>
              <a:t>a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calculator</a:t>
            </a:r>
          </a:p>
          <a:p>
            <a:pPr marL="1304925" indent="-208279">
              <a:lnSpc>
                <a:spcPts val="1500"/>
              </a:lnSpc>
              <a:buChar char="·"/>
              <a:tabLst>
                <a:tab pos="1304925" algn="l"/>
                <a:tab pos="1305560" algn="l"/>
              </a:tabLst>
            </a:pPr>
            <a:r>
              <a:rPr dirty="0" spc="-5" b="0">
                <a:latin typeface="Arial"/>
                <a:cs typeface="Arial"/>
              </a:rPr>
              <a:t>a</a:t>
            </a:r>
            <a:r>
              <a:rPr dirty="0" spc="-6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protractor.</a:t>
            </a: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/>
              <a:t>Instructions to</a:t>
            </a:r>
            <a:r>
              <a:rPr dirty="0" spc="-5"/>
              <a:t> </a:t>
            </a:r>
            <a:r>
              <a:rPr dirty="0"/>
              <a:t>candidates:</a:t>
            </a:r>
          </a:p>
          <a:p>
            <a:pPr marL="299085" indent="-227965">
              <a:lnSpc>
                <a:spcPts val="1490"/>
              </a:lnSpc>
              <a:spcBef>
                <a:spcPts val="840"/>
              </a:spcBef>
              <a:buChar char="·"/>
              <a:tabLst>
                <a:tab pos="298450" algn="l"/>
                <a:tab pos="299085" algn="l"/>
              </a:tabLst>
            </a:pPr>
            <a:r>
              <a:rPr dirty="0" spc="-5" b="0">
                <a:latin typeface="Arial"/>
                <a:cs typeface="Arial"/>
              </a:rPr>
              <a:t>Use black ink or black ball-point pen. Use pencil only </a:t>
            </a:r>
            <a:r>
              <a:rPr dirty="0" b="0">
                <a:latin typeface="Arial"/>
                <a:cs typeface="Arial"/>
              </a:rPr>
              <a:t>for</a:t>
            </a:r>
            <a:r>
              <a:rPr dirty="0" spc="204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drawing.</a:t>
            </a:r>
          </a:p>
          <a:p>
            <a:pPr marL="299085" indent="-227965">
              <a:lnSpc>
                <a:spcPts val="1300"/>
              </a:lnSpc>
              <a:buChar char="·"/>
              <a:tabLst>
                <a:tab pos="298450" algn="l"/>
                <a:tab pos="299085" algn="l"/>
              </a:tabLst>
            </a:pPr>
            <a:r>
              <a:rPr dirty="0" spc="-5" b="0">
                <a:latin typeface="Arial"/>
                <a:cs typeface="Arial"/>
              </a:rPr>
              <a:t>Fill in </a:t>
            </a:r>
            <a:r>
              <a:rPr dirty="0" b="0">
                <a:latin typeface="Arial"/>
                <a:cs typeface="Arial"/>
              </a:rPr>
              <a:t>the </a:t>
            </a:r>
            <a:r>
              <a:rPr dirty="0" spc="-5" b="0">
                <a:latin typeface="Arial"/>
                <a:cs typeface="Arial"/>
              </a:rPr>
              <a:t>boxes </a:t>
            </a:r>
            <a:r>
              <a:rPr dirty="0" b="0">
                <a:latin typeface="Arial"/>
                <a:cs typeface="Arial"/>
              </a:rPr>
              <a:t>at the top of this</a:t>
            </a:r>
            <a:r>
              <a:rPr dirty="0" spc="10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page.</a:t>
            </a:r>
          </a:p>
          <a:p>
            <a:pPr marL="299085" indent="-227965">
              <a:lnSpc>
                <a:spcPts val="1490"/>
              </a:lnSpc>
              <a:buChar char="·"/>
              <a:tabLst>
                <a:tab pos="298450" algn="l"/>
                <a:tab pos="299085" algn="l"/>
              </a:tabLst>
            </a:pPr>
            <a:r>
              <a:rPr dirty="0" spc="-5" b="0">
                <a:latin typeface="Arial"/>
                <a:cs typeface="Arial"/>
              </a:rPr>
              <a:t>Answer </a:t>
            </a:r>
            <a:r>
              <a:rPr dirty="0"/>
              <a:t>all</a:t>
            </a:r>
            <a:r>
              <a:rPr dirty="0" spc="-5"/>
              <a:t> </a:t>
            </a:r>
            <a:r>
              <a:rPr dirty="0" spc="-5" b="0">
                <a:latin typeface="Arial"/>
                <a:cs typeface="Arial"/>
              </a:rPr>
              <a:t>questions.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93177" y="7023972"/>
            <a:ext cx="10210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blank</a:t>
            </a:r>
            <a:r>
              <a:rPr dirty="0" sz="14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pages.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5847" y="6837283"/>
            <a:ext cx="5828030" cy="779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7329" indent="-227329">
              <a:lnSpc>
                <a:spcPct val="100000"/>
              </a:lnSpc>
              <a:spcBef>
                <a:spcPts val="100"/>
              </a:spcBef>
              <a:buChar char="·"/>
              <a:tabLst>
                <a:tab pos="227329" algn="l"/>
                <a:tab pos="227965" algn="l"/>
              </a:tabLst>
            </a:pP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answer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questions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spaces provided. Do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write</a:t>
            </a:r>
            <a:r>
              <a:rPr dirty="0" sz="1400" spc="1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</a:t>
            </a:r>
            <a:endParaRPr sz="1400">
              <a:latin typeface="Arial"/>
              <a:cs typeface="Arial"/>
            </a:endParaRPr>
          </a:p>
          <a:p>
            <a:pPr marL="227329" marR="57785" indent="-227329">
              <a:lnSpc>
                <a:spcPts val="1470"/>
              </a:lnSpc>
              <a:spcBef>
                <a:spcPts val="1330"/>
              </a:spcBef>
              <a:buChar char="·"/>
              <a:tabLst>
                <a:tab pos="227329" algn="l"/>
                <a:tab pos="22860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 all rough work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book. Cross through any work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 do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not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want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marked.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5860" y="7596794"/>
            <a:ext cx="5384800" cy="120015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Information</a:t>
            </a:r>
            <a:endParaRPr sz="1400">
              <a:latin typeface="Arial"/>
              <a:cs typeface="Arial"/>
            </a:endParaRPr>
          </a:p>
          <a:p>
            <a:pPr marL="272415" indent="-229870">
              <a:lnSpc>
                <a:spcPts val="1490"/>
              </a:lnSpc>
              <a:spcBef>
                <a:spcPts val="900"/>
              </a:spcBef>
              <a:buChar char="·"/>
              <a:tabLst>
                <a:tab pos="271780" algn="l"/>
                <a:tab pos="27241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marks 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questions are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displayed.</a:t>
            </a:r>
            <a:endParaRPr sz="1400">
              <a:latin typeface="Arial"/>
              <a:cs typeface="Arial"/>
            </a:endParaRPr>
          </a:p>
          <a:p>
            <a:pPr marL="272415" indent="-229870">
              <a:lnSpc>
                <a:spcPts val="1310"/>
              </a:lnSpc>
              <a:buChar char="·"/>
              <a:tabLst>
                <a:tab pos="271780" algn="l"/>
                <a:tab pos="27241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maximum mark for 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paper is 130.</a:t>
            </a:r>
            <a:endParaRPr sz="1400">
              <a:latin typeface="Arial"/>
              <a:cs typeface="Arial"/>
            </a:endParaRPr>
          </a:p>
          <a:p>
            <a:pPr marL="271145" marR="5080" indent="-228600">
              <a:lnSpc>
                <a:spcPts val="1470"/>
              </a:lnSpc>
              <a:spcBef>
                <a:spcPts val="40"/>
              </a:spcBef>
              <a:buChar char="·"/>
              <a:tabLst>
                <a:tab pos="271780" algn="l"/>
                <a:tab pos="27241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There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22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marks 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Section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37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marks 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Section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71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marks for Section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3308" y="5968303"/>
            <a:ext cx="6111240" cy="3017520"/>
          </a:xfrm>
          <a:custGeom>
            <a:avLst/>
            <a:gdLst/>
            <a:ahLst/>
            <a:cxnLst/>
            <a:rect l="l" t="t" r="r" b="b"/>
            <a:pathLst>
              <a:path w="6111240" h="3017520">
                <a:moveTo>
                  <a:pt x="0" y="0"/>
                </a:moveTo>
                <a:lnTo>
                  <a:pt x="6111240" y="0"/>
                </a:lnTo>
                <a:lnTo>
                  <a:pt x="6111240" y="3017520"/>
                </a:lnTo>
                <a:lnTo>
                  <a:pt x="0" y="3017520"/>
                </a:lnTo>
                <a:lnTo>
                  <a:pt x="0" y="0"/>
                </a:lnTo>
                <a:close/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85994" y="9077083"/>
            <a:ext cx="7117080" cy="1295400"/>
          </a:xfrm>
          <a:prstGeom prst="rect">
            <a:avLst/>
          </a:prstGeom>
          <a:solidFill>
            <a:srgbClr val="FBE116"/>
          </a:solidFill>
          <a:ln w="6350">
            <a:solidFill>
              <a:srgbClr val="151616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algn="ctr" marL="294640" marR="180975">
              <a:lnSpc>
                <a:spcPts val="1340"/>
              </a:lnSpc>
              <a:spcBef>
                <a:spcPts val="375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example examination paper can be duplicated and printed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out if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required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but not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edited in any  </a:t>
            </a:r>
            <a:r>
              <a:rPr dirty="0" sz="1200" spc="-25">
                <a:solidFill>
                  <a:srgbClr val="151616"/>
                </a:solidFill>
                <a:latin typeface="Arial"/>
                <a:cs typeface="Arial"/>
              </a:rPr>
              <a:t>way.</a:t>
            </a:r>
            <a:endParaRPr sz="1200">
              <a:latin typeface="Arial"/>
              <a:cs typeface="Arial"/>
            </a:endParaRPr>
          </a:p>
          <a:p>
            <a:pPr algn="ctr" marL="106680">
              <a:lnSpc>
                <a:spcPts val="1265"/>
              </a:lnSpc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The links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u="sng" sz="1200" spc="-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1200" spc="-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cannot be</a:t>
            </a:r>
            <a:r>
              <a:rPr dirty="0" sz="12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removed.</a:t>
            </a:r>
            <a:endParaRPr sz="1200">
              <a:latin typeface="Arial"/>
              <a:cs typeface="Arial"/>
            </a:endParaRPr>
          </a:p>
          <a:p>
            <a:pPr algn="ctr" marL="278765" marR="164465">
              <a:lnSpc>
                <a:spcPts val="1340"/>
              </a:lnSpc>
              <a:spcBef>
                <a:spcPts val="7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The PDF ﬁle can be stored on school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college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systems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and distributed electronically</a:t>
            </a:r>
            <a:r>
              <a:rPr dirty="0" sz="1200" spc="2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(NO</a:t>
            </a:r>
            <a:r>
              <a:rPr dirty="0" sz="12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EDITING  ALLOWED)</a:t>
            </a:r>
            <a:endParaRPr sz="1200">
              <a:latin typeface="Arial"/>
              <a:cs typeface="Arial"/>
            </a:endParaRPr>
          </a:p>
          <a:p>
            <a:pPr algn="ctr" marL="323850" marR="210185">
              <a:lnSpc>
                <a:spcPts val="1340"/>
              </a:lnSpc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PLEASE RESPECT THE COPYRIGHT - report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infringers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  <a:hlinkClick r:id="rId5"/>
              </a:rPr>
              <a:t>techteacher@technologystudent.com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 Not be distributed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courses or by course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instructors /</a:t>
            </a:r>
            <a:r>
              <a:rPr dirty="0" sz="12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consultants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98471" y="4102020"/>
            <a:ext cx="29946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151616"/>
                </a:solidFill>
                <a:latin typeface="Arial"/>
                <a:cs typeface="Arial"/>
              </a:rPr>
              <a:t>2 </a:t>
            </a:r>
            <a:r>
              <a:rPr dirty="0" sz="2400" b="1">
                <a:solidFill>
                  <a:srgbClr val="151616"/>
                </a:solidFill>
                <a:latin typeface="Arial"/>
                <a:cs typeface="Arial"/>
              </a:rPr>
              <a:t>HOURS</a:t>
            </a:r>
            <a:r>
              <a:rPr dirty="0" sz="2400" spc="-17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51616"/>
                </a:solidFill>
                <a:latin typeface="Arial"/>
                <a:cs typeface="Arial"/>
              </a:rPr>
              <a:t>ALLOWED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6300" y="10410631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83860" y="1039597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14637" y="1920922"/>
            <a:ext cx="1664970" cy="3727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250" spc="15" b="1">
                <a:solidFill>
                  <a:srgbClr val="151616"/>
                </a:solidFill>
                <a:latin typeface="Arial"/>
                <a:cs typeface="Arial"/>
              </a:rPr>
              <a:t>(SAMPLE</a:t>
            </a:r>
            <a:r>
              <a:rPr dirty="0" sz="2250" spc="-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250" spc="10" b="1">
                <a:solidFill>
                  <a:srgbClr val="151616"/>
                </a:solidFill>
                <a:latin typeface="Arial"/>
                <a:cs typeface="Arial"/>
              </a:rPr>
              <a:t>5)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946" y="194534"/>
            <a:ext cx="661606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059815" algn="l"/>
                <a:tab pos="555498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20a.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Some products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manufactured through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process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called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‘compression  moulding’.	Using notes and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diagram(s), explain</a:t>
            </a:r>
            <a:r>
              <a:rPr dirty="0" sz="14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this process.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6400" y="1122076"/>
            <a:ext cx="1732280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266700" marR="5080" indent="-267335">
              <a:lnSpc>
                <a:spcPts val="1340"/>
              </a:lnSpc>
              <a:spcBef>
                <a:spcPts val="225"/>
              </a:spcBef>
            </a:pP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200" spc="-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856" y="1082584"/>
            <a:ext cx="6642734" cy="606425"/>
          </a:xfrm>
          <a:custGeom>
            <a:avLst/>
            <a:gdLst/>
            <a:ahLst/>
            <a:cxnLst/>
            <a:rect l="l" t="t" r="r" b="b"/>
            <a:pathLst>
              <a:path w="6642734" h="606425">
                <a:moveTo>
                  <a:pt x="0" y="0"/>
                </a:moveTo>
                <a:lnTo>
                  <a:pt x="6642107" y="0"/>
                </a:lnTo>
                <a:lnTo>
                  <a:pt x="6642107" y="605815"/>
                </a:lnTo>
                <a:lnTo>
                  <a:pt x="0" y="605815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1892" y="2277871"/>
            <a:ext cx="3378835" cy="0"/>
          </a:xfrm>
          <a:custGeom>
            <a:avLst/>
            <a:gdLst/>
            <a:ahLst/>
            <a:cxnLst/>
            <a:rect l="l" t="t" r="r" b="b"/>
            <a:pathLst>
              <a:path w="3378835" h="0">
                <a:moveTo>
                  <a:pt x="0" y="0"/>
                </a:moveTo>
                <a:lnTo>
                  <a:pt x="337845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1892" y="2758860"/>
            <a:ext cx="3378835" cy="0"/>
          </a:xfrm>
          <a:custGeom>
            <a:avLst/>
            <a:gdLst/>
            <a:ahLst/>
            <a:cxnLst/>
            <a:rect l="l" t="t" r="r" b="b"/>
            <a:pathLst>
              <a:path w="3378835" h="0">
                <a:moveTo>
                  <a:pt x="0" y="0"/>
                </a:moveTo>
                <a:lnTo>
                  <a:pt x="337845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1892" y="3239848"/>
            <a:ext cx="3378835" cy="0"/>
          </a:xfrm>
          <a:custGeom>
            <a:avLst/>
            <a:gdLst/>
            <a:ahLst/>
            <a:cxnLst/>
            <a:rect l="l" t="t" r="r" b="b"/>
            <a:pathLst>
              <a:path w="3378835" h="0">
                <a:moveTo>
                  <a:pt x="0" y="0"/>
                </a:moveTo>
                <a:lnTo>
                  <a:pt x="337845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1892" y="3720838"/>
            <a:ext cx="3378835" cy="0"/>
          </a:xfrm>
          <a:custGeom>
            <a:avLst/>
            <a:gdLst/>
            <a:ahLst/>
            <a:cxnLst/>
            <a:rect l="l" t="t" r="r" b="b"/>
            <a:pathLst>
              <a:path w="3378835" h="0">
                <a:moveTo>
                  <a:pt x="0" y="0"/>
                </a:moveTo>
                <a:lnTo>
                  <a:pt x="337845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67870" y="74766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25432" y="733003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1892" y="4201826"/>
            <a:ext cx="3378835" cy="0"/>
          </a:xfrm>
          <a:custGeom>
            <a:avLst/>
            <a:gdLst/>
            <a:ahLst/>
            <a:cxnLst/>
            <a:rect l="l" t="t" r="r" b="b"/>
            <a:pathLst>
              <a:path w="3378835" h="0">
                <a:moveTo>
                  <a:pt x="0" y="0"/>
                </a:moveTo>
                <a:lnTo>
                  <a:pt x="337845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1892" y="4682814"/>
            <a:ext cx="3378835" cy="0"/>
          </a:xfrm>
          <a:custGeom>
            <a:avLst/>
            <a:gdLst/>
            <a:ahLst/>
            <a:cxnLst/>
            <a:rect l="l" t="t" r="r" b="b"/>
            <a:pathLst>
              <a:path w="3378835" h="0">
                <a:moveTo>
                  <a:pt x="0" y="0"/>
                </a:moveTo>
                <a:lnTo>
                  <a:pt x="337845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0317" y="7482769"/>
            <a:ext cx="6519545" cy="0"/>
          </a:xfrm>
          <a:custGeom>
            <a:avLst/>
            <a:gdLst/>
            <a:ahLst/>
            <a:cxnLst/>
            <a:rect l="l" t="t" r="r" b="b"/>
            <a:pathLst>
              <a:path w="6519545" h="0">
                <a:moveTo>
                  <a:pt x="0" y="0"/>
                </a:moveTo>
                <a:lnTo>
                  <a:pt x="651941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0317" y="8340728"/>
            <a:ext cx="6519545" cy="0"/>
          </a:xfrm>
          <a:custGeom>
            <a:avLst/>
            <a:gdLst/>
            <a:ahLst/>
            <a:cxnLst/>
            <a:rect l="l" t="t" r="r" b="b"/>
            <a:pathLst>
              <a:path w="6519545" h="0">
                <a:moveTo>
                  <a:pt x="0" y="0"/>
                </a:moveTo>
                <a:lnTo>
                  <a:pt x="651941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0317" y="9198680"/>
            <a:ext cx="6519545" cy="0"/>
          </a:xfrm>
          <a:custGeom>
            <a:avLst/>
            <a:gdLst/>
            <a:ahLst/>
            <a:cxnLst/>
            <a:rect l="l" t="t" r="r" b="b"/>
            <a:pathLst>
              <a:path w="6519545" h="0">
                <a:moveTo>
                  <a:pt x="0" y="0"/>
                </a:moveTo>
                <a:lnTo>
                  <a:pt x="651941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822778" y="1057188"/>
            <a:ext cx="4078604" cy="414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34440">
              <a:lnSpc>
                <a:spcPts val="165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410"/>
              </a:lnSpc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http://www.technologystudent.com/equip1/hypress1.htm.htm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7666" y="5132290"/>
            <a:ext cx="677290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8711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20b. List four products manufactured through compression moulding.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0317" y="10056633"/>
            <a:ext cx="6519545" cy="0"/>
          </a:xfrm>
          <a:custGeom>
            <a:avLst/>
            <a:gdLst/>
            <a:ahLst/>
            <a:cxnLst/>
            <a:rect l="l" t="t" r="r" b="b"/>
            <a:pathLst>
              <a:path w="6519545" h="0">
                <a:moveTo>
                  <a:pt x="0" y="0"/>
                </a:moveTo>
                <a:lnTo>
                  <a:pt x="651941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35549" y="6048241"/>
            <a:ext cx="1744980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279400" marR="5080" indent="-267335">
              <a:lnSpc>
                <a:spcPts val="1340"/>
              </a:lnSpc>
              <a:spcBef>
                <a:spcPts val="225"/>
              </a:spcBef>
            </a:pP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200" spc="-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3801" y="5909216"/>
            <a:ext cx="6642734" cy="668655"/>
          </a:xfrm>
          <a:custGeom>
            <a:avLst/>
            <a:gdLst/>
            <a:ahLst/>
            <a:cxnLst/>
            <a:rect l="l" t="t" r="r" b="b"/>
            <a:pathLst>
              <a:path w="6642734" h="668654">
                <a:moveTo>
                  <a:pt x="0" y="0"/>
                </a:moveTo>
                <a:lnTo>
                  <a:pt x="6642108" y="0"/>
                </a:lnTo>
                <a:lnTo>
                  <a:pt x="6642108" y="668173"/>
                </a:lnTo>
                <a:lnTo>
                  <a:pt x="0" y="66817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810078" y="5835318"/>
            <a:ext cx="3803015" cy="511809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188085">
              <a:lnSpc>
                <a:spcPct val="100000"/>
              </a:lnSpc>
              <a:spcBef>
                <a:spcPts val="48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links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https://www.youtube.com/watch?v=-FxiWMnY4aQ&amp;t=7s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987" y="147963"/>
            <a:ext cx="6642734" cy="711200"/>
          </a:xfrm>
          <a:custGeom>
            <a:avLst/>
            <a:gdLst/>
            <a:ahLst/>
            <a:cxnLst/>
            <a:rect l="l" t="t" r="r" b="b"/>
            <a:pathLst>
              <a:path w="6642734" h="711200">
                <a:moveTo>
                  <a:pt x="0" y="0"/>
                </a:moveTo>
                <a:lnTo>
                  <a:pt x="6642108" y="0"/>
                </a:lnTo>
                <a:lnTo>
                  <a:pt x="6642108" y="710985"/>
                </a:lnTo>
                <a:lnTo>
                  <a:pt x="0" y="710985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3272" y="290264"/>
            <a:ext cx="1732280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266700" marR="5080" indent="-267335">
              <a:lnSpc>
                <a:spcPts val="1340"/>
              </a:lnSpc>
              <a:spcBef>
                <a:spcPts val="225"/>
              </a:spcBef>
            </a:pP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200" spc="-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5113" y="205325"/>
            <a:ext cx="3680460" cy="46863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ctr" marR="53975">
              <a:lnSpc>
                <a:spcPct val="100000"/>
              </a:lnSpc>
              <a:spcBef>
                <a:spcPts val="29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links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  <a:p>
            <a:pPr algn="ctr" marR="5080">
              <a:lnSpc>
                <a:spcPct val="100000"/>
              </a:lnSpc>
              <a:spcBef>
                <a:spcPts val="17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http://www.technologystudent.com/rmprp07/glidr2.html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6505" y="1909179"/>
            <a:ext cx="3476175" cy="2703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85066" y="980051"/>
            <a:ext cx="6985634" cy="150558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21a.</a:t>
            </a:r>
            <a:r>
              <a:rPr dirty="0" sz="1400" spc="-4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4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toy</a:t>
            </a:r>
            <a:r>
              <a:rPr dirty="0" sz="1400" spc="-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glider</a:t>
            </a:r>
            <a:r>
              <a:rPr dirty="0" sz="1400" spc="-4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shown</a:t>
            </a:r>
            <a:r>
              <a:rPr dirty="0" sz="1400" spc="-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below,</a:t>
            </a:r>
            <a:r>
              <a:rPr dirty="0" sz="1400" spc="-4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‘batch’</a:t>
            </a:r>
            <a:r>
              <a:rPr dirty="0" sz="1400" spc="-114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manufactured,</a:t>
            </a:r>
            <a:r>
              <a:rPr dirty="0" sz="1400" spc="-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through</a:t>
            </a:r>
            <a:r>
              <a:rPr dirty="0" sz="1400" spc="-4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process</a:t>
            </a:r>
            <a:r>
              <a:rPr dirty="0" sz="1400" spc="-4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called  dye cutting. It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arrives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to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customer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on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ﬂat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sheet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polystyrene and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three  parts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pressed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out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sheet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form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lightweight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glider.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3501390" marR="175260">
              <a:lnSpc>
                <a:spcPts val="1560"/>
              </a:lnSpc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space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explain the  process, using notes and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9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diagram(s). 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8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5489" y="4794310"/>
            <a:ext cx="6779259" cy="5511165"/>
          </a:xfrm>
          <a:custGeom>
            <a:avLst/>
            <a:gdLst/>
            <a:ahLst/>
            <a:cxnLst/>
            <a:rect l="l" t="t" r="r" b="b"/>
            <a:pathLst>
              <a:path w="6779259" h="5511165">
                <a:moveTo>
                  <a:pt x="0" y="0"/>
                </a:moveTo>
                <a:lnTo>
                  <a:pt x="6778749" y="0"/>
                </a:lnTo>
                <a:lnTo>
                  <a:pt x="6778749" y="5510786"/>
                </a:lnTo>
                <a:lnTo>
                  <a:pt x="0" y="5510786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3389" y="8439408"/>
            <a:ext cx="6280785" cy="0"/>
          </a:xfrm>
          <a:custGeom>
            <a:avLst/>
            <a:gdLst/>
            <a:ahLst/>
            <a:cxnLst/>
            <a:rect l="l" t="t" r="r" b="b"/>
            <a:pathLst>
              <a:path w="6280784" h="0">
                <a:moveTo>
                  <a:pt x="0" y="0"/>
                </a:moveTo>
                <a:lnTo>
                  <a:pt x="628043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3389" y="8953790"/>
            <a:ext cx="6280785" cy="0"/>
          </a:xfrm>
          <a:custGeom>
            <a:avLst/>
            <a:gdLst/>
            <a:ahLst/>
            <a:cxnLst/>
            <a:rect l="l" t="t" r="r" b="b"/>
            <a:pathLst>
              <a:path w="6280784" h="0">
                <a:moveTo>
                  <a:pt x="0" y="0"/>
                </a:moveTo>
                <a:lnTo>
                  <a:pt x="628043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3389" y="9468173"/>
            <a:ext cx="6280785" cy="0"/>
          </a:xfrm>
          <a:custGeom>
            <a:avLst/>
            <a:gdLst/>
            <a:ahLst/>
            <a:cxnLst/>
            <a:rect l="l" t="t" r="r" b="b"/>
            <a:pathLst>
              <a:path w="6280784" h="0">
                <a:moveTo>
                  <a:pt x="0" y="0"/>
                </a:moveTo>
                <a:lnTo>
                  <a:pt x="628043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3389" y="9982555"/>
            <a:ext cx="6280785" cy="0"/>
          </a:xfrm>
          <a:custGeom>
            <a:avLst/>
            <a:gdLst/>
            <a:ahLst/>
            <a:cxnLst/>
            <a:rect l="l" t="t" r="r" b="b"/>
            <a:pathLst>
              <a:path w="6280784" h="0">
                <a:moveTo>
                  <a:pt x="0" y="0"/>
                </a:moveTo>
                <a:lnTo>
                  <a:pt x="628043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0769" y="194363"/>
            <a:ext cx="50984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SECTION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DESIGNING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AND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MAKING</a:t>
            </a:r>
            <a:r>
              <a:rPr dirty="0" u="sng" sz="1600" spc="-13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PRINCIPLES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8776" y="482361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215" y="497019"/>
            <a:ext cx="4454525" cy="49910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Arial"/>
              <a:cs typeface="Arial"/>
            </a:endParaRPr>
          </a:p>
          <a:p>
            <a:pPr marL="2178050">
              <a:lnSpc>
                <a:spcPct val="100000"/>
              </a:lnSpc>
            </a:pPr>
            <a:r>
              <a:rPr dirty="0" sz="1400" spc="35" b="1">
                <a:solidFill>
                  <a:srgbClr val="151616"/>
                </a:solidFill>
                <a:latin typeface="Arial"/>
                <a:cs typeface="Arial"/>
              </a:rPr>
              <a:t>FOLDING PICNIC</a:t>
            </a:r>
            <a:r>
              <a:rPr dirty="0" sz="1400" spc="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15" b="1">
                <a:solidFill>
                  <a:srgbClr val="151616"/>
                </a:solidFill>
                <a:latin typeface="Arial"/>
                <a:cs typeface="Arial"/>
              </a:rPr>
              <a:t>TABLE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549" y="1282109"/>
            <a:ext cx="681990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This picnic table, has been designed to fold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away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compact form and to be  transported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with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ease.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00811" y="2767488"/>
            <a:ext cx="5446770" cy="7022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4005" y="1170318"/>
            <a:ext cx="670496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22a.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Why is High Density Polyethylene (HDPE),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suitable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material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for the</a:t>
            </a:r>
            <a:r>
              <a:rPr dirty="0" sz="14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table  top?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983" y="4550443"/>
            <a:ext cx="697166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22c. Describe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stages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manufacturing the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table top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?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Use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notes and</a:t>
            </a:r>
            <a:r>
              <a:rPr dirty="0" sz="1400" spc="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diagrams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tabLst>
                <a:tab pos="931544" algn="l"/>
              </a:tabLst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dirty="0" sz="1400" spc="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	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(Link for help -</a:t>
            </a:r>
            <a:r>
              <a:rPr dirty="0" sz="1400" spc="2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http://www.technologystudent.com/rmprep08/plastab6.html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  <a:hlinkClick r:id="rId2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763" y="2194714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8763" y="2661404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8763" y="3128083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5387" y="487486"/>
            <a:ext cx="6642734" cy="546100"/>
          </a:xfrm>
          <a:custGeom>
            <a:avLst/>
            <a:gdLst/>
            <a:ahLst/>
            <a:cxnLst/>
            <a:rect l="l" t="t" r="r" b="b"/>
            <a:pathLst>
              <a:path w="6642734" h="546100">
                <a:moveTo>
                  <a:pt x="0" y="0"/>
                </a:moveTo>
                <a:lnTo>
                  <a:pt x="6642108" y="0"/>
                </a:lnTo>
                <a:lnTo>
                  <a:pt x="6642108" y="545594"/>
                </a:lnTo>
                <a:lnTo>
                  <a:pt x="0" y="545594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62396" y="556059"/>
            <a:ext cx="1732280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266700" marR="5080" indent="-267335">
              <a:lnSpc>
                <a:spcPts val="1340"/>
              </a:lnSpc>
              <a:spcBef>
                <a:spcPts val="225"/>
              </a:spcBef>
            </a:pP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200" spc="-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58767" y="482793"/>
            <a:ext cx="17818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1512" y="644111"/>
            <a:ext cx="39687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http://www.technologystudent.com/rmprep08/plastab3.html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8763" y="3594762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8763" y="4061440"/>
            <a:ext cx="6837045" cy="0"/>
          </a:xfrm>
          <a:custGeom>
            <a:avLst/>
            <a:gdLst/>
            <a:ahLst/>
            <a:cxnLst/>
            <a:rect l="l" t="t" r="r" b="b"/>
            <a:pathLst>
              <a:path w="6837045" h="0">
                <a:moveTo>
                  <a:pt x="0" y="0"/>
                </a:moveTo>
                <a:lnTo>
                  <a:pt x="683671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9621" y="8253226"/>
            <a:ext cx="6852284" cy="0"/>
          </a:xfrm>
          <a:custGeom>
            <a:avLst/>
            <a:gdLst/>
            <a:ahLst/>
            <a:cxnLst/>
            <a:rect l="l" t="t" r="r" b="b"/>
            <a:pathLst>
              <a:path w="6852284" h="0">
                <a:moveTo>
                  <a:pt x="0" y="0"/>
                </a:moveTo>
                <a:lnTo>
                  <a:pt x="685204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9621" y="8719915"/>
            <a:ext cx="6852284" cy="0"/>
          </a:xfrm>
          <a:custGeom>
            <a:avLst/>
            <a:gdLst/>
            <a:ahLst/>
            <a:cxnLst/>
            <a:rect l="l" t="t" r="r" b="b"/>
            <a:pathLst>
              <a:path w="6852284" h="0">
                <a:moveTo>
                  <a:pt x="0" y="0"/>
                </a:moveTo>
                <a:lnTo>
                  <a:pt x="685204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9621" y="9186595"/>
            <a:ext cx="6852284" cy="0"/>
          </a:xfrm>
          <a:custGeom>
            <a:avLst/>
            <a:gdLst/>
            <a:ahLst/>
            <a:cxnLst/>
            <a:rect l="l" t="t" r="r" b="b"/>
            <a:pathLst>
              <a:path w="6852284" h="0">
                <a:moveTo>
                  <a:pt x="0" y="0"/>
                </a:moveTo>
                <a:lnTo>
                  <a:pt x="685204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9621" y="9653274"/>
            <a:ext cx="6852284" cy="0"/>
          </a:xfrm>
          <a:custGeom>
            <a:avLst/>
            <a:gdLst/>
            <a:ahLst/>
            <a:cxnLst/>
            <a:rect l="l" t="t" r="r" b="b"/>
            <a:pathLst>
              <a:path w="6852284" h="0">
                <a:moveTo>
                  <a:pt x="0" y="0"/>
                </a:moveTo>
                <a:lnTo>
                  <a:pt x="685204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9621" y="10119952"/>
            <a:ext cx="6852284" cy="0"/>
          </a:xfrm>
          <a:custGeom>
            <a:avLst/>
            <a:gdLst/>
            <a:ahLst/>
            <a:cxnLst/>
            <a:rect l="l" t="t" r="r" b="b"/>
            <a:pathLst>
              <a:path w="6852284" h="0">
                <a:moveTo>
                  <a:pt x="0" y="0"/>
                </a:moveTo>
                <a:lnTo>
                  <a:pt x="685204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317263" y="173623"/>
            <a:ext cx="26860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PICNIC </a:t>
            </a:r>
            <a:r>
              <a:rPr dirty="0" u="sng" sz="1600" spc="-2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TABLE</a:t>
            </a:r>
            <a:r>
              <a:rPr dirty="0" u="sng" sz="1600" spc="-9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QUESTIONS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0255" y="4316000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67816" y="4301340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317" y="273096"/>
            <a:ext cx="6842759" cy="671195"/>
          </a:xfrm>
          <a:custGeom>
            <a:avLst/>
            <a:gdLst/>
            <a:ahLst/>
            <a:cxnLst/>
            <a:rect l="l" t="t" r="r" b="b"/>
            <a:pathLst>
              <a:path w="6842759" h="671194">
                <a:moveTo>
                  <a:pt x="0" y="0"/>
                </a:moveTo>
                <a:lnTo>
                  <a:pt x="6842761" y="0"/>
                </a:lnTo>
                <a:lnTo>
                  <a:pt x="6842761" y="670585"/>
                </a:lnTo>
                <a:lnTo>
                  <a:pt x="0" y="670585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6383" y="1158996"/>
            <a:ext cx="7157720" cy="8350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70" b="1">
                <a:solidFill>
                  <a:srgbClr val="151616"/>
                </a:solidFill>
                <a:latin typeface="Arial"/>
                <a:cs typeface="Arial"/>
              </a:rPr>
              <a:t>23a. </a:t>
            </a:r>
            <a:r>
              <a:rPr dirty="0" sz="1400" spc="60" b="1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85" b="1">
                <a:solidFill>
                  <a:srgbClr val="151616"/>
                </a:solidFill>
                <a:latin typeface="Arial"/>
                <a:cs typeface="Arial"/>
              </a:rPr>
              <a:t>International </a:t>
            </a:r>
            <a:r>
              <a:rPr dirty="0" sz="1400" spc="80" b="1">
                <a:solidFill>
                  <a:srgbClr val="151616"/>
                </a:solidFill>
                <a:latin typeface="Arial"/>
                <a:cs typeface="Arial"/>
              </a:rPr>
              <a:t>Standard </a:t>
            </a:r>
            <a:r>
              <a:rPr dirty="0" sz="1400" spc="60" b="1">
                <a:solidFill>
                  <a:srgbClr val="151616"/>
                </a:solidFill>
                <a:latin typeface="Arial"/>
                <a:cs typeface="Arial"/>
              </a:rPr>
              <a:t>ISO 216 </a:t>
            </a:r>
            <a:r>
              <a:rPr dirty="0" sz="1400" spc="85" b="1">
                <a:solidFill>
                  <a:srgbClr val="151616"/>
                </a:solidFill>
                <a:latin typeface="Arial"/>
                <a:cs typeface="Arial"/>
              </a:rPr>
              <a:t>(International Organization</a:t>
            </a:r>
            <a:r>
              <a:rPr dirty="0" sz="1400" spc="50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60" b="1">
                <a:solidFill>
                  <a:srgbClr val="151616"/>
                </a:solidFill>
                <a:latin typeface="Arial"/>
                <a:cs typeface="Arial"/>
              </a:rPr>
              <a:t>for 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Standardization),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sets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out the common paper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sizes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used around the world?</a:t>
            </a:r>
            <a:r>
              <a:rPr dirty="0" sz="1400" spc="-1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Mark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  following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paper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sizes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diagram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below,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correct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positions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.</a:t>
            </a:r>
            <a:r>
              <a:rPr dirty="0" sz="1400" spc="22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A2,</a:t>
            </a:r>
            <a:r>
              <a:rPr dirty="0" sz="1400" spc="-2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A3,</a:t>
            </a:r>
            <a:r>
              <a:rPr dirty="0" sz="1400" spc="-2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A4,</a:t>
            </a:r>
            <a:r>
              <a:rPr dirty="0" sz="1400" spc="-2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A5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4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824" y="5487481"/>
            <a:ext cx="52914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2534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23b.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meaning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symbol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shown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below?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2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4130" y="6804302"/>
            <a:ext cx="3490595" cy="0"/>
          </a:xfrm>
          <a:custGeom>
            <a:avLst/>
            <a:gdLst/>
            <a:ahLst/>
            <a:cxnLst/>
            <a:rect l="l" t="t" r="r" b="b"/>
            <a:pathLst>
              <a:path w="3490595" h="0">
                <a:moveTo>
                  <a:pt x="0" y="0"/>
                </a:moveTo>
                <a:lnTo>
                  <a:pt x="349045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4130" y="7304702"/>
            <a:ext cx="3490595" cy="0"/>
          </a:xfrm>
          <a:custGeom>
            <a:avLst/>
            <a:gdLst/>
            <a:ahLst/>
            <a:cxnLst/>
            <a:rect l="l" t="t" r="r" b="b"/>
            <a:pathLst>
              <a:path w="3490595" h="0">
                <a:moveTo>
                  <a:pt x="0" y="0"/>
                </a:moveTo>
                <a:lnTo>
                  <a:pt x="349045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4130" y="7805080"/>
            <a:ext cx="3490595" cy="0"/>
          </a:xfrm>
          <a:custGeom>
            <a:avLst/>
            <a:gdLst/>
            <a:ahLst/>
            <a:cxnLst/>
            <a:rect l="l" t="t" r="r" b="b"/>
            <a:pathLst>
              <a:path w="3490595" h="0">
                <a:moveTo>
                  <a:pt x="0" y="0"/>
                </a:moveTo>
                <a:lnTo>
                  <a:pt x="349045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4130" y="8305458"/>
            <a:ext cx="3490595" cy="0"/>
          </a:xfrm>
          <a:custGeom>
            <a:avLst/>
            <a:gdLst/>
            <a:ahLst/>
            <a:cxnLst/>
            <a:rect l="l" t="t" r="r" b="b"/>
            <a:pathLst>
              <a:path w="3490595" h="0">
                <a:moveTo>
                  <a:pt x="0" y="0"/>
                </a:moveTo>
                <a:lnTo>
                  <a:pt x="349045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4130" y="8805837"/>
            <a:ext cx="3490595" cy="0"/>
          </a:xfrm>
          <a:custGeom>
            <a:avLst/>
            <a:gdLst/>
            <a:ahLst/>
            <a:cxnLst/>
            <a:rect l="l" t="t" r="r" b="b"/>
            <a:pathLst>
              <a:path w="3490595" h="0">
                <a:moveTo>
                  <a:pt x="0" y="0"/>
                </a:moveTo>
                <a:lnTo>
                  <a:pt x="349045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4130" y="9306215"/>
            <a:ext cx="3490595" cy="0"/>
          </a:xfrm>
          <a:custGeom>
            <a:avLst/>
            <a:gdLst/>
            <a:ahLst/>
            <a:cxnLst/>
            <a:rect l="l" t="t" r="r" b="b"/>
            <a:pathLst>
              <a:path w="3490595" h="0">
                <a:moveTo>
                  <a:pt x="0" y="0"/>
                </a:moveTo>
                <a:lnTo>
                  <a:pt x="349045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4130" y="9806594"/>
            <a:ext cx="3490595" cy="0"/>
          </a:xfrm>
          <a:custGeom>
            <a:avLst/>
            <a:gdLst/>
            <a:ahLst/>
            <a:cxnLst/>
            <a:rect l="l" t="t" r="r" b="b"/>
            <a:pathLst>
              <a:path w="3490595" h="0">
                <a:moveTo>
                  <a:pt x="0" y="0"/>
                </a:moveTo>
                <a:lnTo>
                  <a:pt x="349045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4130" y="10306973"/>
            <a:ext cx="3490595" cy="0"/>
          </a:xfrm>
          <a:custGeom>
            <a:avLst/>
            <a:gdLst/>
            <a:ahLst/>
            <a:cxnLst/>
            <a:rect l="l" t="t" r="r" b="b"/>
            <a:pathLst>
              <a:path w="3490595" h="0">
                <a:moveTo>
                  <a:pt x="0" y="0"/>
                </a:moveTo>
                <a:lnTo>
                  <a:pt x="349045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398333" y="527903"/>
            <a:ext cx="4163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http://www.technologystudent.com/despro_ﬂsh/cardpap1.html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0092" y="280103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26729" y="265159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0400" y="988016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27962" y="973356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50074" y="2102946"/>
            <a:ext cx="4097961" cy="31469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474262" y="6682409"/>
            <a:ext cx="2432504" cy="37534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519740" y="6123563"/>
            <a:ext cx="41973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7"/>
              </a:rPr>
              <a:t>http://www.technologystudent.com/despro_ﬂsh/eurosym1.html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4775" y="5944961"/>
            <a:ext cx="6842759" cy="450850"/>
          </a:xfrm>
          <a:custGeom>
            <a:avLst/>
            <a:gdLst/>
            <a:ahLst/>
            <a:cxnLst/>
            <a:rect l="l" t="t" r="r" b="b"/>
            <a:pathLst>
              <a:path w="6842759" h="450850">
                <a:moveTo>
                  <a:pt x="0" y="0"/>
                </a:moveTo>
                <a:lnTo>
                  <a:pt x="6842761" y="0"/>
                </a:lnTo>
                <a:lnTo>
                  <a:pt x="6842761" y="450846"/>
                </a:lnTo>
                <a:lnTo>
                  <a:pt x="0" y="450846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88550" y="5951967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65187" y="5937023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824" y="1962111"/>
            <a:ext cx="6994525" cy="0"/>
          </a:xfrm>
          <a:custGeom>
            <a:avLst/>
            <a:gdLst/>
            <a:ahLst/>
            <a:cxnLst/>
            <a:rect l="l" t="t" r="r" b="b"/>
            <a:pathLst>
              <a:path w="6994525" h="0">
                <a:moveTo>
                  <a:pt x="0" y="0"/>
                </a:moveTo>
                <a:lnTo>
                  <a:pt x="699404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3824" y="2462511"/>
            <a:ext cx="6994525" cy="0"/>
          </a:xfrm>
          <a:custGeom>
            <a:avLst/>
            <a:gdLst/>
            <a:ahLst/>
            <a:cxnLst/>
            <a:rect l="l" t="t" r="r" b="b"/>
            <a:pathLst>
              <a:path w="6994525" h="0">
                <a:moveTo>
                  <a:pt x="0" y="0"/>
                </a:moveTo>
                <a:lnTo>
                  <a:pt x="699404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3824" y="2962890"/>
            <a:ext cx="6994525" cy="0"/>
          </a:xfrm>
          <a:custGeom>
            <a:avLst/>
            <a:gdLst/>
            <a:ahLst/>
            <a:cxnLst/>
            <a:rect l="l" t="t" r="r" b="b"/>
            <a:pathLst>
              <a:path w="6994525" h="0">
                <a:moveTo>
                  <a:pt x="0" y="0"/>
                </a:moveTo>
                <a:lnTo>
                  <a:pt x="699404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3824" y="3463268"/>
            <a:ext cx="6994525" cy="0"/>
          </a:xfrm>
          <a:custGeom>
            <a:avLst/>
            <a:gdLst/>
            <a:ahLst/>
            <a:cxnLst/>
            <a:rect l="l" t="t" r="r" b="b"/>
            <a:pathLst>
              <a:path w="6994525" h="0">
                <a:moveTo>
                  <a:pt x="0" y="0"/>
                </a:moveTo>
                <a:lnTo>
                  <a:pt x="699404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3824" y="3963646"/>
            <a:ext cx="6994525" cy="0"/>
          </a:xfrm>
          <a:custGeom>
            <a:avLst/>
            <a:gdLst/>
            <a:ahLst/>
            <a:cxnLst/>
            <a:rect l="l" t="t" r="r" b="b"/>
            <a:pathLst>
              <a:path w="6994525" h="0">
                <a:moveTo>
                  <a:pt x="0" y="0"/>
                </a:moveTo>
                <a:lnTo>
                  <a:pt x="699404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3824" y="4464025"/>
            <a:ext cx="6994525" cy="0"/>
          </a:xfrm>
          <a:custGeom>
            <a:avLst/>
            <a:gdLst/>
            <a:ahLst/>
            <a:cxnLst/>
            <a:rect l="l" t="t" r="r" b="b"/>
            <a:pathLst>
              <a:path w="6994525" h="0">
                <a:moveTo>
                  <a:pt x="0" y="0"/>
                </a:moveTo>
                <a:lnTo>
                  <a:pt x="699404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3824" y="4964404"/>
            <a:ext cx="6994525" cy="0"/>
          </a:xfrm>
          <a:custGeom>
            <a:avLst/>
            <a:gdLst/>
            <a:ahLst/>
            <a:cxnLst/>
            <a:rect l="l" t="t" r="r" b="b"/>
            <a:pathLst>
              <a:path w="6994525" h="0">
                <a:moveTo>
                  <a:pt x="0" y="0"/>
                </a:moveTo>
                <a:lnTo>
                  <a:pt x="699404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7276" y="189309"/>
            <a:ext cx="6842759" cy="653415"/>
          </a:xfrm>
          <a:custGeom>
            <a:avLst/>
            <a:gdLst/>
            <a:ahLst/>
            <a:cxnLst/>
            <a:rect l="l" t="t" r="r" b="b"/>
            <a:pathLst>
              <a:path w="6842759" h="653415">
                <a:moveTo>
                  <a:pt x="0" y="0"/>
                </a:moveTo>
                <a:lnTo>
                  <a:pt x="6842761" y="0"/>
                </a:lnTo>
                <a:lnTo>
                  <a:pt x="6842761" y="653364"/>
                </a:lnTo>
                <a:lnTo>
                  <a:pt x="0" y="653364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07242" y="219140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83879" y="204196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530" y="5277701"/>
            <a:ext cx="706056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24b. There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diﬀerent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forms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corrugated card. These include: Single Face,  Single</a:t>
            </a:r>
            <a:r>
              <a:rPr dirty="0" sz="1400" spc="-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Wall</a:t>
            </a:r>
            <a:r>
              <a:rPr dirty="0" sz="1400" spc="-1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Double</a:t>
            </a:r>
            <a:r>
              <a:rPr dirty="0" sz="1400" spc="-1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Wall</a:t>
            </a:r>
            <a:r>
              <a:rPr dirty="0" sz="1400" spc="-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.</a:t>
            </a:r>
            <a:r>
              <a:rPr dirty="0" sz="1400" spc="-1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dirty="0" sz="1400" spc="-1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simple</a:t>
            </a:r>
            <a:r>
              <a:rPr dirty="0" sz="1400" spc="-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diagram</a:t>
            </a:r>
            <a:r>
              <a:rPr dirty="0" sz="1400" spc="-1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representing</a:t>
            </a:r>
            <a:r>
              <a:rPr dirty="0" sz="1400" spc="28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dirty="0" sz="1400" spc="-1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forms 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listed.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2691" y="497462"/>
            <a:ext cx="7028815" cy="981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84455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http://www.technologystudent.com/despro_ﬂsh/laminate1.html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Arial"/>
              <a:cs typeface="Arial"/>
            </a:endParaRPr>
          </a:p>
          <a:p>
            <a:pPr marL="217804">
              <a:lnSpc>
                <a:spcPct val="100000"/>
              </a:lnSpc>
              <a:tabLst>
                <a:tab pos="2626360" algn="l"/>
                <a:tab pos="487553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5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baseline="8547" sz="975" spc="-7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8547" sz="975" spc="-4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baseline="8547" sz="975">
              <a:latin typeface="Arial"/>
              <a:cs typeface="Arial"/>
            </a:endParaRPr>
          </a:p>
          <a:p>
            <a:pPr marL="50800" marR="43180">
              <a:lnSpc>
                <a:spcPts val="1560"/>
              </a:lnSpc>
              <a:spcBef>
                <a:spcPts val="300"/>
              </a:spcBef>
              <a:tabLst>
                <a:tab pos="564896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24a.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Laminated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card packs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such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as </a:t>
            </a:r>
            <a:r>
              <a:rPr dirty="0" sz="1400" spc="-25" b="1">
                <a:solidFill>
                  <a:srgbClr val="151616"/>
                </a:solidFill>
                <a:latin typeface="Arial"/>
                <a:cs typeface="Arial"/>
              </a:rPr>
              <a:t>Tetra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Paks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,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often used to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store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liquids. 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Brieﬂy,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process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manufacture,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2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type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pack.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spc="22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01264" y="6477522"/>
            <a:ext cx="40620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http://www.technologystudent.com/despro_ﬂsh/charity9.html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7546" y="6242763"/>
            <a:ext cx="6842759" cy="560070"/>
          </a:xfrm>
          <a:custGeom>
            <a:avLst/>
            <a:gdLst/>
            <a:ahLst/>
            <a:cxnLst/>
            <a:rect l="l" t="t" r="r" b="b"/>
            <a:pathLst>
              <a:path w="6842759" h="560070">
                <a:moveTo>
                  <a:pt x="0" y="0"/>
                </a:moveTo>
                <a:lnTo>
                  <a:pt x="6842761" y="0"/>
                </a:lnTo>
                <a:lnTo>
                  <a:pt x="6842761" y="559742"/>
                </a:lnTo>
                <a:lnTo>
                  <a:pt x="0" y="559742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17512" y="6272594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94151" y="6257650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4048" y="7010835"/>
            <a:ext cx="101409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Single</a:t>
            </a:r>
            <a:r>
              <a:rPr dirty="0" sz="1400" spc="-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Face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28818" y="7010835"/>
            <a:ext cx="9677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Single</a:t>
            </a:r>
            <a:r>
              <a:rPr dirty="0" sz="1400" spc="-7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Wall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87973" y="7008524"/>
            <a:ext cx="103631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Double</a:t>
            </a:r>
            <a:r>
              <a:rPr dirty="0" sz="1400" spc="-7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Wall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08505" y="7154765"/>
            <a:ext cx="0" cy="3096895"/>
          </a:xfrm>
          <a:custGeom>
            <a:avLst/>
            <a:gdLst/>
            <a:ahLst/>
            <a:cxnLst/>
            <a:rect l="l" t="t" r="r" b="b"/>
            <a:pathLst>
              <a:path w="0" h="3096895">
                <a:moveTo>
                  <a:pt x="0" y="0"/>
                </a:moveTo>
                <a:lnTo>
                  <a:pt x="0" y="309677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827531" y="7154765"/>
            <a:ext cx="0" cy="3096895"/>
          </a:xfrm>
          <a:custGeom>
            <a:avLst/>
            <a:gdLst/>
            <a:ahLst/>
            <a:cxnLst/>
            <a:rect l="l" t="t" r="r" b="b"/>
            <a:pathLst>
              <a:path w="0" h="3096895">
                <a:moveTo>
                  <a:pt x="0" y="0"/>
                </a:moveTo>
                <a:lnTo>
                  <a:pt x="0" y="309677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027" y="1211307"/>
            <a:ext cx="671575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25a.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These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questions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dirty="0" sz="1400" spc="-15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related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key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business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terms</a:t>
            </a:r>
            <a:r>
              <a:rPr dirty="0" sz="1400" spc="-15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phrases</a:t>
            </a:r>
            <a:r>
              <a:rPr dirty="0" sz="1400" spc="-15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(6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r>
              <a:rPr dirty="0" sz="1400" spc="-15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total)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6317" y="273096"/>
            <a:ext cx="6842759" cy="580390"/>
          </a:xfrm>
          <a:custGeom>
            <a:avLst/>
            <a:gdLst/>
            <a:ahLst/>
            <a:cxnLst/>
            <a:rect l="l" t="t" r="r" b="b"/>
            <a:pathLst>
              <a:path w="6842759" h="580390">
                <a:moveTo>
                  <a:pt x="0" y="0"/>
                </a:moveTo>
                <a:lnTo>
                  <a:pt x="6842761" y="0"/>
                </a:lnTo>
                <a:lnTo>
                  <a:pt x="6842761" y="580149"/>
                </a:lnTo>
                <a:lnTo>
                  <a:pt x="0" y="580149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001401" y="480067"/>
            <a:ext cx="3867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http://www.technologystudent.com/prddes_2/crowd1.html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0092" y="280103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6729" y="265159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314" y="9821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16875" y="9674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5191" y="1989073"/>
            <a:ext cx="204088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What is crowd</a:t>
            </a:r>
            <a:r>
              <a:rPr dirty="0" sz="1400" spc="-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funding?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6992" y="1989073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4741" y="4487283"/>
            <a:ext cx="30492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25b. What is the Fair </a:t>
            </a:r>
            <a:r>
              <a:rPr dirty="0" sz="1400" spc="-20" b="1">
                <a:solidFill>
                  <a:srgbClr val="151616"/>
                </a:solidFill>
                <a:latin typeface="Arial"/>
                <a:cs typeface="Arial"/>
              </a:rPr>
              <a:t>Trade</a:t>
            </a:r>
            <a:r>
              <a:rPr dirty="0" sz="14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system?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35265" y="4487283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4730" y="7524044"/>
            <a:ext cx="32473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6159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25c.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dirty="0" sz="1400" spc="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dirty="0" sz="1400" spc="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cooperatives?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1377" y="2500718"/>
            <a:ext cx="6766559" cy="0"/>
          </a:xfrm>
          <a:custGeom>
            <a:avLst/>
            <a:gdLst/>
            <a:ahLst/>
            <a:cxnLst/>
            <a:rect l="l" t="t" r="r" b="b"/>
            <a:pathLst>
              <a:path w="6766559" h="0">
                <a:moveTo>
                  <a:pt x="0" y="0"/>
                </a:moveTo>
                <a:lnTo>
                  <a:pt x="676656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51377" y="2876641"/>
            <a:ext cx="6766559" cy="0"/>
          </a:xfrm>
          <a:custGeom>
            <a:avLst/>
            <a:gdLst/>
            <a:ahLst/>
            <a:cxnLst/>
            <a:rect l="l" t="t" r="r" b="b"/>
            <a:pathLst>
              <a:path w="6766559" h="0">
                <a:moveTo>
                  <a:pt x="0" y="0"/>
                </a:moveTo>
                <a:lnTo>
                  <a:pt x="676656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1377" y="3252561"/>
            <a:ext cx="6766559" cy="0"/>
          </a:xfrm>
          <a:custGeom>
            <a:avLst/>
            <a:gdLst/>
            <a:ahLst/>
            <a:cxnLst/>
            <a:rect l="l" t="t" r="r" b="b"/>
            <a:pathLst>
              <a:path w="6766559" h="0">
                <a:moveTo>
                  <a:pt x="0" y="0"/>
                </a:moveTo>
                <a:lnTo>
                  <a:pt x="676656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1377" y="3628479"/>
            <a:ext cx="6766559" cy="0"/>
          </a:xfrm>
          <a:custGeom>
            <a:avLst/>
            <a:gdLst/>
            <a:ahLst/>
            <a:cxnLst/>
            <a:rect l="l" t="t" r="r" b="b"/>
            <a:pathLst>
              <a:path w="6766559" h="0">
                <a:moveTo>
                  <a:pt x="0" y="0"/>
                </a:moveTo>
                <a:lnTo>
                  <a:pt x="6766563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60449" y="5185263"/>
            <a:ext cx="6809740" cy="0"/>
          </a:xfrm>
          <a:custGeom>
            <a:avLst/>
            <a:gdLst/>
            <a:ahLst/>
            <a:cxnLst/>
            <a:rect l="l" t="t" r="r" b="b"/>
            <a:pathLst>
              <a:path w="6809740" h="0">
                <a:moveTo>
                  <a:pt x="0" y="0"/>
                </a:moveTo>
                <a:lnTo>
                  <a:pt x="680921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0449" y="5609951"/>
            <a:ext cx="6809740" cy="0"/>
          </a:xfrm>
          <a:custGeom>
            <a:avLst/>
            <a:gdLst/>
            <a:ahLst/>
            <a:cxnLst/>
            <a:rect l="l" t="t" r="r" b="b"/>
            <a:pathLst>
              <a:path w="6809740" h="0">
                <a:moveTo>
                  <a:pt x="0" y="0"/>
                </a:moveTo>
                <a:lnTo>
                  <a:pt x="680921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60449" y="6034640"/>
            <a:ext cx="6809740" cy="0"/>
          </a:xfrm>
          <a:custGeom>
            <a:avLst/>
            <a:gdLst/>
            <a:ahLst/>
            <a:cxnLst/>
            <a:rect l="l" t="t" r="r" b="b"/>
            <a:pathLst>
              <a:path w="6809740" h="0">
                <a:moveTo>
                  <a:pt x="0" y="0"/>
                </a:moveTo>
                <a:lnTo>
                  <a:pt x="680921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60449" y="6459328"/>
            <a:ext cx="6809740" cy="0"/>
          </a:xfrm>
          <a:custGeom>
            <a:avLst/>
            <a:gdLst/>
            <a:ahLst/>
            <a:cxnLst/>
            <a:rect l="l" t="t" r="r" b="b"/>
            <a:pathLst>
              <a:path w="6809740" h="0">
                <a:moveTo>
                  <a:pt x="0" y="0"/>
                </a:moveTo>
                <a:lnTo>
                  <a:pt x="680921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9948" y="8158085"/>
            <a:ext cx="6867525" cy="0"/>
          </a:xfrm>
          <a:custGeom>
            <a:avLst/>
            <a:gdLst/>
            <a:ahLst/>
            <a:cxnLst/>
            <a:rect l="l" t="t" r="r" b="b"/>
            <a:pathLst>
              <a:path w="6867525" h="0">
                <a:moveTo>
                  <a:pt x="0" y="0"/>
                </a:moveTo>
                <a:lnTo>
                  <a:pt x="6867124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9948" y="8601516"/>
            <a:ext cx="6867525" cy="0"/>
          </a:xfrm>
          <a:custGeom>
            <a:avLst/>
            <a:gdLst/>
            <a:ahLst/>
            <a:cxnLst/>
            <a:rect l="l" t="t" r="r" b="b"/>
            <a:pathLst>
              <a:path w="6867525" h="0">
                <a:moveTo>
                  <a:pt x="0" y="0"/>
                </a:moveTo>
                <a:lnTo>
                  <a:pt x="6867124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9948" y="9044946"/>
            <a:ext cx="6867525" cy="0"/>
          </a:xfrm>
          <a:custGeom>
            <a:avLst/>
            <a:gdLst/>
            <a:ahLst/>
            <a:cxnLst/>
            <a:rect l="l" t="t" r="r" b="b"/>
            <a:pathLst>
              <a:path w="6867525" h="0">
                <a:moveTo>
                  <a:pt x="0" y="0"/>
                </a:moveTo>
                <a:lnTo>
                  <a:pt x="6867124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9948" y="9488376"/>
            <a:ext cx="6867525" cy="0"/>
          </a:xfrm>
          <a:custGeom>
            <a:avLst/>
            <a:gdLst/>
            <a:ahLst/>
            <a:cxnLst/>
            <a:rect l="l" t="t" r="r" b="b"/>
            <a:pathLst>
              <a:path w="6867525" h="0">
                <a:moveTo>
                  <a:pt x="0" y="0"/>
                </a:moveTo>
                <a:lnTo>
                  <a:pt x="6867124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729" y="280223"/>
            <a:ext cx="6842759" cy="607060"/>
          </a:xfrm>
          <a:custGeom>
            <a:avLst/>
            <a:gdLst/>
            <a:ahLst/>
            <a:cxnLst/>
            <a:rect l="l" t="t" r="r" b="b"/>
            <a:pathLst>
              <a:path w="6842759" h="607060">
                <a:moveTo>
                  <a:pt x="0" y="0"/>
                </a:moveTo>
                <a:lnTo>
                  <a:pt x="6842761" y="0"/>
                </a:lnTo>
                <a:lnTo>
                  <a:pt x="6842761" y="606553"/>
                </a:lnTo>
                <a:lnTo>
                  <a:pt x="0" y="60655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63106" y="505083"/>
            <a:ext cx="38246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http://www.technologystudent.com/prddes1/ictmod1.html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331" y="287720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1968" y="272776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58377" y="986173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665" y="988285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07226" y="973627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5347" y="1868416"/>
            <a:ext cx="53016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26a.</a:t>
            </a:r>
            <a:r>
              <a:rPr dirty="0" sz="1400" spc="-1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role</a:t>
            </a:r>
            <a:r>
              <a:rPr dirty="0" sz="1400" spc="-1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does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ICT</a:t>
            </a:r>
            <a:r>
              <a:rPr dirty="0" sz="1400" spc="-1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play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-1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modelling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developing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ideas?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47562" y="1868416"/>
            <a:ext cx="6781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2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5371" y="5963052"/>
            <a:ext cx="611187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512060" algn="l"/>
                <a:tab pos="305498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26b. What is the meaning</a:t>
            </a:r>
            <a:r>
              <a:rPr dirty="0" sz="1400" spc="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CNC?	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Include an explanation of the role</a:t>
            </a:r>
            <a:r>
              <a:rPr dirty="0" sz="1400" spc="-9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coordinates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in</a:t>
            </a:r>
            <a:r>
              <a:rPr dirty="0" sz="1400" spc="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dirty="0" sz="14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answer.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2483" y="2619676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7241" y="3125832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2483" y="3631982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57241" y="4138131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2483" y="4644280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7241" y="5150430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7241" y="5656579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0735" y="7563415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5978" y="8091864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0735" y="8620311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5978" y="9148759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0735" y="9677206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0735" y="10205654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 h="0">
                <a:moveTo>
                  <a:pt x="0" y="0"/>
                </a:moveTo>
                <a:lnTo>
                  <a:pt x="696468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09791" y="1290564"/>
            <a:ext cx="71691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Designers need an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understanding of the role </a:t>
            </a:r>
            <a:r>
              <a:rPr dirty="0" sz="1400" spc="-40" b="1">
                <a:solidFill>
                  <a:srgbClr val="151616"/>
                </a:solidFill>
                <a:latin typeface="Arial"/>
                <a:cs typeface="Arial"/>
              </a:rPr>
              <a:t>ICT,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 designing and developing</a:t>
            </a:r>
            <a:r>
              <a:rPr dirty="0" sz="1400" spc="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ideas.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04747" y="6550851"/>
            <a:ext cx="6842759" cy="520065"/>
          </a:xfrm>
          <a:custGeom>
            <a:avLst/>
            <a:gdLst/>
            <a:ahLst/>
            <a:cxnLst/>
            <a:rect l="l" t="t" r="r" b="b"/>
            <a:pathLst>
              <a:path w="6842759" h="520065">
                <a:moveTo>
                  <a:pt x="0" y="0"/>
                </a:moveTo>
                <a:lnTo>
                  <a:pt x="6842761" y="0"/>
                </a:lnTo>
                <a:lnTo>
                  <a:pt x="6842761" y="519901"/>
                </a:lnTo>
                <a:lnTo>
                  <a:pt x="0" y="51990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944763" y="6755680"/>
            <a:ext cx="35534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http://www.technologystudent.com/cam/cnccut1.html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6350" y="6558348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92987" y="6543403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8016" y="10402923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786" y="10405036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6864" y="10390381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757" y="189309"/>
            <a:ext cx="6842759" cy="478155"/>
          </a:xfrm>
          <a:custGeom>
            <a:avLst/>
            <a:gdLst/>
            <a:ahLst/>
            <a:cxnLst/>
            <a:rect l="l" t="t" r="r" b="b"/>
            <a:pathLst>
              <a:path w="6842759" h="478155">
                <a:moveTo>
                  <a:pt x="0" y="0"/>
                </a:moveTo>
                <a:lnTo>
                  <a:pt x="6842761" y="0"/>
                </a:lnTo>
                <a:lnTo>
                  <a:pt x="6842761" y="478047"/>
                </a:lnTo>
                <a:lnTo>
                  <a:pt x="0" y="478047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56775" y="181041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3412" y="166097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3774" y="403203"/>
            <a:ext cx="45205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939540" algn="l"/>
              </a:tabLst>
            </a:pP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http://www.technologystudent.com/pdf14/maths2.pdf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(page</a:t>
            </a:r>
            <a:r>
              <a:rPr dirty="0" sz="1200" spc="-5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9)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537" y="689407"/>
            <a:ext cx="445325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1935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30614" y="67474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096" y="6710080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6096" y="7116484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6096" y="7510180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6096" y="7916584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6096" y="8297582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46096" y="8703982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6096" y="9097682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6096" y="9504082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46096" y="9910480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6096" y="10304182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41251" y="943144"/>
            <a:ext cx="6781165" cy="1107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42925">
              <a:lnSpc>
                <a:spcPct val="100000"/>
              </a:lnSpc>
              <a:spcBef>
                <a:spcPts val="100"/>
              </a:spcBef>
            </a:pPr>
            <a:r>
              <a:rPr dirty="0" u="sng" sz="1600" spc="4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AREA </a:t>
            </a:r>
            <a:r>
              <a:rPr dirty="0" u="sng" sz="1600" spc="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OF </a:t>
            </a:r>
            <a:r>
              <a:rPr dirty="0" u="sng" sz="16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 </a:t>
            </a:r>
            <a:r>
              <a:rPr dirty="0" u="sng" sz="1600" spc="4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SQUARE </a:t>
            </a:r>
            <a:r>
              <a:rPr dirty="0" u="sng" sz="16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</a:t>
            </a:r>
            <a:r>
              <a:rPr dirty="0" u="sng" sz="1600" spc="3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EXAMINATION</a:t>
            </a:r>
            <a:r>
              <a:rPr dirty="0" u="sng" sz="1600" spc="-17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4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QUESTION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340"/>
              </a:lnSpc>
              <a:spcBef>
                <a:spcPts val="1260"/>
              </a:spcBef>
            </a:pP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27.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An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acrylic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window for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school project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seen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is composed of two pieces,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accurately 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cut to size on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a laser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cutter.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They ﬁt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perfectly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together. </a:t>
            </a: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2 x 3 marks (6 marks </a:t>
            </a:r>
            <a:r>
              <a:rPr dirty="0" sz="1200" b="1" i="1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200" spc="114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151616"/>
                </a:solidFill>
                <a:latin typeface="Arial"/>
                <a:cs typeface="Arial"/>
              </a:rPr>
              <a:t>total)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a. Calculate the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of piece</a:t>
            </a:r>
            <a:r>
              <a:rPr dirty="0" sz="1200" spc="-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1256" y="2182338"/>
            <a:ext cx="2320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b. Calculate the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of piece.</a:t>
            </a:r>
            <a:r>
              <a:rPr dirty="0" sz="12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87835" y="2769987"/>
            <a:ext cx="275590" cy="0"/>
          </a:xfrm>
          <a:custGeom>
            <a:avLst/>
            <a:gdLst/>
            <a:ahLst/>
            <a:cxnLst/>
            <a:rect l="l" t="t" r="r" b="b"/>
            <a:pathLst>
              <a:path w="275589" h="0">
                <a:moveTo>
                  <a:pt x="275551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87839" y="5943787"/>
            <a:ext cx="275590" cy="0"/>
          </a:xfrm>
          <a:custGeom>
            <a:avLst/>
            <a:gdLst/>
            <a:ahLst/>
            <a:cxnLst/>
            <a:rect l="l" t="t" r="r" b="b"/>
            <a:pathLst>
              <a:path w="275589" h="0">
                <a:moveTo>
                  <a:pt x="275551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95158" y="2769987"/>
            <a:ext cx="78740" cy="3173730"/>
          </a:xfrm>
          <a:custGeom>
            <a:avLst/>
            <a:gdLst/>
            <a:ahLst/>
            <a:cxnLst/>
            <a:rect l="l" t="t" r="r" b="b"/>
            <a:pathLst>
              <a:path w="78739" h="3173729">
                <a:moveTo>
                  <a:pt x="34670" y="3095031"/>
                </a:moveTo>
                <a:lnTo>
                  <a:pt x="0" y="3095031"/>
                </a:lnTo>
                <a:lnTo>
                  <a:pt x="39171" y="3173403"/>
                </a:lnTo>
                <a:lnTo>
                  <a:pt x="76317" y="3099131"/>
                </a:lnTo>
                <a:lnTo>
                  <a:pt x="34670" y="3099131"/>
                </a:lnTo>
                <a:lnTo>
                  <a:pt x="34670" y="3095031"/>
                </a:lnTo>
                <a:close/>
              </a:path>
              <a:path w="78739" h="3173729">
                <a:moveTo>
                  <a:pt x="43671" y="67194"/>
                </a:moveTo>
                <a:lnTo>
                  <a:pt x="34670" y="67194"/>
                </a:lnTo>
                <a:lnTo>
                  <a:pt x="34670" y="3099131"/>
                </a:lnTo>
                <a:lnTo>
                  <a:pt x="43671" y="3099131"/>
                </a:lnTo>
                <a:lnTo>
                  <a:pt x="43671" y="67194"/>
                </a:lnTo>
                <a:close/>
              </a:path>
              <a:path w="78739" h="3173729">
                <a:moveTo>
                  <a:pt x="78367" y="3095031"/>
                </a:moveTo>
                <a:lnTo>
                  <a:pt x="43671" y="3095031"/>
                </a:lnTo>
                <a:lnTo>
                  <a:pt x="43671" y="3099131"/>
                </a:lnTo>
                <a:lnTo>
                  <a:pt x="76317" y="3099131"/>
                </a:lnTo>
                <a:lnTo>
                  <a:pt x="78367" y="3095031"/>
                </a:lnTo>
                <a:close/>
              </a:path>
              <a:path w="78739" h="3173729">
                <a:moveTo>
                  <a:pt x="39171" y="0"/>
                </a:moveTo>
                <a:lnTo>
                  <a:pt x="3161" y="134391"/>
                </a:lnTo>
                <a:lnTo>
                  <a:pt x="34670" y="134391"/>
                </a:lnTo>
                <a:lnTo>
                  <a:pt x="34670" y="67194"/>
                </a:lnTo>
                <a:lnTo>
                  <a:pt x="57176" y="67194"/>
                </a:lnTo>
                <a:lnTo>
                  <a:pt x="39171" y="0"/>
                </a:lnTo>
                <a:close/>
              </a:path>
              <a:path w="78739" h="3173729">
                <a:moveTo>
                  <a:pt x="57176" y="67194"/>
                </a:moveTo>
                <a:lnTo>
                  <a:pt x="43671" y="67194"/>
                </a:lnTo>
                <a:lnTo>
                  <a:pt x="43671" y="134391"/>
                </a:lnTo>
                <a:lnTo>
                  <a:pt x="75182" y="134391"/>
                </a:lnTo>
                <a:lnTo>
                  <a:pt x="57176" y="67194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686214" y="4004294"/>
            <a:ext cx="254000" cy="58293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300">
                <a:solidFill>
                  <a:srgbClr val="3C2B98"/>
                </a:solidFill>
                <a:latin typeface="Arial"/>
                <a:cs typeface="Arial"/>
              </a:rPr>
              <a:t>400mm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202318" y="5997700"/>
            <a:ext cx="0" cy="275590"/>
          </a:xfrm>
          <a:custGeom>
            <a:avLst/>
            <a:gdLst/>
            <a:ahLst/>
            <a:cxnLst/>
            <a:rect l="l" t="t" r="r" b="b"/>
            <a:pathLst>
              <a:path w="0" h="275589">
                <a:moveTo>
                  <a:pt x="0" y="0"/>
                </a:moveTo>
                <a:lnTo>
                  <a:pt x="0" y="275551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376120" y="5997697"/>
            <a:ext cx="0" cy="275590"/>
          </a:xfrm>
          <a:custGeom>
            <a:avLst/>
            <a:gdLst/>
            <a:ahLst/>
            <a:cxnLst/>
            <a:rect l="l" t="t" r="r" b="b"/>
            <a:pathLst>
              <a:path w="0" h="275589">
                <a:moveTo>
                  <a:pt x="0" y="0"/>
                </a:moveTo>
                <a:lnTo>
                  <a:pt x="0" y="27555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202318" y="6187557"/>
            <a:ext cx="3173730" cy="78740"/>
          </a:xfrm>
          <a:custGeom>
            <a:avLst/>
            <a:gdLst/>
            <a:ahLst/>
            <a:cxnLst/>
            <a:rect l="l" t="t" r="r" b="b"/>
            <a:pathLst>
              <a:path w="3173729" h="78739">
                <a:moveTo>
                  <a:pt x="3164407" y="34696"/>
                </a:moveTo>
                <a:lnTo>
                  <a:pt x="3099135" y="34696"/>
                </a:lnTo>
                <a:lnTo>
                  <a:pt x="3099135" y="43696"/>
                </a:lnTo>
                <a:lnTo>
                  <a:pt x="3095034" y="43696"/>
                </a:lnTo>
                <a:lnTo>
                  <a:pt x="3095034" y="78367"/>
                </a:lnTo>
                <a:lnTo>
                  <a:pt x="3173406" y="39197"/>
                </a:lnTo>
                <a:lnTo>
                  <a:pt x="3164407" y="34696"/>
                </a:lnTo>
                <a:close/>
              </a:path>
              <a:path w="3173729" h="78739">
                <a:moveTo>
                  <a:pt x="134391" y="3188"/>
                </a:moveTo>
                <a:lnTo>
                  <a:pt x="0" y="39199"/>
                </a:lnTo>
                <a:lnTo>
                  <a:pt x="134391" y="75210"/>
                </a:lnTo>
                <a:lnTo>
                  <a:pt x="134391" y="43700"/>
                </a:lnTo>
                <a:lnTo>
                  <a:pt x="67193" y="43700"/>
                </a:lnTo>
                <a:lnTo>
                  <a:pt x="67193" y="34700"/>
                </a:lnTo>
                <a:lnTo>
                  <a:pt x="134391" y="34700"/>
                </a:lnTo>
                <a:lnTo>
                  <a:pt x="134391" y="3188"/>
                </a:lnTo>
                <a:close/>
              </a:path>
              <a:path w="3173729" h="78739">
                <a:moveTo>
                  <a:pt x="134391" y="34700"/>
                </a:moveTo>
                <a:lnTo>
                  <a:pt x="67193" y="34700"/>
                </a:lnTo>
                <a:lnTo>
                  <a:pt x="67193" y="43700"/>
                </a:lnTo>
                <a:lnTo>
                  <a:pt x="134391" y="43700"/>
                </a:lnTo>
                <a:lnTo>
                  <a:pt x="134391" y="34700"/>
                </a:lnTo>
                <a:close/>
              </a:path>
              <a:path w="3173729" h="78739">
                <a:moveTo>
                  <a:pt x="134391" y="43700"/>
                </a:moveTo>
                <a:lnTo>
                  <a:pt x="67193" y="43700"/>
                </a:lnTo>
                <a:lnTo>
                  <a:pt x="134391" y="43700"/>
                </a:lnTo>
                <a:close/>
              </a:path>
              <a:path w="3173729" h="78739">
                <a:moveTo>
                  <a:pt x="3095034" y="34696"/>
                </a:moveTo>
                <a:lnTo>
                  <a:pt x="134391" y="34700"/>
                </a:lnTo>
                <a:lnTo>
                  <a:pt x="134391" y="43700"/>
                </a:lnTo>
                <a:lnTo>
                  <a:pt x="3095034" y="43696"/>
                </a:lnTo>
                <a:lnTo>
                  <a:pt x="3095034" y="34696"/>
                </a:lnTo>
                <a:close/>
              </a:path>
              <a:path w="3173729" h="78739">
                <a:moveTo>
                  <a:pt x="3099135" y="34696"/>
                </a:moveTo>
                <a:lnTo>
                  <a:pt x="3095034" y="34696"/>
                </a:lnTo>
                <a:lnTo>
                  <a:pt x="3095034" y="43696"/>
                </a:lnTo>
                <a:lnTo>
                  <a:pt x="3099135" y="43696"/>
                </a:lnTo>
                <a:lnTo>
                  <a:pt x="3099135" y="34696"/>
                </a:lnTo>
                <a:close/>
              </a:path>
              <a:path w="3173729" h="78739">
                <a:moveTo>
                  <a:pt x="3095034" y="0"/>
                </a:moveTo>
                <a:lnTo>
                  <a:pt x="3095034" y="34696"/>
                </a:lnTo>
                <a:lnTo>
                  <a:pt x="3164407" y="34696"/>
                </a:lnTo>
                <a:lnTo>
                  <a:pt x="3095034" y="0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525386" y="6029655"/>
            <a:ext cx="582930" cy="226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spc="10">
                <a:solidFill>
                  <a:srgbClr val="3C2B98"/>
                </a:solidFill>
                <a:latin typeface="Arial"/>
                <a:cs typeface="Arial"/>
              </a:rPr>
              <a:t>400mm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93278" y="2769966"/>
            <a:ext cx="3183346" cy="3183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193278" y="2769966"/>
            <a:ext cx="3183890" cy="3183890"/>
          </a:xfrm>
          <a:custGeom>
            <a:avLst/>
            <a:gdLst/>
            <a:ahLst/>
            <a:cxnLst/>
            <a:rect l="l" t="t" r="r" b="b"/>
            <a:pathLst>
              <a:path w="3183890" h="3183890">
                <a:moveTo>
                  <a:pt x="0" y="0"/>
                </a:moveTo>
                <a:lnTo>
                  <a:pt x="3183346" y="0"/>
                </a:lnTo>
                <a:lnTo>
                  <a:pt x="3183346" y="3183342"/>
                </a:lnTo>
                <a:lnTo>
                  <a:pt x="0" y="318334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995880" y="3538864"/>
            <a:ext cx="1578138" cy="1578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502500" y="2839924"/>
            <a:ext cx="347345" cy="60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8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3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95880" y="3538864"/>
            <a:ext cx="1578610" cy="1578610"/>
          </a:xfrm>
          <a:prstGeom prst="rect">
            <a:avLst/>
          </a:prstGeom>
          <a:ln w="7199">
            <a:solidFill>
              <a:srgbClr val="151616"/>
            </a:solidFill>
          </a:ln>
        </p:spPr>
        <p:txBody>
          <a:bodyPr wrap="square" lIns="0" tIns="127000" rIns="0" bIns="0" rtlCol="0" vert="horz">
            <a:spAutoFit/>
          </a:bodyPr>
          <a:lstStyle/>
          <a:p>
            <a:pPr marL="260350">
              <a:lnSpc>
                <a:spcPct val="100000"/>
              </a:lnSpc>
              <a:spcBef>
                <a:spcPts val="1000"/>
              </a:spcBef>
            </a:pPr>
            <a:r>
              <a:rPr dirty="0" sz="3800" spc="-5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3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782113" y="3548228"/>
            <a:ext cx="1003935" cy="0"/>
          </a:xfrm>
          <a:custGeom>
            <a:avLst/>
            <a:gdLst/>
            <a:ahLst/>
            <a:cxnLst/>
            <a:rect l="l" t="t" r="r" b="b"/>
            <a:pathLst>
              <a:path w="1003935" h="0">
                <a:moveTo>
                  <a:pt x="0" y="0"/>
                </a:moveTo>
                <a:lnTo>
                  <a:pt x="1003561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846975" y="5135026"/>
            <a:ext cx="966469" cy="0"/>
          </a:xfrm>
          <a:custGeom>
            <a:avLst/>
            <a:gdLst/>
            <a:ahLst/>
            <a:cxnLst/>
            <a:rect l="l" t="t" r="r" b="b"/>
            <a:pathLst>
              <a:path w="966470" h="0">
                <a:moveTo>
                  <a:pt x="0" y="0"/>
                </a:moveTo>
                <a:lnTo>
                  <a:pt x="966271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727585" y="3548228"/>
            <a:ext cx="78740" cy="1586865"/>
          </a:xfrm>
          <a:custGeom>
            <a:avLst/>
            <a:gdLst/>
            <a:ahLst/>
            <a:cxnLst/>
            <a:rect l="l" t="t" r="r" b="b"/>
            <a:pathLst>
              <a:path w="78739" h="1586864">
                <a:moveTo>
                  <a:pt x="34671" y="1508226"/>
                </a:moveTo>
                <a:lnTo>
                  <a:pt x="0" y="1508226"/>
                </a:lnTo>
                <a:lnTo>
                  <a:pt x="39171" y="1586599"/>
                </a:lnTo>
                <a:lnTo>
                  <a:pt x="76320" y="1512327"/>
                </a:lnTo>
                <a:lnTo>
                  <a:pt x="34671" y="1512327"/>
                </a:lnTo>
                <a:lnTo>
                  <a:pt x="34671" y="1508226"/>
                </a:lnTo>
                <a:close/>
              </a:path>
              <a:path w="78739" h="1586864">
                <a:moveTo>
                  <a:pt x="43675" y="67194"/>
                </a:moveTo>
                <a:lnTo>
                  <a:pt x="34674" y="67194"/>
                </a:lnTo>
                <a:lnTo>
                  <a:pt x="34671" y="1512327"/>
                </a:lnTo>
                <a:lnTo>
                  <a:pt x="43671" y="1512327"/>
                </a:lnTo>
                <a:lnTo>
                  <a:pt x="43675" y="67194"/>
                </a:lnTo>
                <a:close/>
              </a:path>
              <a:path w="78739" h="1586864">
                <a:moveTo>
                  <a:pt x="78371" y="1508226"/>
                </a:moveTo>
                <a:lnTo>
                  <a:pt x="43671" y="1508226"/>
                </a:lnTo>
                <a:lnTo>
                  <a:pt x="43671" y="1512327"/>
                </a:lnTo>
                <a:lnTo>
                  <a:pt x="76320" y="1512327"/>
                </a:lnTo>
                <a:lnTo>
                  <a:pt x="78371" y="1508226"/>
                </a:lnTo>
                <a:close/>
              </a:path>
              <a:path w="78739" h="1586864">
                <a:moveTo>
                  <a:pt x="39175" y="0"/>
                </a:moveTo>
                <a:lnTo>
                  <a:pt x="3164" y="134391"/>
                </a:lnTo>
                <a:lnTo>
                  <a:pt x="34674" y="134391"/>
                </a:lnTo>
                <a:lnTo>
                  <a:pt x="34674" y="67194"/>
                </a:lnTo>
                <a:lnTo>
                  <a:pt x="57180" y="67194"/>
                </a:lnTo>
                <a:lnTo>
                  <a:pt x="39175" y="0"/>
                </a:lnTo>
                <a:close/>
              </a:path>
              <a:path w="78739" h="1586864">
                <a:moveTo>
                  <a:pt x="57180" y="67194"/>
                </a:moveTo>
                <a:lnTo>
                  <a:pt x="43675" y="67194"/>
                </a:lnTo>
                <a:lnTo>
                  <a:pt x="43675" y="134391"/>
                </a:lnTo>
                <a:lnTo>
                  <a:pt x="75185" y="134391"/>
                </a:lnTo>
                <a:lnTo>
                  <a:pt x="57180" y="67194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5514538" y="4024538"/>
            <a:ext cx="254000" cy="58293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300">
                <a:solidFill>
                  <a:srgbClr val="3C2B98"/>
                </a:solidFill>
                <a:latin typeface="Arial"/>
                <a:cs typeface="Arial"/>
              </a:rPr>
              <a:t>200mm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573969" y="2444710"/>
            <a:ext cx="0" cy="979805"/>
          </a:xfrm>
          <a:custGeom>
            <a:avLst/>
            <a:gdLst/>
            <a:ahLst/>
            <a:cxnLst/>
            <a:rect l="l" t="t" r="r" b="b"/>
            <a:pathLst>
              <a:path w="0" h="979804">
                <a:moveTo>
                  <a:pt x="0" y="979228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987172" y="2444710"/>
            <a:ext cx="0" cy="935990"/>
          </a:xfrm>
          <a:custGeom>
            <a:avLst/>
            <a:gdLst/>
            <a:ahLst/>
            <a:cxnLst/>
            <a:rect l="l" t="t" r="r" b="b"/>
            <a:pathLst>
              <a:path w="0" h="935989">
                <a:moveTo>
                  <a:pt x="0" y="935992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987370" y="2452035"/>
            <a:ext cx="1586865" cy="78740"/>
          </a:xfrm>
          <a:custGeom>
            <a:avLst/>
            <a:gdLst/>
            <a:ahLst/>
            <a:cxnLst/>
            <a:rect l="l" t="t" r="r" b="b"/>
            <a:pathLst>
              <a:path w="1586864" h="78739">
                <a:moveTo>
                  <a:pt x="78371" y="0"/>
                </a:moveTo>
                <a:lnTo>
                  <a:pt x="0" y="39171"/>
                </a:lnTo>
                <a:lnTo>
                  <a:pt x="78371" y="78367"/>
                </a:lnTo>
                <a:lnTo>
                  <a:pt x="78371" y="43671"/>
                </a:lnTo>
                <a:lnTo>
                  <a:pt x="74270" y="43671"/>
                </a:lnTo>
                <a:lnTo>
                  <a:pt x="74270" y="34672"/>
                </a:lnTo>
                <a:lnTo>
                  <a:pt x="78371" y="34672"/>
                </a:lnTo>
                <a:lnTo>
                  <a:pt x="78371" y="0"/>
                </a:lnTo>
                <a:close/>
              </a:path>
              <a:path w="1586864" h="78739">
                <a:moveTo>
                  <a:pt x="1569807" y="34668"/>
                </a:moveTo>
                <a:lnTo>
                  <a:pt x="1519405" y="34668"/>
                </a:lnTo>
                <a:lnTo>
                  <a:pt x="1519405" y="43667"/>
                </a:lnTo>
                <a:lnTo>
                  <a:pt x="1452206" y="43667"/>
                </a:lnTo>
                <a:lnTo>
                  <a:pt x="1452206" y="75178"/>
                </a:lnTo>
                <a:lnTo>
                  <a:pt x="1586599" y="39168"/>
                </a:lnTo>
                <a:lnTo>
                  <a:pt x="1569807" y="34668"/>
                </a:lnTo>
                <a:close/>
              </a:path>
              <a:path w="1586864" h="78739">
                <a:moveTo>
                  <a:pt x="78371" y="34672"/>
                </a:moveTo>
                <a:lnTo>
                  <a:pt x="74270" y="34672"/>
                </a:lnTo>
                <a:lnTo>
                  <a:pt x="74270" y="43671"/>
                </a:lnTo>
                <a:lnTo>
                  <a:pt x="78371" y="43671"/>
                </a:lnTo>
                <a:lnTo>
                  <a:pt x="78371" y="34672"/>
                </a:lnTo>
                <a:close/>
              </a:path>
              <a:path w="1586864" h="78739">
                <a:moveTo>
                  <a:pt x="78371" y="43671"/>
                </a:moveTo>
                <a:lnTo>
                  <a:pt x="74270" y="43671"/>
                </a:lnTo>
                <a:lnTo>
                  <a:pt x="78371" y="43671"/>
                </a:lnTo>
                <a:close/>
              </a:path>
              <a:path w="1586864" h="78739">
                <a:moveTo>
                  <a:pt x="1452206" y="34668"/>
                </a:moveTo>
                <a:lnTo>
                  <a:pt x="78371" y="34672"/>
                </a:lnTo>
                <a:lnTo>
                  <a:pt x="78371" y="43671"/>
                </a:lnTo>
                <a:lnTo>
                  <a:pt x="1452206" y="43667"/>
                </a:lnTo>
                <a:lnTo>
                  <a:pt x="1452206" y="34668"/>
                </a:lnTo>
                <a:close/>
              </a:path>
              <a:path w="1586864" h="78739">
                <a:moveTo>
                  <a:pt x="1519405" y="34668"/>
                </a:moveTo>
                <a:lnTo>
                  <a:pt x="1452206" y="34668"/>
                </a:lnTo>
                <a:lnTo>
                  <a:pt x="1452206" y="43667"/>
                </a:lnTo>
                <a:lnTo>
                  <a:pt x="1519405" y="43667"/>
                </a:lnTo>
                <a:lnTo>
                  <a:pt x="1519405" y="34668"/>
                </a:lnTo>
                <a:close/>
              </a:path>
              <a:path w="1586864" h="78739">
                <a:moveTo>
                  <a:pt x="1452206" y="3157"/>
                </a:moveTo>
                <a:lnTo>
                  <a:pt x="1452206" y="34668"/>
                </a:lnTo>
                <a:lnTo>
                  <a:pt x="1569807" y="34668"/>
                </a:lnTo>
                <a:lnTo>
                  <a:pt x="1452206" y="3157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3496039" y="2272447"/>
            <a:ext cx="582930" cy="226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spc="10">
                <a:solidFill>
                  <a:srgbClr val="3C2B98"/>
                </a:solidFill>
                <a:latin typeface="Arial"/>
                <a:cs typeface="Arial"/>
              </a:rPr>
              <a:t>200mm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155" y="250509"/>
            <a:ext cx="6842759" cy="652780"/>
          </a:xfrm>
          <a:prstGeom prst="rect">
            <a:avLst/>
          </a:prstGeom>
          <a:ln w="6350">
            <a:solidFill>
              <a:srgbClr val="DD2B1C"/>
            </a:solidFill>
          </a:ln>
        </p:spPr>
        <p:txBody>
          <a:bodyPr wrap="square" lIns="0" tIns="6985" rIns="0" bIns="0" rtlCol="0" vert="horz">
            <a:spAutoFit/>
          </a:bodyPr>
          <a:lstStyle/>
          <a:p>
            <a:pPr marL="1459230" marR="855344" indent="-1030605">
              <a:lnSpc>
                <a:spcPts val="1930"/>
              </a:lnSpc>
              <a:spcBef>
                <a:spcPts val="55"/>
              </a:spcBef>
              <a:tabLst>
                <a:tab pos="4298950" algn="l"/>
              </a:tabLst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THESE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	</a:t>
            </a:r>
            <a:r>
              <a:rPr dirty="0" baseline="3968" sz="2100" spc="-7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baseline="3968" sz="21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baseline="3968" sz="2100" spc="-7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baseline="3968" sz="21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3968" sz="2100" spc="-22">
                <a:solidFill>
                  <a:srgbClr val="151616"/>
                </a:solidFill>
                <a:latin typeface="Arial"/>
                <a:cs typeface="Arial"/>
              </a:rPr>
              <a:t>below.  </a:t>
            </a: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http://www.technologystudent.com/pics/picgen1.html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7959" y="1928390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7959" y="2428790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1969" y="8232530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1969" y="8732909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1969" y="9233286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370" y="9784461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1172" y="10335431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16308" y="995845"/>
            <a:ext cx="6910070" cy="48005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58750">
              <a:lnSpc>
                <a:spcPct val="100000"/>
              </a:lnSpc>
              <a:spcBef>
                <a:spcPts val="114"/>
              </a:spcBef>
              <a:tabLst>
                <a:tab pos="2567305" algn="l"/>
                <a:tab pos="481584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5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baseline="8547" sz="975" spc="-7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8547" sz="975" spc="-4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baseline="8547" sz="97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tabLst>
                <a:tab pos="5271135" algn="l"/>
              </a:tabLst>
            </a:pP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28a.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In general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terms,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what is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PIC microcontroller? What does</a:t>
            </a:r>
            <a:r>
              <a:rPr dirty="0" sz="1200" spc="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dirty="0" sz="12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do?	</a:t>
            </a: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4648" y="2614740"/>
            <a:ext cx="6546850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22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28b.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Name a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piece of programming software, used to program PIC Microcontrollers and</a:t>
            </a:r>
            <a:r>
              <a:rPr dirty="0" sz="12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to  design circuits. </a:t>
            </a: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200" spc="-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7959" y="3380483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74651" y="3705925"/>
            <a:ext cx="6944995" cy="54927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225"/>
              </a:spcBef>
              <a:tabLst>
                <a:tab pos="1376045" algn="l"/>
              </a:tabLst>
            </a:pP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28c.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The diagram below shows all the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necessary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equipment for operating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PIC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microcontroller. 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Label the equipment and explain how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at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works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together,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to enable the programming of the 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microcontroller.	</a:t>
            </a: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5 marks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6199" y="4609243"/>
            <a:ext cx="6287981" cy="25273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1969" y="7715632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5681" y="307601"/>
            <a:ext cx="6222365" cy="667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CORE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TECHNICAL PRINCIPLES - SECTION</a:t>
            </a:r>
            <a:r>
              <a:rPr dirty="0" sz="1600" spc="-1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questions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are multiple choice.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Tick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one answer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dirty="0" sz="1400" spc="2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question.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165" y="1327709"/>
            <a:ext cx="591439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1. Which one of the following manufacturers, initially concentrated</a:t>
            </a:r>
            <a:r>
              <a:rPr dirty="0" sz="1400" spc="-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on  designing and manufacturing ‘metal’ kitchenware</a:t>
            </a:r>
            <a:r>
              <a:rPr dirty="0" sz="1400" spc="-9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117" y="2019861"/>
            <a:ext cx="855980" cy="1430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9710" indent="-207645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22034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Apple</a:t>
            </a:r>
            <a:endParaRPr sz="14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2034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Alessi</a:t>
            </a:r>
            <a:endParaRPr sz="14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0029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Raleigh</a:t>
            </a:r>
            <a:endParaRPr sz="1400">
              <a:latin typeface="Arial"/>
              <a:cs typeface="Arial"/>
            </a:endParaRPr>
          </a:p>
          <a:p>
            <a:pPr marL="236220" indent="-224154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36854" algn="l"/>
              </a:tabLst>
            </a:pP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Tesla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05024" y="1966838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05024" y="2360538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05024" y="275423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05024" y="314794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03026" y="3740707"/>
            <a:ext cx="319722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2. Which type of mechanism does</a:t>
            </a:r>
            <a:r>
              <a:rPr dirty="0" sz="1400" spc="-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  diagram opposite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represent?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1116" y="5766365"/>
            <a:ext cx="1168400" cy="1430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9870" indent="-217804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23050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Cam</a:t>
            </a:r>
            <a:endParaRPr sz="1400">
              <a:latin typeface="Arial"/>
              <a:cs typeface="Arial"/>
            </a:endParaRPr>
          </a:p>
          <a:p>
            <a:pPr marL="229870" indent="-217804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3050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Spring</a:t>
            </a:r>
            <a:endParaRPr sz="1400">
              <a:latin typeface="Arial"/>
              <a:cs typeface="Arial"/>
            </a:endParaRPr>
          </a:p>
          <a:p>
            <a:pPr marL="236220" indent="-224154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36854" algn="l"/>
              </a:tabLst>
            </a:pP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Treadle</a:t>
            </a:r>
            <a:endParaRPr sz="14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0029" algn="l"/>
              </a:tabLst>
            </a:pP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Worm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Gear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05024" y="5713343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05024" y="6107043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05024" y="6500743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05024" y="689444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34789" y="8166661"/>
            <a:ext cx="16459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3. Linear Motion</a:t>
            </a:r>
            <a:r>
              <a:rPr dirty="0" sz="1400" spc="-9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1117" y="8648368"/>
            <a:ext cx="5717540" cy="1629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9870" indent="-217804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23050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Movement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straight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line and in one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direction.</a:t>
            </a:r>
            <a:endParaRPr sz="1400">
              <a:latin typeface="Arial"/>
              <a:cs typeface="Arial"/>
            </a:endParaRPr>
          </a:p>
          <a:p>
            <a:pPr marL="229870" indent="-217804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3050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Movement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following a circular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path,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around a ﬁxed</a:t>
            </a:r>
            <a:r>
              <a:rPr dirty="0" sz="1400" spc="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point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600"/>
              </a:spcBef>
              <a:buAutoNum type="alphaUcPeriod"/>
              <a:tabLst>
                <a:tab pos="240029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When an object swings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left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then right (or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vise-versa), 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ﬁxed  point.</a:t>
            </a:r>
            <a:endParaRPr sz="1400">
              <a:latin typeface="Arial"/>
              <a:cs typeface="Arial"/>
            </a:endParaRPr>
          </a:p>
          <a:p>
            <a:pPr marL="229870" indent="-217804">
              <a:lnSpc>
                <a:spcPct val="100000"/>
              </a:lnSpc>
              <a:spcBef>
                <a:spcPts val="1420"/>
              </a:spcBef>
              <a:buAutoNum type="alphaUcPeriod"/>
              <a:tabLst>
                <a:tab pos="23050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repetitive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movement left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right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up and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down.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27623" y="87232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27623" y="91169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927623" y="95106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27623" y="990434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35515" y="1081220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93076" y="1066561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94278" y="2078517"/>
            <a:ext cx="2583815" cy="66294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ctr" marL="169545" marR="161925">
              <a:lnSpc>
                <a:spcPts val="1340"/>
              </a:lnSpc>
              <a:spcBef>
                <a:spcPts val="225"/>
              </a:spcBef>
            </a:pP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This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link will help you</a:t>
            </a:r>
            <a:r>
              <a:rPr dirty="0" sz="1200" spc="1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answer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 this 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question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55"/>
              </a:spcBef>
            </a:pPr>
            <a:r>
              <a:rPr dirty="0" sz="8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http://www.technologystudent.com/prddes_2/alessi1.html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63922" y="5736120"/>
            <a:ext cx="2736215" cy="66294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ctr" marL="245745" marR="238125">
              <a:lnSpc>
                <a:spcPts val="1340"/>
              </a:lnSpc>
              <a:spcBef>
                <a:spcPts val="225"/>
              </a:spcBef>
            </a:pP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This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link will help you</a:t>
            </a:r>
            <a:r>
              <a:rPr dirty="0" sz="1200" spc="1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answer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 this 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question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55"/>
              </a:spcBef>
            </a:pPr>
            <a:r>
              <a:rPr dirty="0" sz="8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http://www.technologystudent.com/despro_ﬂsh/treadle1.html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34386" y="8053869"/>
            <a:ext cx="2600325" cy="4927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Link 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potential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answer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dirty="0" sz="8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http://www.technologystudent.com/forcmom/motion1.html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264786" y="3700191"/>
            <a:ext cx="2599698" cy="19413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108" y="311950"/>
            <a:ext cx="6842759" cy="609600"/>
          </a:xfrm>
          <a:custGeom>
            <a:avLst/>
            <a:gdLst/>
            <a:ahLst/>
            <a:cxnLst/>
            <a:rect l="l" t="t" r="r" b="b"/>
            <a:pathLst>
              <a:path w="6842759" h="609600">
                <a:moveTo>
                  <a:pt x="0" y="0"/>
                </a:moveTo>
                <a:lnTo>
                  <a:pt x="6842759" y="0"/>
                </a:lnTo>
                <a:lnTo>
                  <a:pt x="6842759" y="609602"/>
                </a:lnTo>
                <a:lnTo>
                  <a:pt x="0" y="609602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1161" y="319447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37800" y="304503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4673" y="594143"/>
            <a:ext cx="3638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http://www.technologystudent.com/gears1/gears1.htm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7358" y="1034632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8645" y="1036746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76206" y="1022087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330" y="1334584"/>
            <a:ext cx="4514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29a.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When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gears mesh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together,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they called? </a:t>
            </a: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200" spc="4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8219" y="1892065"/>
            <a:ext cx="6974205" cy="0"/>
          </a:xfrm>
          <a:custGeom>
            <a:avLst/>
            <a:gdLst/>
            <a:ahLst/>
            <a:cxnLst/>
            <a:rect l="l" t="t" r="r" b="b"/>
            <a:pathLst>
              <a:path w="6974205" h="0">
                <a:moveTo>
                  <a:pt x="0" y="0"/>
                </a:moveTo>
                <a:lnTo>
                  <a:pt x="697382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44394" y="2793988"/>
            <a:ext cx="18719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29b. What is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a gear</a:t>
            </a:r>
            <a:r>
              <a:rPr dirty="0" sz="12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train?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59981" y="2793988"/>
            <a:ext cx="5168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2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8219" y="3257686"/>
            <a:ext cx="6974205" cy="0"/>
          </a:xfrm>
          <a:custGeom>
            <a:avLst/>
            <a:gdLst/>
            <a:ahLst/>
            <a:cxnLst/>
            <a:rect l="l" t="t" r="r" b="b"/>
            <a:pathLst>
              <a:path w="6974205" h="0">
                <a:moveTo>
                  <a:pt x="0" y="0"/>
                </a:moveTo>
                <a:lnTo>
                  <a:pt x="6973826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68781" y="4021711"/>
            <a:ext cx="6096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29c. Write a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simple description of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a rack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and pinion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gear system.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Include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200" spc="4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diagram.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65578" y="4021711"/>
            <a:ext cx="6019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2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3108" y="2070075"/>
            <a:ext cx="6842759" cy="490220"/>
          </a:xfrm>
          <a:custGeom>
            <a:avLst/>
            <a:gdLst/>
            <a:ahLst/>
            <a:cxnLst/>
            <a:rect l="l" t="t" r="r" b="b"/>
            <a:pathLst>
              <a:path w="6842759" h="490219">
                <a:moveTo>
                  <a:pt x="0" y="0"/>
                </a:moveTo>
                <a:lnTo>
                  <a:pt x="6842759" y="0"/>
                </a:lnTo>
                <a:lnTo>
                  <a:pt x="6842759" y="490053"/>
                </a:lnTo>
                <a:lnTo>
                  <a:pt x="0" y="490053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84501" y="2078796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61139" y="2063852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30630" y="2275466"/>
            <a:ext cx="3638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http://www.technologystudent.com/gears1/gears2.htm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3108" y="3438004"/>
            <a:ext cx="6842759" cy="490220"/>
          </a:xfrm>
          <a:custGeom>
            <a:avLst/>
            <a:gdLst/>
            <a:ahLst/>
            <a:cxnLst/>
            <a:rect l="l" t="t" r="r" b="b"/>
            <a:pathLst>
              <a:path w="6842759" h="490220">
                <a:moveTo>
                  <a:pt x="0" y="0"/>
                </a:moveTo>
                <a:lnTo>
                  <a:pt x="6842759" y="0"/>
                </a:lnTo>
                <a:lnTo>
                  <a:pt x="6842759" y="490053"/>
                </a:lnTo>
                <a:lnTo>
                  <a:pt x="0" y="490053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884501" y="3446723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61139" y="3431781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30630" y="3643394"/>
            <a:ext cx="3638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http://www.technologystudent.com/gears1/gears4.htm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8161" y="6400497"/>
            <a:ext cx="6664959" cy="0"/>
          </a:xfrm>
          <a:custGeom>
            <a:avLst/>
            <a:gdLst/>
            <a:ahLst/>
            <a:cxnLst/>
            <a:rect l="l" t="t" r="r" b="b"/>
            <a:pathLst>
              <a:path w="6664959" h="0">
                <a:moveTo>
                  <a:pt x="0" y="0"/>
                </a:moveTo>
                <a:lnTo>
                  <a:pt x="666463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68161" y="6900897"/>
            <a:ext cx="6664959" cy="0"/>
          </a:xfrm>
          <a:custGeom>
            <a:avLst/>
            <a:gdLst/>
            <a:ahLst/>
            <a:cxnLst/>
            <a:rect l="l" t="t" r="r" b="b"/>
            <a:pathLst>
              <a:path w="6664959" h="0">
                <a:moveTo>
                  <a:pt x="0" y="0"/>
                </a:moveTo>
                <a:lnTo>
                  <a:pt x="666463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68161" y="7401276"/>
            <a:ext cx="6664959" cy="0"/>
          </a:xfrm>
          <a:custGeom>
            <a:avLst/>
            <a:gdLst/>
            <a:ahLst/>
            <a:cxnLst/>
            <a:rect l="l" t="t" r="r" b="b"/>
            <a:pathLst>
              <a:path w="6664959" h="0">
                <a:moveTo>
                  <a:pt x="0" y="0"/>
                </a:moveTo>
                <a:lnTo>
                  <a:pt x="666463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68161" y="7934677"/>
            <a:ext cx="6664959" cy="0"/>
          </a:xfrm>
          <a:custGeom>
            <a:avLst/>
            <a:gdLst/>
            <a:ahLst/>
            <a:cxnLst/>
            <a:rect l="l" t="t" r="r" b="b"/>
            <a:pathLst>
              <a:path w="6664959" h="0">
                <a:moveTo>
                  <a:pt x="0" y="0"/>
                </a:moveTo>
                <a:lnTo>
                  <a:pt x="666463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85217" y="8061152"/>
            <a:ext cx="6842759" cy="490220"/>
          </a:xfrm>
          <a:custGeom>
            <a:avLst/>
            <a:gdLst/>
            <a:ahLst/>
            <a:cxnLst/>
            <a:rect l="l" t="t" r="r" b="b"/>
            <a:pathLst>
              <a:path w="6842759" h="490220">
                <a:moveTo>
                  <a:pt x="0" y="0"/>
                </a:moveTo>
                <a:lnTo>
                  <a:pt x="6842761" y="0"/>
                </a:lnTo>
                <a:lnTo>
                  <a:pt x="6842761" y="490053"/>
                </a:lnTo>
                <a:lnTo>
                  <a:pt x="0" y="490053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896612" y="8069873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73249" y="8054928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1748" y="8266542"/>
            <a:ext cx="6877684" cy="806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635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7"/>
              </a:rPr>
              <a:t>http://www.technologystudent.com/gears1/bevel1.htm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ts val="1390"/>
              </a:lnSpc>
              <a:tabLst>
                <a:tab pos="3586479" algn="l"/>
              </a:tabLst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29d.  What is the main purpose of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 bevel gear?	Include an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example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practical</a:t>
            </a:r>
            <a:r>
              <a:rPr dirty="0" sz="1200" spc="-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application.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90"/>
              </a:lnSpc>
            </a:pP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68078" y="9341680"/>
            <a:ext cx="6664959" cy="0"/>
          </a:xfrm>
          <a:custGeom>
            <a:avLst/>
            <a:gdLst/>
            <a:ahLst/>
            <a:cxnLst/>
            <a:rect l="l" t="t" r="r" b="b"/>
            <a:pathLst>
              <a:path w="6664959" h="0">
                <a:moveTo>
                  <a:pt x="0" y="0"/>
                </a:moveTo>
                <a:lnTo>
                  <a:pt x="666463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68078" y="9842057"/>
            <a:ext cx="6664959" cy="0"/>
          </a:xfrm>
          <a:custGeom>
            <a:avLst/>
            <a:gdLst/>
            <a:ahLst/>
            <a:cxnLst/>
            <a:rect l="l" t="t" r="r" b="b"/>
            <a:pathLst>
              <a:path w="6664959" h="0">
                <a:moveTo>
                  <a:pt x="0" y="0"/>
                </a:moveTo>
                <a:lnTo>
                  <a:pt x="666463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68078" y="10375458"/>
            <a:ext cx="6664959" cy="0"/>
          </a:xfrm>
          <a:custGeom>
            <a:avLst/>
            <a:gdLst/>
            <a:ahLst/>
            <a:cxnLst/>
            <a:rect l="l" t="t" r="r" b="b"/>
            <a:pathLst>
              <a:path w="6664959" h="0">
                <a:moveTo>
                  <a:pt x="0" y="0"/>
                </a:moveTo>
                <a:lnTo>
                  <a:pt x="666463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809" y="325674"/>
            <a:ext cx="6842759" cy="713105"/>
          </a:xfrm>
          <a:custGeom>
            <a:avLst/>
            <a:gdLst/>
            <a:ahLst/>
            <a:cxnLst/>
            <a:rect l="l" t="t" r="r" b="b"/>
            <a:pathLst>
              <a:path w="6842759" h="713105">
                <a:moveTo>
                  <a:pt x="0" y="0"/>
                </a:moveTo>
                <a:lnTo>
                  <a:pt x="6842761" y="0"/>
                </a:lnTo>
                <a:lnTo>
                  <a:pt x="6842761" y="712694"/>
                </a:lnTo>
                <a:lnTo>
                  <a:pt x="0" y="712694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2364" y="385983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9001" y="371039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0413" y="664297"/>
            <a:ext cx="3765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http://www.technologystudent.com/despro2/estper1.htm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8858" y="1151967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146" y="1154080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7707" y="1139421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61600" y="6208977"/>
            <a:ext cx="1272540" cy="2159000"/>
          </a:xfrm>
          <a:custGeom>
            <a:avLst/>
            <a:gdLst/>
            <a:ahLst/>
            <a:cxnLst/>
            <a:rect l="l" t="t" r="r" b="b"/>
            <a:pathLst>
              <a:path w="1272539" h="2159000">
                <a:moveTo>
                  <a:pt x="1272524" y="2158751"/>
                </a:moveTo>
                <a:lnTo>
                  <a:pt x="1272524" y="622382"/>
                </a:lnTo>
                <a:lnTo>
                  <a:pt x="0" y="0"/>
                </a:lnTo>
                <a:lnTo>
                  <a:pt x="0" y="1273335"/>
                </a:lnTo>
                <a:lnTo>
                  <a:pt x="1272524" y="2158751"/>
                </a:lnTo>
                <a:close/>
              </a:path>
            </a:pathLst>
          </a:custGeom>
          <a:ln w="9000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34125" y="6036145"/>
            <a:ext cx="3159125" cy="2332355"/>
          </a:xfrm>
          <a:custGeom>
            <a:avLst/>
            <a:gdLst/>
            <a:ahLst/>
            <a:cxnLst/>
            <a:rect l="l" t="t" r="r" b="b"/>
            <a:pathLst>
              <a:path w="3159125" h="2332354">
                <a:moveTo>
                  <a:pt x="0" y="794652"/>
                </a:moveTo>
                <a:lnTo>
                  <a:pt x="0" y="2331744"/>
                </a:lnTo>
                <a:lnTo>
                  <a:pt x="3158592" y="904916"/>
                </a:lnTo>
                <a:lnTo>
                  <a:pt x="3158592" y="0"/>
                </a:lnTo>
                <a:lnTo>
                  <a:pt x="0" y="794652"/>
                </a:lnTo>
                <a:close/>
              </a:path>
            </a:pathLst>
          </a:custGeom>
          <a:ln w="9000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62742" y="5709063"/>
            <a:ext cx="4426585" cy="1122045"/>
          </a:xfrm>
          <a:custGeom>
            <a:avLst/>
            <a:gdLst/>
            <a:ahLst/>
            <a:cxnLst/>
            <a:rect l="l" t="t" r="r" b="b"/>
            <a:pathLst>
              <a:path w="4426585" h="1122045">
                <a:moveTo>
                  <a:pt x="1271383" y="1121741"/>
                </a:moveTo>
                <a:lnTo>
                  <a:pt x="0" y="496601"/>
                </a:lnTo>
                <a:lnTo>
                  <a:pt x="3452856" y="0"/>
                </a:lnTo>
                <a:lnTo>
                  <a:pt x="4426498" y="324295"/>
                </a:lnTo>
                <a:lnTo>
                  <a:pt x="1271383" y="1121741"/>
                </a:lnTo>
                <a:close/>
              </a:path>
            </a:pathLst>
          </a:custGeom>
          <a:ln w="9000">
            <a:solidFill>
              <a:srgbClr val="6868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8701" y="5555746"/>
            <a:ext cx="2604770" cy="1297305"/>
          </a:xfrm>
          <a:custGeom>
            <a:avLst/>
            <a:gdLst/>
            <a:ahLst/>
            <a:cxnLst/>
            <a:rect l="l" t="t" r="r" b="b"/>
            <a:pathLst>
              <a:path w="2604770" h="1297304">
                <a:moveTo>
                  <a:pt x="2604236" y="1297019"/>
                </a:moveTo>
                <a:lnTo>
                  <a:pt x="0" y="0"/>
                </a:lnTo>
              </a:path>
            </a:pathLst>
          </a:custGeom>
          <a:ln w="900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7995" y="6527310"/>
            <a:ext cx="2673350" cy="1840230"/>
          </a:xfrm>
          <a:custGeom>
            <a:avLst/>
            <a:gdLst/>
            <a:ahLst/>
            <a:cxnLst/>
            <a:rect l="l" t="t" r="r" b="b"/>
            <a:pathLst>
              <a:path w="2673350" h="1840229">
                <a:moveTo>
                  <a:pt x="2672761" y="1839888"/>
                </a:moveTo>
                <a:lnTo>
                  <a:pt x="0" y="0"/>
                </a:lnTo>
              </a:path>
            </a:pathLst>
          </a:custGeom>
          <a:ln w="900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58907" y="5743176"/>
            <a:ext cx="4367530" cy="1104900"/>
          </a:xfrm>
          <a:custGeom>
            <a:avLst/>
            <a:gdLst/>
            <a:ahLst/>
            <a:cxnLst/>
            <a:rect l="l" t="t" r="r" b="b"/>
            <a:pathLst>
              <a:path w="4367530" h="1104900">
                <a:moveTo>
                  <a:pt x="0" y="1104804"/>
                </a:moveTo>
                <a:lnTo>
                  <a:pt x="4367198" y="0"/>
                </a:lnTo>
              </a:path>
            </a:pathLst>
          </a:custGeom>
          <a:ln w="900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42037" y="6343157"/>
            <a:ext cx="4461510" cy="2023110"/>
          </a:xfrm>
          <a:custGeom>
            <a:avLst/>
            <a:gdLst/>
            <a:ahLst/>
            <a:cxnLst/>
            <a:rect l="l" t="t" r="r" b="b"/>
            <a:pathLst>
              <a:path w="4461509" h="2023109">
                <a:moveTo>
                  <a:pt x="0" y="2022717"/>
                </a:moveTo>
                <a:lnTo>
                  <a:pt x="4461461" y="0"/>
                </a:lnTo>
              </a:path>
            </a:pathLst>
          </a:custGeom>
          <a:ln w="900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2102" y="4111444"/>
            <a:ext cx="5732145" cy="1901189"/>
          </a:xfrm>
          <a:custGeom>
            <a:avLst/>
            <a:gdLst/>
            <a:ahLst/>
            <a:cxnLst/>
            <a:rect l="l" t="t" r="r" b="b"/>
            <a:pathLst>
              <a:path w="5732145" h="1901189">
                <a:moveTo>
                  <a:pt x="5731855" y="1900980"/>
                </a:moveTo>
                <a:lnTo>
                  <a:pt x="0" y="0"/>
                </a:lnTo>
              </a:path>
            </a:pathLst>
          </a:custGeom>
          <a:ln w="900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4323" y="1675523"/>
            <a:ext cx="2192166" cy="2031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031200" y="1446938"/>
            <a:ext cx="3870325" cy="2225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30.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 simple pencil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sharpener.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6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two point perspective drawing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sharpener  has been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started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spcBef>
                <a:spcPts val="142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Complete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outline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sharpener.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50">
              <a:latin typeface="Arial"/>
              <a:cs typeface="Arial"/>
            </a:endParaRPr>
          </a:p>
          <a:p>
            <a:pPr marL="12700" marR="123189">
              <a:lnSpc>
                <a:spcPts val="1560"/>
              </a:lnSpc>
              <a:tabLst>
                <a:tab pos="100076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 appropriate pencil shading,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enhance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ﬁnal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ﬁnish.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117" y="1135265"/>
            <a:ext cx="924560" cy="1430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9870" indent="-217804">
              <a:lnSpc>
                <a:spcPct val="100000"/>
              </a:lnSpc>
              <a:spcBef>
                <a:spcPts val="100"/>
              </a:spcBef>
              <a:buClr>
                <a:srgbClr val="151616"/>
              </a:buClr>
              <a:buFont typeface="Arial"/>
              <a:buAutoNum type="alphaUcPeriod"/>
              <a:tabLst>
                <a:tab pos="23050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Flexiply</a:t>
            </a:r>
            <a:endParaRPr sz="1400">
              <a:latin typeface="Arial"/>
              <a:cs typeface="Arial"/>
            </a:endParaRPr>
          </a:p>
          <a:p>
            <a:pPr marL="229870" indent="-217804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3050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MDF</a:t>
            </a:r>
            <a:endParaRPr sz="14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0029" algn="l"/>
              </a:tabLst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Veneer</a:t>
            </a:r>
            <a:endParaRPr sz="14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40029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Plywood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05024" y="10822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05024" y="14759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05024" y="18696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05024" y="226334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60165" y="341507"/>
            <a:ext cx="53511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4. Identify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material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that is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thin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sheet/layer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natural</a:t>
            </a:r>
            <a:r>
              <a:rPr dirty="0" sz="1400" spc="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wood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8025" y="2793676"/>
            <a:ext cx="388874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5. Which of the following designers,</a:t>
            </a:r>
            <a:r>
              <a:rPr dirty="0" sz="1400" spc="-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designed  the London Underground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Map?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117" y="3433965"/>
            <a:ext cx="1428750" cy="1430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9870" indent="-217804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23050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Philippe</a:t>
            </a:r>
            <a:r>
              <a:rPr dirty="0" sz="1400" spc="-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Starck</a:t>
            </a:r>
            <a:endParaRPr sz="1400">
              <a:latin typeface="Arial"/>
              <a:cs typeface="Arial"/>
            </a:endParaRPr>
          </a:p>
          <a:p>
            <a:pPr marL="229870" indent="-217804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3050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Marcel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Breuer</a:t>
            </a:r>
            <a:endParaRPr sz="14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0029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Jorn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Utzon</a:t>
            </a:r>
            <a:endParaRPr sz="1400">
              <a:latin typeface="Arial"/>
              <a:cs typeface="Arial"/>
            </a:endParaRPr>
          </a:p>
          <a:p>
            <a:pPr marL="239395" indent="-227329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0029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Harry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Beck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05024" y="3380944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05024" y="37746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05024" y="41683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05024" y="456204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16479" y="5666944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616479" y="60606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616479" y="64543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616479" y="684804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97429" y="848523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597429" y="887924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597429" y="926735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597429" y="975074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944228" y="799707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5515" y="801820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93076" y="787161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16128" y="1399071"/>
            <a:ext cx="2419985" cy="4927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Link 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potential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answer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80"/>
              </a:spcBef>
            </a:pPr>
            <a:r>
              <a:rPr dirty="0" sz="8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http://www.technologystudent.com/joints/timber4.html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78796" y="4370878"/>
            <a:ext cx="2538730" cy="4927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Link 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potential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answer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80"/>
              </a:spcBef>
            </a:pPr>
            <a:r>
              <a:rPr dirty="0" sz="8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http://www.technologystudent.com/prddes_2/beck1.html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8025" y="4926052"/>
            <a:ext cx="6196330" cy="517207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222885" indent="-198120">
              <a:lnSpc>
                <a:spcPct val="100000"/>
              </a:lnSpc>
              <a:spcBef>
                <a:spcPts val="825"/>
              </a:spcBef>
              <a:buAutoNum type="arabicPeriod" startAt="6"/>
              <a:tabLst>
                <a:tab pos="22352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Which of the following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statements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describing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‘POLYESTER’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FALSE?</a:t>
            </a:r>
            <a:endParaRPr sz="1400">
              <a:latin typeface="Arial"/>
              <a:cs typeface="Arial"/>
            </a:endParaRPr>
          </a:p>
          <a:p>
            <a:pPr marL="1318895" marR="1490345" indent="889000">
              <a:lnSpc>
                <a:spcPts val="1340"/>
              </a:lnSpc>
              <a:spcBef>
                <a:spcPts val="75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Link 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potential answer 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http://www.technologystudent.com/joints/pet1.html</a:t>
            </a:r>
            <a:endParaRPr sz="1200">
              <a:latin typeface="Arial"/>
              <a:cs typeface="Arial"/>
            </a:endParaRPr>
          </a:p>
          <a:p>
            <a:pPr lvl="1" marL="233045" indent="-218440">
              <a:lnSpc>
                <a:spcPct val="100000"/>
              </a:lnSpc>
              <a:spcBef>
                <a:spcPts val="415"/>
              </a:spcBef>
              <a:buAutoNum type="alphaUcPeriod"/>
              <a:tabLst>
                <a:tab pos="233679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also called ‘polyethylene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terephthalate’.</a:t>
            </a:r>
            <a:endParaRPr sz="1400">
              <a:latin typeface="Arial"/>
              <a:cs typeface="Arial"/>
            </a:endParaRPr>
          </a:p>
          <a:p>
            <a:pPr lvl="1" marL="233045" indent="-218440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33679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 thermoplastic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polymer.</a:t>
            </a:r>
            <a:endParaRPr sz="1400">
              <a:latin typeface="Arial"/>
              <a:cs typeface="Arial"/>
            </a:endParaRPr>
          </a:p>
          <a:p>
            <a:pPr lvl="1" marL="242570" indent="-227965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4320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cannot be manufactured as a ﬁbre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textile</a:t>
            </a:r>
            <a:r>
              <a:rPr dirty="0" sz="1400" spc="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material.</a:t>
            </a:r>
            <a:endParaRPr sz="1400">
              <a:latin typeface="Arial"/>
              <a:cs typeface="Arial"/>
            </a:endParaRPr>
          </a:p>
          <a:p>
            <a:pPr lvl="1" marL="242570" indent="-2279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320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100%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recycable.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210185" indent="-198120">
              <a:lnSpc>
                <a:spcPct val="100000"/>
              </a:lnSpc>
              <a:spcBef>
                <a:spcPts val="1610"/>
              </a:spcBef>
              <a:buAutoNum type="arabicPeriod" startAt="7"/>
              <a:tabLst>
                <a:tab pos="21082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Which of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statements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about Graphene is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FALSE?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51616"/>
              </a:buClr>
              <a:buFont typeface="Arial"/>
              <a:buAutoNum type="arabicPeriod" startAt="7"/>
            </a:pPr>
            <a:endParaRPr sz="1600">
              <a:latin typeface="Arial"/>
              <a:cs typeface="Arial"/>
            </a:endParaRPr>
          </a:p>
          <a:p>
            <a:pPr algn="ctr" marL="179705">
              <a:lnSpc>
                <a:spcPts val="1410"/>
              </a:lnSpc>
              <a:spcBef>
                <a:spcPts val="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Link 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potential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answer</a:t>
            </a:r>
            <a:endParaRPr sz="1200">
              <a:latin typeface="Arial"/>
              <a:cs typeface="Arial"/>
            </a:endParaRPr>
          </a:p>
          <a:p>
            <a:pPr algn="ctr" marL="179705">
              <a:lnSpc>
                <a:spcPts val="930"/>
              </a:lnSpc>
            </a:pPr>
            <a:r>
              <a:rPr dirty="0" sz="800" spc="-5">
                <a:solidFill>
                  <a:srgbClr val="DD2B1C"/>
                </a:solidFill>
                <a:latin typeface="Arial"/>
                <a:cs typeface="Arial"/>
                <a:hlinkClick r:id="rId7"/>
              </a:rPr>
              <a:t>http://www.technologystudent.com/despro_ﬂsh/graphene1.html</a:t>
            </a:r>
            <a:endParaRPr sz="800">
              <a:latin typeface="Arial"/>
              <a:cs typeface="Arial"/>
            </a:endParaRPr>
          </a:p>
          <a:p>
            <a:pPr lvl="1" marL="251460" indent="-217804">
              <a:lnSpc>
                <a:spcPct val="100000"/>
              </a:lnSpc>
              <a:spcBef>
                <a:spcPts val="890"/>
              </a:spcBef>
              <a:buAutoNum type="alphaUcPeriod"/>
              <a:tabLst>
                <a:tab pos="25146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Graphene is a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nonmetal.</a:t>
            </a:r>
            <a:endParaRPr sz="1400">
              <a:latin typeface="Arial"/>
              <a:cs typeface="Arial"/>
            </a:endParaRPr>
          </a:p>
          <a:p>
            <a:pPr lvl="1" marL="251460" indent="-217804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5146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Graphene has high resistance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ﬂow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electricity.</a:t>
            </a:r>
            <a:endParaRPr sz="1400">
              <a:latin typeface="Arial"/>
              <a:cs typeface="Arial"/>
            </a:endParaRPr>
          </a:p>
          <a:p>
            <a:pPr lvl="1" marL="260985" indent="-2279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6162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Graphene has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potential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radically change our consumer</a:t>
            </a:r>
            <a:r>
              <a:rPr dirty="0" sz="1400" spc="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world.</a:t>
            </a:r>
            <a:endParaRPr sz="1400">
              <a:latin typeface="Arial"/>
              <a:cs typeface="Arial"/>
            </a:endParaRPr>
          </a:p>
          <a:p>
            <a:pPr lvl="1" marL="33655" marR="580390">
              <a:lnSpc>
                <a:spcPts val="1560"/>
              </a:lnSpc>
              <a:spcBef>
                <a:spcPts val="1600"/>
              </a:spcBef>
              <a:buAutoNum type="alphaUcPeriod"/>
              <a:tabLst>
                <a:tab pos="26162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Graphene exhibits amazing potential, especially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electrical and  electronics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industries.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975588" y="2855390"/>
            <a:ext cx="1828792" cy="12496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03821" y="95634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003821" y="14262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03821" y="19469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03821" y="243271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03821" y="387624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03821" y="426994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03821" y="466364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03821" y="509862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07884" y="8285379"/>
            <a:ext cx="954405" cy="1430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9870" indent="-217804">
              <a:lnSpc>
                <a:spcPct val="100000"/>
              </a:lnSpc>
              <a:spcBef>
                <a:spcPts val="100"/>
              </a:spcBef>
              <a:buClr>
                <a:srgbClr val="151616"/>
              </a:buClr>
              <a:buFont typeface="Arial"/>
              <a:buAutoNum type="alphaUcPeriod"/>
              <a:tabLst>
                <a:tab pos="23050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Segment</a:t>
            </a:r>
            <a:endParaRPr sz="1400">
              <a:latin typeface="Arial"/>
              <a:cs typeface="Arial"/>
            </a:endParaRPr>
          </a:p>
          <a:p>
            <a:pPr marL="229870" indent="-217804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3050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Chord</a:t>
            </a:r>
            <a:endParaRPr sz="1400">
              <a:latin typeface="Arial"/>
              <a:cs typeface="Arial"/>
            </a:endParaRPr>
          </a:p>
          <a:p>
            <a:pPr marL="236220" indent="-224154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36854" algn="l"/>
              </a:tabLst>
            </a:pP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Tangent</a:t>
            </a:r>
            <a:endParaRPr sz="1400">
              <a:latin typeface="Arial"/>
              <a:cs typeface="Arial"/>
            </a:endParaRPr>
          </a:p>
          <a:p>
            <a:pPr marL="229870" indent="-217804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3050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Aspect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03821" y="823235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003821" y="862605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03821" y="901975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03821" y="9454734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86314" y="2833819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43875" y="2819159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2490" y="145991"/>
            <a:ext cx="6282055" cy="265811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8. Which of the following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statements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about nano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materials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TRUE?</a:t>
            </a:r>
            <a:endParaRPr sz="1400">
              <a:latin typeface="Arial"/>
              <a:cs typeface="Arial"/>
            </a:endParaRPr>
          </a:p>
          <a:p>
            <a:pPr marL="1405255" marR="446405" indent="1410335">
              <a:lnSpc>
                <a:spcPts val="1340"/>
              </a:lnSpc>
              <a:spcBef>
                <a:spcPts val="81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Link 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potential answer 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http://www.technologystudent.com/joints_ﬂsh/revcard_nano1.html</a:t>
            </a:r>
            <a:endParaRPr sz="1200">
              <a:latin typeface="Arial"/>
              <a:cs typeface="Arial"/>
            </a:endParaRPr>
          </a:p>
          <a:p>
            <a:pPr marL="273050" indent="-217804">
              <a:lnSpc>
                <a:spcPct val="100000"/>
              </a:lnSpc>
              <a:spcBef>
                <a:spcPts val="560"/>
              </a:spcBef>
              <a:buAutoNum type="alphaUcPeriod"/>
              <a:tabLst>
                <a:tab pos="27368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Nanos are used by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Food Processing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industry,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 ﬂavour and</a:t>
            </a:r>
            <a:r>
              <a:rPr dirty="0" sz="1400" spc="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taste.</a:t>
            </a:r>
            <a:endParaRPr sz="1400">
              <a:latin typeface="Arial"/>
              <a:cs typeface="Arial"/>
            </a:endParaRPr>
          </a:p>
          <a:p>
            <a:pPr marL="55880" marR="5080">
              <a:lnSpc>
                <a:spcPts val="1560"/>
              </a:lnSpc>
              <a:spcBef>
                <a:spcPts val="1600"/>
              </a:spcBef>
              <a:buAutoNum type="alphaUcPeriod"/>
              <a:tabLst>
                <a:tab pos="27368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Nano materials are widely used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construction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industry,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because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their  resistance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corrosion.</a:t>
            </a:r>
            <a:endParaRPr sz="1400">
              <a:latin typeface="Arial"/>
              <a:cs typeface="Arial"/>
            </a:endParaRPr>
          </a:p>
          <a:p>
            <a:pPr marL="55880" marR="228600">
              <a:lnSpc>
                <a:spcPts val="1560"/>
              </a:lnSpc>
              <a:spcBef>
                <a:spcPts val="1570"/>
              </a:spcBef>
              <a:buAutoNum type="alphaUcPeriod"/>
              <a:tabLst>
                <a:tab pos="27368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single particle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nanomaterial, has an average size between 1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100  nanometres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(nm),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which is extremely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small.</a:t>
            </a:r>
            <a:endParaRPr sz="1400">
              <a:latin typeface="Arial"/>
              <a:cs typeface="Arial"/>
            </a:endParaRPr>
          </a:p>
          <a:p>
            <a:pPr marL="283210" indent="-227965">
              <a:lnSpc>
                <a:spcPct val="100000"/>
              </a:lnSpc>
              <a:spcBef>
                <a:spcPts val="1420"/>
              </a:spcBef>
              <a:buAutoNum type="alphaUcPeriod"/>
              <a:tabLst>
                <a:tab pos="28384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Nano materials are derived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natural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wood.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2490" y="3134862"/>
            <a:ext cx="6376035" cy="281813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210185" indent="-198120">
              <a:lnSpc>
                <a:spcPct val="100000"/>
              </a:lnSpc>
              <a:spcBef>
                <a:spcPts val="505"/>
              </a:spcBef>
              <a:buAutoNum type="arabicPeriod" startAt="9"/>
              <a:tabLst>
                <a:tab pos="21082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Which of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statements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below is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accurate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regarding ‘wood</a:t>
            </a:r>
            <a:r>
              <a:rPr dirty="0" sz="14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turning’?</a:t>
            </a:r>
            <a:endParaRPr sz="1400">
              <a:latin typeface="Arial"/>
              <a:cs typeface="Arial"/>
            </a:endParaRPr>
          </a:p>
          <a:p>
            <a:pPr marL="1460500" marR="1010919" indent="1147445">
              <a:lnSpc>
                <a:spcPts val="1340"/>
              </a:lnSpc>
              <a:spcBef>
                <a:spcPts val="47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Link 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potential answer 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http://www.technologystudent.com/equip1/woodturn1.html</a:t>
            </a:r>
            <a:endParaRPr sz="1200">
              <a:latin typeface="Arial"/>
              <a:cs typeface="Arial"/>
            </a:endParaRPr>
          </a:p>
          <a:p>
            <a:pPr lvl="1" marL="255270" indent="-218440">
              <a:lnSpc>
                <a:spcPct val="100000"/>
              </a:lnSpc>
              <a:spcBef>
                <a:spcPts val="1015"/>
              </a:spcBef>
              <a:buAutoNum type="alphaUcPeriod"/>
              <a:tabLst>
                <a:tab pos="25590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method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bending thin layers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wood, forming complicated</a:t>
            </a:r>
            <a:r>
              <a:rPr dirty="0" sz="1400" spc="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shapes.</a:t>
            </a:r>
            <a:endParaRPr sz="1400">
              <a:latin typeface="Arial"/>
              <a:cs typeface="Arial"/>
            </a:endParaRPr>
          </a:p>
          <a:p>
            <a:pPr lvl="1" marL="255270" indent="-218440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5590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technique whereby wood is turned around, during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seasoning</a:t>
            </a:r>
            <a:r>
              <a:rPr dirty="0" sz="1400" spc="1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process.</a:t>
            </a:r>
            <a:endParaRPr sz="1400">
              <a:latin typeface="Arial"/>
              <a:cs typeface="Arial"/>
            </a:endParaRPr>
          </a:p>
          <a:p>
            <a:pPr lvl="1" marL="255270" indent="-218440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5590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creates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‘reﬂective’ coating on a range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woods.</a:t>
            </a:r>
            <a:endParaRPr sz="1400">
              <a:latin typeface="Arial"/>
              <a:cs typeface="Arial"/>
            </a:endParaRPr>
          </a:p>
          <a:p>
            <a:pPr lvl="1" marL="37465" marR="281940">
              <a:lnSpc>
                <a:spcPts val="1560"/>
              </a:lnSpc>
              <a:spcBef>
                <a:spcPts val="1600"/>
              </a:spcBef>
              <a:buAutoNum type="alphaUcPeriod"/>
              <a:tabLst>
                <a:tab pos="265430" algn="l"/>
              </a:tabLst>
            </a:pP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Wood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‘turned’ on a woodworking lathe, producing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items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such as lamps,  table legs and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bowls.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10.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What is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name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circle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labelled </a:t>
            </a:r>
            <a:r>
              <a:rPr dirty="0" sz="1400" spc="-20" b="1">
                <a:solidFill>
                  <a:srgbClr val="151616"/>
                </a:solidFill>
                <a:latin typeface="Arial"/>
                <a:cs typeface="Arial"/>
              </a:rPr>
              <a:t>‘A’,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seen</a:t>
            </a:r>
            <a:r>
              <a:rPr dirty="0" sz="1400" spc="4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below?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50172" y="6520326"/>
            <a:ext cx="2473960" cy="322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Follow 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link 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a potential</a:t>
            </a:r>
            <a:r>
              <a:rPr dirty="0" sz="1200" spc="1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DD2B1C"/>
                </a:solidFill>
                <a:latin typeface="Arial"/>
                <a:cs typeface="Arial"/>
              </a:rPr>
              <a:t>answer.</a:t>
            </a:r>
            <a:endParaRPr sz="1200">
              <a:latin typeface="Arial"/>
              <a:cs typeface="Arial"/>
            </a:endParaRPr>
          </a:p>
          <a:p>
            <a:pPr marL="59055">
              <a:lnSpc>
                <a:spcPts val="930"/>
              </a:lnSpc>
            </a:pPr>
            <a:r>
              <a:rPr dirty="0" sz="8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http://www.technologystudent.com/pdf14/maths4.pdf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53758" y="6259540"/>
            <a:ext cx="1849755" cy="1849755"/>
          </a:xfrm>
          <a:custGeom>
            <a:avLst/>
            <a:gdLst/>
            <a:ahLst/>
            <a:cxnLst/>
            <a:rect l="l" t="t" r="r" b="b"/>
            <a:pathLst>
              <a:path w="1849754" h="1849754">
                <a:moveTo>
                  <a:pt x="924789" y="0"/>
                </a:moveTo>
                <a:lnTo>
                  <a:pt x="972379" y="1203"/>
                </a:lnTo>
                <a:lnTo>
                  <a:pt x="1019344" y="4774"/>
                </a:lnTo>
                <a:lnTo>
                  <a:pt x="1065626" y="10655"/>
                </a:lnTo>
                <a:lnTo>
                  <a:pt x="1111167" y="18788"/>
                </a:lnTo>
                <a:lnTo>
                  <a:pt x="1155909" y="29114"/>
                </a:lnTo>
                <a:lnTo>
                  <a:pt x="1199793" y="41576"/>
                </a:lnTo>
                <a:lnTo>
                  <a:pt x="1242763" y="56116"/>
                </a:lnTo>
                <a:lnTo>
                  <a:pt x="1284759" y="72674"/>
                </a:lnTo>
                <a:lnTo>
                  <a:pt x="1325724" y="91194"/>
                </a:lnTo>
                <a:lnTo>
                  <a:pt x="1365599" y="111617"/>
                </a:lnTo>
                <a:lnTo>
                  <a:pt x="1404326" y="133884"/>
                </a:lnTo>
                <a:lnTo>
                  <a:pt x="1441848" y="157939"/>
                </a:lnTo>
                <a:lnTo>
                  <a:pt x="1478106" y="183723"/>
                </a:lnTo>
                <a:lnTo>
                  <a:pt x="1513041" y="211177"/>
                </a:lnTo>
                <a:lnTo>
                  <a:pt x="1546597" y="240243"/>
                </a:lnTo>
                <a:lnTo>
                  <a:pt x="1578714" y="270864"/>
                </a:lnTo>
                <a:lnTo>
                  <a:pt x="1609335" y="302981"/>
                </a:lnTo>
                <a:lnTo>
                  <a:pt x="1638402" y="336537"/>
                </a:lnTo>
                <a:lnTo>
                  <a:pt x="1665856" y="371473"/>
                </a:lnTo>
                <a:lnTo>
                  <a:pt x="1691640" y="407730"/>
                </a:lnTo>
                <a:lnTo>
                  <a:pt x="1715694" y="445252"/>
                </a:lnTo>
                <a:lnTo>
                  <a:pt x="1737962" y="483979"/>
                </a:lnTo>
                <a:lnTo>
                  <a:pt x="1758385" y="523854"/>
                </a:lnTo>
                <a:lnTo>
                  <a:pt x="1776905" y="564819"/>
                </a:lnTo>
                <a:lnTo>
                  <a:pt x="1793463" y="606815"/>
                </a:lnTo>
                <a:lnTo>
                  <a:pt x="1808002" y="649785"/>
                </a:lnTo>
                <a:lnTo>
                  <a:pt x="1820464" y="693669"/>
                </a:lnTo>
                <a:lnTo>
                  <a:pt x="1830791" y="738411"/>
                </a:lnTo>
                <a:lnTo>
                  <a:pt x="1838924" y="783952"/>
                </a:lnTo>
                <a:lnTo>
                  <a:pt x="1844805" y="830234"/>
                </a:lnTo>
                <a:lnTo>
                  <a:pt x="1848376" y="877199"/>
                </a:lnTo>
                <a:lnTo>
                  <a:pt x="1849579" y="924788"/>
                </a:lnTo>
                <a:lnTo>
                  <a:pt x="1848376" y="972377"/>
                </a:lnTo>
                <a:lnTo>
                  <a:pt x="1844805" y="1019342"/>
                </a:lnTo>
                <a:lnTo>
                  <a:pt x="1838924" y="1065624"/>
                </a:lnTo>
                <a:lnTo>
                  <a:pt x="1830791" y="1111164"/>
                </a:lnTo>
                <a:lnTo>
                  <a:pt x="1820464" y="1155906"/>
                </a:lnTo>
                <a:lnTo>
                  <a:pt x="1808002" y="1199791"/>
                </a:lnTo>
                <a:lnTo>
                  <a:pt x="1793463" y="1242760"/>
                </a:lnTo>
                <a:lnTo>
                  <a:pt x="1776905" y="1284756"/>
                </a:lnTo>
                <a:lnTo>
                  <a:pt x="1758385" y="1325721"/>
                </a:lnTo>
                <a:lnTo>
                  <a:pt x="1737962" y="1365596"/>
                </a:lnTo>
                <a:lnTo>
                  <a:pt x="1715694" y="1404323"/>
                </a:lnTo>
                <a:lnTo>
                  <a:pt x="1691640" y="1441845"/>
                </a:lnTo>
                <a:lnTo>
                  <a:pt x="1665856" y="1478103"/>
                </a:lnTo>
                <a:lnTo>
                  <a:pt x="1638402" y="1513039"/>
                </a:lnTo>
                <a:lnTo>
                  <a:pt x="1609335" y="1546594"/>
                </a:lnTo>
                <a:lnTo>
                  <a:pt x="1578714" y="1578712"/>
                </a:lnTo>
                <a:lnTo>
                  <a:pt x="1546597" y="1609333"/>
                </a:lnTo>
                <a:lnTo>
                  <a:pt x="1513041" y="1638400"/>
                </a:lnTo>
                <a:lnTo>
                  <a:pt x="1478106" y="1665854"/>
                </a:lnTo>
                <a:lnTo>
                  <a:pt x="1441848" y="1691637"/>
                </a:lnTo>
                <a:lnTo>
                  <a:pt x="1404326" y="1715692"/>
                </a:lnTo>
                <a:lnTo>
                  <a:pt x="1365599" y="1737960"/>
                </a:lnTo>
                <a:lnTo>
                  <a:pt x="1325724" y="1758383"/>
                </a:lnTo>
                <a:lnTo>
                  <a:pt x="1284759" y="1776903"/>
                </a:lnTo>
                <a:lnTo>
                  <a:pt x="1242763" y="1793462"/>
                </a:lnTo>
                <a:lnTo>
                  <a:pt x="1199793" y="1808001"/>
                </a:lnTo>
                <a:lnTo>
                  <a:pt x="1155909" y="1820463"/>
                </a:lnTo>
                <a:lnTo>
                  <a:pt x="1111167" y="1830789"/>
                </a:lnTo>
                <a:lnTo>
                  <a:pt x="1065626" y="1838922"/>
                </a:lnTo>
                <a:lnTo>
                  <a:pt x="1019344" y="1844803"/>
                </a:lnTo>
                <a:lnTo>
                  <a:pt x="972379" y="1848375"/>
                </a:lnTo>
                <a:lnTo>
                  <a:pt x="924789" y="1849578"/>
                </a:lnTo>
                <a:lnTo>
                  <a:pt x="877200" y="1848375"/>
                </a:lnTo>
                <a:lnTo>
                  <a:pt x="830236" y="1844803"/>
                </a:lnTo>
                <a:lnTo>
                  <a:pt x="783954" y="1838922"/>
                </a:lnTo>
                <a:lnTo>
                  <a:pt x="738413" y="1830789"/>
                </a:lnTo>
                <a:lnTo>
                  <a:pt x="693671" y="1820463"/>
                </a:lnTo>
                <a:lnTo>
                  <a:pt x="649787" y="1808001"/>
                </a:lnTo>
                <a:lnTo>
                  <a:pt x="606817" y="1793462"/>
                </a:lnTo>
                <a:lnTo>
                  <a:pt x="564821" y="1776903"/>
                </a:lnTo>
                <a:lnTo>
                  <a:pt x="523857" y="1758383"/>
                </a:lnTo>
                <a:lnTo>
                  <a:pt x="483981" y="1737960"/>
                </a:lnTo>
                <a:lnTo>
                  <a:pt x="445254" y="1715692"/>
                </a:lnTo>
                <a:lnTo>
                  <a:pt x="407732" y="1691637"/>
                </a:lnTo>
                <a:lnTo>
                  <a:pt x="371475" y="1665854"/>
                </a:lnTo>
                <a:lnTo>
                  <a:pt x="336539" y="1638400"/>
                </a:lnTo>
                <a:lnTo>
                  <a:pt x="302983" y="1609333"/>
                </a:lnTo>
                <a:lnTo>
                  <a:pt x="270866" y="1578712"/>
                </a:lnTo>
                <a:lnTo>
                  <a:pt x="240245" y="1546594"/>
                </a:lnTo>
                <a:lnTo>
                  <a:pt x="211178" y="1513039"/>
                </a:lnTo>
                <a:lnTo>
                  <a:pt x="183724" y="1478103"/>
                </a:lnTo>
                <a:lnTo>
                  <a:pt x="157940" y="1441845"/>
                </a:lnTo>
                <a:lnTo>
                  <a:pt x="133885" y="1404323"/>
                </a:lnTo>
                <a:lnTo>
                  <a:pt x="111617" y="1365596"/>
                </a:lnTo>
                <a:lnTo>
                  <a:pt x="91195" y="1325721"/>
                </a:lnTo>
                <a:lnTo>
                  <a:pt x="72675" y="1284756"/>
                </a:lnTo>
                <a:lnTo>
                  <a:pt x="56116" y="1242760"/>
                </a:lnTo>
                <a:lnTo>
                  <a:pt x="41577" y="1199791"/>
                </a:lnTo>
                <a:lnTo>
                  <a:pt x="29115" y="1155906"/>
                </a:lnTo>
                <a:lnTo>
                  <a:pt x="18788" y="1111164"/>
                </a:lnTo>
                <a:lnTo>
                  <a:pt x="10655" y="1065624"/>
                </a:lnTo>
                <a:lnTo>
                  <a:pt x="4774" y="1019342"/>
                </a:lnTo>
                <a:lnTo>
                  <a:pt x="1203" y="972377"/>
                </a:lnTo>
                <a:lnTo>
                  <a:pt x="0" y="924788"/>
                </a:lnTo>
                <a:lnTo>
                  <a:pt x="1203" y="877199"/>
                </a:lnTo>
                <a:lnTo>
                  <a:pt x="4774" y="830234"/>
                </a:lnTo>
                <a:lnTo>
                  <a:pt x="10655" y="783952"/>
                </a:lnTo>
                <a:lnTo>
                  <a:pt x="18788" y="738411"/>
                </a:lnTo>
                <a:lnTo>
                  <a:pt x="29115" y="693669"/>
                </a:lnTo>
                <a:lnTo>
                  <a:pt x="41577" y="649785"/>
                </a:lnTo>
                <a:lnTo>
                  <a:pt x="56116" y="606815"/>
                </a:lnTo>
                <a:lnTo>
                  <a:pt x="72675" y="564819"/>
                </a:lnTo>
                <a:lnTo>
                  <a:pt x="91195" y="523854"/>
                </a:lnTo>
                <a:lnTo>
                  <a:pt x="111617" y="483979"/>
                </a:lnTo>
                <a:lnTo>
                  <a:pt x="133885" y="445252"/>
                </a:lnTo>
                <a:lnTo>
                  <a:pt x="157940" y="407730"/>
                </a:lnTo>
                <a:lnTo>
                  <a:pt x="183724" y="371473"/>
                </a:lnTo>
                <a:lnTo>
                  <a:pt x="211178" y="336537"/>
                </a:lnTo>
                <a:lnTo>
                  <a:pt x="240245" y="302981"/>
                </a:lnTo>
                <a:lnTo>
                  <a:pt x="270866" y="270864"/>
                </a:lnTo>
                <a:lnTo>
                  <a:pt x="302983" y="240243"/>
                </a:lnTo>
                <a:lnTo>
                  <a:pt x="336539" y="211177"/>
                </a:lnTo>
                <a:lnTo>
                  <a:pt x="371475" y="183723"/>
                </a:lnTo>
                <a:lnTo>
                  <a:pt x="407732" y="157939"/>
                </a:lnTo>
                <a:lnTo>
                  <a:pt x="445254" y="133884"/>
                </a:lnTo>
                <a:lnTo>
                  <a:pt x="483981" y="111617"/>
                </a:lnTo>
                <a:lnTo>
                  <a:pt x="523857" y="91194"/>
                </a:lnTo>
                <a:lnTo>
                  <a:pt x="564821" y="72674"/>
                </a:lnTo>
                <a:lnTo>
                  <a:pt x="606817" y="56116"/>
                </a:lnTo>
                <a:lnTo>
                  <a:pt x="649787" y="41576"/>
                </a:lnTo>
                <a:lnTo>
                  <a:pt x="693671" y="29114"/>
                </a:lnTo>
                <a:lnTo>
                  <a:pt x="738413" y="18788"/>
                </a:lnTo>
                <a:lnTo>
                  <a:pt x="783954" y="10655"/>
                </a:lnTo>
                <a:lnTo>
                  <a:pt x="830236" y="4774"/>
                </a:lnTo>
                <a:lnTo>
                  <a:pt x="877200" y="1203"/>
                </a:lnTo>
                <a:lnTo>
                  <a:pt x="924789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81951" y="6380896"/>
            <a:ext cx="923290" cy="813435"/>
          </a:xfrm>
          <a:custGeom>
            <a:avLst/>
            <a:gdLst/>
            <a:ahLst/>
            <a:cxnLst/>
            <a:rect l="l" t="t" r="r" b="b"/>
            <a:pathLst>
              <a:path w="923289" h="813434">
                <a:moveTo>
                  <a:pt x="456076" y="0"/>
                </a:moveTo>
                <a:lnTo>
                  <a:pt x="0" y="811616"/>
                </a:lnTo>
                <a:lnTo>
                  <a:pt x="922935" y="813200"/>
                </a:lnTo>
                <a:lnTo>
                  <a:pt x="920983" y="760575"/>
                </a:lnTo>
                <a:lnTo>
                  <a:pt x="916861" y="709164"/>
                </a:lnTo>
                <a:lnTo>
                  <a:pt x="910556" y="658975"/>
                </a:lnTo>
                <a:lnTo>
                  <a:pt x="902053" y="610014"/>
                </a:lnTo>
                <a:lnTo>
                  <a:pt x="891340" y="562290"/>
                </a:lnTo>
                <a:lnTo>
                  <a:pt x="878402" y="515811"/>
                </a:lnTo>
                <a:lnTo>
                  <a:pt x="863226" y="470583"/>
                </a:lnTo>
                <a:lnTo>
                  <a:pt x="845799" y="426614"/>
                </a:lnTo>
                <a:lnTo>
                  <a:pt x="826106" y="383913"/>
                </a:lnTo>
                <a:lnTo>
                  <a:pt x="804134" y="342486"/>
                </a:lnTo>
                <a:lnTo>
                  <a:pt x="779870" y="302342"/>
                </a:lnTo>
                <a:lnTo>
                  <a:pt x="753299" y="263487"/>
                </a:lnTo>
                <a:lnTo>
                  <a:pt x="724409" y="225930"/>
                </a:lnTo>
                <a:lnTo>
                  <a:pt x="693185" y="189678"/>
                </a:lnTo>
                <a:lnTo>
                  <a:pt x="659614" y="154739"/>
                </a:lnTo>
                <a:lnTo>
                  <a:pt x="623682" y="121120"/>
                </a:lnTo>
                <a:lnTo>
                  <a:pt x="585376" y="88829"/>
                </a:lnTo>
                <a:lnTo>
                  <a:pt x="544682" y="57873"/>
                </a:lnTo>
                <a:lnTo>
                  <a:pt x="501586" y="28261"/>
                </a:lnTo>
                <a:lnTo>
                  <a:pt x="456076" y="0"/>
                </a:lnTo>
                <a:close/>
              </a:path>
            </a:pathLst>
          </a:custGeom>
          <a:solidFill>
            <a:srgbClr val="92C6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81951" y="6380896"/>
            <a:ext cx="923290" cy="813435"/>
          </a:xfrm>
          <a:custGeom>
            <a:avLst/>
            <a:gdLst/>
            <a:ahLst/>
            <a:cxnLst/>
            <a:rect l="l" t="t" r="r" b="b"/>
            <a:pathLst>
              <a:path w="923289" h="813434">
                <a:moveTo>
                  <a:pt x="922935" y="813200"/>
                </a:moveTo>
                <a:lnTo>
                  <a:pt x="0" y="811616"/>
                </a:lnTo>
                <a:lnTo>
                  <a:pt x="25337" y="766526"/>
                </a:lnTo>
                <a:lnTo>
                  <a:pt x="50674" y="721437"/>
                </a:lnTo>
                <a:lnTo>
                  <a:pt x="76012" y="676347"/>
                </a:lnTo>
                <a:lnTo>
                  <a:pt x="101349" y="631258"/>
                </a:lnTo>
                <a:lnTo>
                  <a:pt x="126686" y="586168"/>
                </a:lnTo>
                <a:lnTo>
                  <a:pt x="152024" y="541078"/>
                </a:lnTo>
                <a:lnTo>
                  <a:pt x="177361" y="495988"/>
                </a:lnTo>
                <a:lnTo>
                  <a:pt x="202699" y="450898"/>
                </a:lnTo>
                <a:lnTo>
                  <a:pt x="228036" y="405809"/>
                </a:lnTo>
                <a:lnTo>
                  <a:pt x="253374" y="360719"/>
                </a:lnTo>
                <a:lnTo>
                  <a:pt x="278711" y="315629"/>
                </a:lnTo>
                <a:lnTo>
                  <a:pt x="304049" y="270539"/>
                </a:lnTo>
                <a:lnTo>
                  <a:pt x="329386" y="225449"/>
                </a:lnTo>
                <a:lnTo>
                  <a:pt x="354724" y="180359"/>
                </a:lnTo>
                <a:lnTo>
                  <a:pt x="380062" y="135269"/>
                </a:lnTo>
                <a:lnTo>
                  <a:pt x="405400" y="90179"/>
                </a:lnTo>
                <a:lnTo>
                  <a:pt x="430738" y="45089"/>
                </a:lnTo>
                <a:lnTo>
                  <a:pt x="456076" y="0"/>
                </a:lnTo>
                <a:lnTo>
                  <a:pt x="501586" y="28261"/>
                </a:lnTo>
                <a:lnTo>
                  <a:pt x="544682" y="57873"/>
                </a:lnTo>
                <a:lnTo>
                  <a:pt x="585376" y="88829"/>
                </a:lnTo>
                <a:lnTo>
                  <a:pt x="623682" y="121120"/>
                </a:lnTo>
                <a:lnTo>
                  <a:pt x="659614" y="154739"/>
                </a:lnTo>
                <a:lnTo>
                  <a:pt x="693185" y="189678"/>
                </a:lnTo>
                <a:lnTo>
                  <a:pt x="724409" y="225930"/>
                </a:lnTo>
                <a:lnTo>
                  <a:pt x="753299" y="263487"/>
                </a:lnTo>
                <a:lnTo>
                  <a:pt x="779870" y="302342"/>
                </a:lnTo>
                <a:lnTo>
                  <a:pt x="804134" y="342486"/>
                </a:lnTo>
                <a:lnTo>
                  <a:pt x="826106" y="383913"/>
                </a:lnTo>
                <a:lnTo>
                  <a:pt x="845799" y="426614"/>
                </a:lnTo>
                <a:lnTo>
                  <a:pt x="863226" y="470583"/>
                </a:lnTo>
                <a:lnTo>
                  <a:pt x="878402" y="515811"/>
                </a:lnTo>
                <a:lnTo>
                  <a:pt x="891340" y="562290"/>
                </a:lnTo>
                <a:lnTo>
                  <a:pt x="902053" y="610014"/>
                </a:lnTo>
                <a:lnTo>
                  <a:pt x="910556" y="658975"/>
                </a:lnTo>
                <a:lnTo>
                  <a:pt x="916861" y="709164"/>
                </a:lnTo>
                <a:lnTo>
                  <a:pt x="920983" y="760575"/>
                </a:lnTo>
                <a:lnTo>
                  <a:pt x="922935" y="81320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480917" y="7394508"/>
            <a:ext cx="1189355" cy="717550"/>
          </a:xfrm>
          <a:custGeom>
            <a:avLst/>
            <a:gdLst/>
            <a:ahLst/>
            <a:cxnLst/>
            <a:rect l="l" t="t" r="r" b="b"/>
            <a:pathLst>
              <a:path w="1189355" h="717550">
                <a:moveTo>
                  <a:pt x="0" y="0"/>
                </a:moveTo>
                <a:lnTo>
                  <a:pt x="10078" y="43903"/>
                </a:lnTo>
                <a:lnTo>
                  <a:pt x="22496" y="86949"/>
                </a:lnTo>
                <a:lnTo>
                  <a:pt x="37177" y="129079"/>
                </a:lnTo>
                <a:lnTo>
                  <a:pt x="54042" y="170237"/>
                </a:lnTo>
                <a:lnTo>
                  <a:pt x="73014" y="210365"/>
                </a:lnTo>
                <a:lnTo>
                  <a:pt x="94014" y="249405"/>
                </a:lnTo>
                <a:lnTo>
                  <a:pt x="116965" y="287301"/>
                </a:lnTo>
                <a:lnTo>
                  <a:pt x="141788" y="323995"/>
                </a:lnTo>
                <a:lnTo>
                  <a:pt x="168406" y="359430"/>
                </a:lnTo>
                <a:lnTo>
                  <a:pt x="196741" y="393549"/>
                </a:lnTo>
                <a:lnTo>
                  <a:pt x="226714" y="426293"/>
                </a:lnTo>
                <a:lnTo>
                  <a:pt x="258247" y="457606"/>
                </a:lnTo>
                <a:lnTo>
                  <a:pt x="291264" y="487431"/>
                </a:lnTo>
                <a:lnTo>
                  <a:pt x="325685" y="515709"/>
                </a:lnTo>
                <a:lnTo>
                  <a:pt x="361432" y="542384"/>
                </a:lnTo>
                <a:lnTo>
                  <a:pt x="398429" y="567399"/>
                </a:lnTo>
                <a:lnTo>
                  <a:pt x="436596" y="590696"/>
                </a:lnTo>
                <a:lnTo>
                  <a:pt x="475856" y="612217"/>
                </a:lnTo>
                <a:lnTo>
                  <a:pt x="516131" y="631906"/>
                </a:lnTo>
                <a:lnTo>
                  <a:pt x="557343" y="649705"/>
                </a:lnTo>
                <a:lnTo>
                  <a:pt x="599414" y="665557"/>
                </a:lnTo>
                <a:lnTo>
                  <a:pt x="642265" y="679404"/>
                </a:lnTo>
                <a:lnTo>
                  <a:pt x="685820" y="691189"/>
                </a:lnTo>
                <a:lnTo>
                  <a:pt x="729999" y="700854"/>
                </a:lnTo>
                <a:lnTo>
                  <a:pt x="774726" y="708343"/>
                </a:lnTo>
                <a:lnTo>
                  <a:pt x="819921" y="713598"/>
                </a:lnTo>
                <a:lnTo>
                  <a:pt x="865508" y="716562"/>
                </a:lnTo>
                <a:lnTo>
                  <a:pt x="911408" y="717177"/>
                </a:lnTo>
                <a:lnTo>
                  <a:pt x="957542" y="715387"/>
                </a:lnTo>
                <a:lnTo>
                  <a:pt x="1003834" y="711132"/>
                </a:lnTo>
                <a:lnTo>
                  <a:pt x="1050205" y="704358"/>
                </a:lnTo>
                <a:lnTo>
                  <a:pt x="1096578" y="695005"/>
                </a:lnTo>
                <a:lnTo>
                  <a:pt x="1142873" y="683017"/>
                </a:lnTo>
                <a:lnTo>
                  <a:pt x="1189014" y="668336"/>
                </a:lnTo>
                <a:lnTo>
                  <a:pt x="0" y="0"/>
                </a:lnTo>
                <a:close/>
              </a:path>
            </a:pathLst>
          </a:custGeom>
          <a:solidFill>
            <a:srgbClr val="92C6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80917" y="7394508"/>
            <a:ext cx="1189355" cy="717550"/>
          </a:xfrm>
          <a:custGeom>
            <a:avLst/>
            <a:gdLst/>
            <a:ahLst/>
            <a:cxnLst/>
            <a:rect l="l" t="t" r="r" b="b"/>
            <a:pathLst>
              <a:path w="1189355" h="717550">
                <a:moveTo>
                  <a:pt x="0" y="0"/>
                </a:moveTo>
                <a:lnTo>
                  <a:pt x="1189014" y="668336"/>
                </a:lnTo>
                <a:lnTo>
                  <a:pt x="1142873" y="683017"/>
                </a:lnTo>
                <a:lnTo>
                  <a:pt x="1096578" y="695005"/>
                </a:lnTo>
                <a:lnTo>
                  <a:pt x="1050205" y="704358"/>
                </a:lnTo>
                <a:lnTo>
                  <a:pt x="1003834" y="711132"/>
                </a:lnTo>
                <a:lnTo>
                  <a:pt x="957542" y="715387"/>
                </a:lnTo>
                <a:lnTo>
                  <a:pt x="911408" y="717177"/>
                </a:lnTo>
                <a:lnTo>
                  <a:pt x="865508" y="716562"/>
                </a:lnTo>
                <a:lnTo>
                  <a:pt x="819921" y="713598"/>
                </a:lnTo>
                <a:lnTo>
                  <a:pt x="774726" y="708343"/>
                </a:lnTo>
                <a:lnTo>
                  <a:pt x="729999" y="700854"/>
                </a:lnTo>
                <a:lnTo>
                  <a:pt x="685820" y="691189"/>
                </a:lnTo>
                <a:lnTo>
                  <a:pt x="642265" y="679404"/>
                </a:lnTo>
                <a:lnTo>
                  <a:pt x="599414" y="665557"/>
                </a:lnTo>
                <a:lnTo>
                  <a:pt x="557343" y="649705"/>
                </a:lnTo>
                <a:lnTo>
                  <a:pt x="516131" y="631906"/>
                </a:lnTo>
                <a:lnTo>
                  <a:pt x="475856" y="612217"/>
                </a:lnTo>
                <a:lnTo>
                  <a:pt x="436596" y="590696"/>
                </a:lnTo>
                <a:lnTo>
                  <a:pt x="398429" y="567399"/>
                </a:lnTo>
                <a:lnTo>
                  <a:pt x="361432" y="542384"/>
                </a:lnTo>
                <a:lnTo>
                  <a:pt x="325685" y="515709"/>
                </a:lnTo>
                <a:lnTo>
                  <a:pt x="291264" y="487431"/>
                </a:lnTo>
                <a:lnTo>
                  <a:pt x="258247" y="457606"/>
                </a:lnTo>
                <a:lnTo>
                  <a:pt x="226714" y="426293"/>
                </a:lnTo>
                <a:lnTo>
                  <a:pt x="196741" y="393549"/>
                </a:lnTo>
                <a:lnTo>
                  <a:pt x="168406" y="359430"/>
                </a:lnTo>
                <a:lnTo>
                  <a:pt x="141788" y="323995"/>
                </a:lnTo>
                <a:lnTo>
                  <a:pt x="116965" y="287301"/>
                </a:lnTo>
                <a:lnTo>
                  <a:pt x="94014" y="249405"/>
                </a:lnTo>
                <a:lnTo>
                  <a:pt x="73014" y="210365"/>
                </a:lnTo>
                <a:lnTo>
                  <a:pt x="54042" y="170237"/>
                </a:lnTo>
                <a:lnTo>
                  <a:pt x="37177" y="129079"/>
                </a:lnTo>
                <a:lnTo>
                  <a:pt x="22496" y="86949"/>
                </a:lnTo>
                <a:lnTo>
                  <a:pt x="10078" y="43903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571029" y="6733252"/>
            <a:ext cx="818515" cy="462280"/>
          </a:xfrm>
          <a:custGeom>
            <a:avLst/>
            <a:gdLst/>
            <a:ahLst/>
            <a:cxnLst/>
            <a:rect l="l" t="t" r="r" b="b"/>
            <a:pathLst>
              <a:path w="818514" h="462279">
                <a:moveTo>
                  <a:pt x="58069" y="24942"/>
                </a:moveTo>
                <a:lnTo>
                  <a:pt x="51606" y="36482"/>
                </a:lnTo>
                <a:lnTo>
                  <a:pt x="811893" y="462258"/>
                </a:lnTo>
                <a:lnTo>
                  <a:pt x="818358" y="450716"/>
                </a:lnTo>
                <a:lnTo>
                  <a:pt x="58069" y="24942"/>
                </a:lnTo>
                <a:close/>
              </a:path>
              <a:path w="818514" h="462279">
                <a:moveTo>
                  <a:pt x="0" y="0"/>
                </a:moveTo>
                <a:lnTo>
                  <a:pt x="37943" y="60879"/>
                </a:lnTo>
                <a:lnTo>
                  <a:pt x="51606" y="36482"/>
                </a:lnTo>
                <a:lnTo>
                  <a:pt x="46850" y="33818"/>
                </a:lnTo>
                <a:lnTo>
                  <a:pt x="53315" y="22280"/>
                </a:lnTo>
                <a:lnTo>
                  <a:pt x="59560" y="22280"/>
                </a:lnTo>
                <a:lnTo>
                  <a:pt x="71733" y="543"/>
                </a:lnTo>
                <a:lnTo>
                  <a:pt x="0" y="0"/>
                </a:lnTo>
                <a:close/>
              </a:path>
              <a:path w="818514" h="462279">
                <a:moveTo>
                  <a:pt x="53315" y="22280"/>
                </a:moveTo>
                <a:lnTo>
                  <a:pt x="46850" y="33818"/>
                </a:lnTo>
                <a:lnTo>
                  <a:pt x="51606" y="36482"/>
                </a:lnTo>
                <a:lnTo>
                  <a:pt x="58069" y="24942"/>
                </a:lnTo>
                <a:lnTo>
                  <a:pt x="53315" y="22280"/>
                </a:lnTo>
                <a:close/>
              </a:path>
              <a:path w="818514" h="462279">
                <a:moveTo>
                  <a:pt x="59560" y="22280"/>
                </a:moveTo>
                <a:lnTo>
                  <a:pt x="53315" y="22280"/>
                </a:lnTo>
                <a:lnTo>
                  <a:pt x="58069" y="24942"/>
                </a:lnTo>
                <a:lnTo>
                  <a:pt x="59560" y="2228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358270" y="7167445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90">
                <a:moveTo>
                  <a:pt x="23313" y="0"/>
                </a:moveTo>
                <a:lnTo>
                  <a:pt x="14237" y="1832"/>
                </a:lnTo>
                <a:lnTo>
                  <a:pt x="6827" y="6828"/>
                </a:lnTo>
                <a:lnTo>
                  <a:pt x="1831" y="14239"/>
                </a:lnTo>
                <a:lnTo>
                  <a:pt x="0" y="23313"/>
                </a:lnTo>
                <a:lnTo>
                  <a:pt x="1831" y="32389"/>
                </a:lnTo>
                <a:lnTo>
                  <a:pt x="6827" y="39801"/>
                </a:lnTo>
                <a:lnTo>
                  <a:pt x="14237" y="44798"/>
                </a:lnTo>
                <a:lnTo>
                  <a:pt x="23313" y="46630"/>
                </a:lnTo>
                <a:lnTo>
                  <a:pt x="32386" y="44798"/>
                </a:lnTo>
                <a:lnTo>
                  <a:pt x="39797" y="39801"/>
                </a:lnTo>
                <a:lnTo>
                  <a:pt x="44794" y="32389"/>
                </a:lnTo>
                <a:lnTo>
                  <a:pt x="46626" y="23313"/>
                </a:lnTo>
                <a:lnTo>
                  <a:pt x="44794" y="14239"/>
                </a:lnTo>
                <a:lnTo>
                  <a:pt x="39797" y="6828"/>
                </a:lnTo>
                <a:lnTo>
                  <a:pt x="32386" y="1832"/>
                </a:lnTo>
                <a:lnTo>
                  <a:pt x="2331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358270" y="7167445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90">
                <a:moveTo>
                  <a:pt x="23313" y="0"/>
                </a:moveTo>
                <a:lnTo>
                  <a:pt x="32386" y="1832"/>
                </a:lnTo>
                <a:lnTo>
                  <a:pt x="39797" y="6828"/>
                </a:lnTo>
                <a:lnTo>
                  <a:pt x="44794" y="14239"/>
                </a:lnTo>
                <a:lnTo>
                  <a:pt x="46626" y="23313"/>
                </a:lnTo>
                <a:lnTo>
                  <a:pt x="44794" y="32389"/>
                </a:lnTo>
                <a:lnTo>
                  <a:pt x="39797" y="39801"/>
                </a:lnTo>
                <a:lnTo>
                  <a:pt x="32386" y="44798"/>
                </a:lnTo>
                <a:lnTo>
                  <a:pt x="23313" y="46630"/>
                </a:lnTo>
                <a:lnTo>
                  <a:pt x="14237" y="44798"/>
                </a:lnTo>
                <a:lnTo>
                  <a:pt x="6827" y="39801"/>
                </a:lnTo>
                <a:lnTo>
                  <a:pt x="1831" y="32389"/>
                </a:lnTo>
                <a:lnTo>
                  <a:pt x="0" y="23313"/>
                </a:lnTo>
                <a:lnTo>
                  <a:pt x="1831" y="14239"/>
                </a:lnTo>
                <a:lnTo>
                  <a:pt x="6827" y="6828"/>
                </a:lnTo>
                <a:lnTo>
                  <a:pt x="14237" y="1832"/>
                </a:lnTo>
                <a:lnTo>
                  <a:pt x="23313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 rot="1680000">
            <a:off x="1696026" y="6837391"/>
            <a:ext cx="663291" cy="124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80"/>
              </a:lnSpc>
            </a:pPr>
            <a:r>
              <a:rPr dirty="0" baseline="2923" sz="1425" spc="30">
                <a:solidFill>
                  <a:srgbClr val="151616"/>
                </a:solidFill>
                <a:latin typeface="Arial"/>
                <a:cs typeface="Arial"/>
              </a:rPr>
              <a:t>RADIU</a:t>
            </a:r>
            <a:r>
              <a:rPr dirty="0" sz="950" spc="20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dirty="0" sz="95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51616"/>
                </a:solidFill>
                <a:latin typeface="Arial"/>
                <a:cs typeface="Arial"/>
              </a:rPr>
              <a:t>(r)</a:t>
            </a:r>
            <a:endParaRPr sz="9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448819" y="7246134"/>
            <a:ext cx="0" cy="236220"/>
          </a:xfrm>
          <a:custGeom>
            <a:avLst/>
            <a:gdLst/>
            <a:ahLst/>
            <a:cxnLst/>
            <a:rect l="l" t="t" r="r" b="b"/>
            <a:pathLst>
              <a:path w="0" h="236220">
                <a:moveTo>
                  <a:pt x="0" y="0"/>
                </a:moveTo>
                <a:lnTo>
                  <a:pt x="0" y="235764"/>
                </a:lnTo>
              </a:path>
            </a:pathLst>
          </a:custGeom>
          <a:ln w="179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0055" y="7246134"/>
            <a:ext cx="0" cy="243840"/>
          </a:xfrm>
          <a:custGeom>
            <a:avLst/>
            <a:gdLst/>
            <a:ahLst/>
            <a:cxnLst/>
            <a:rect l="l" t="t" r="r" b="b"/>
            <a:pathLst>
              <a:path w="0" h="243840">
                <a:moveTo>
                  <a:pt x="0" y="0"/>
                </a:moveTo>
                <a:lnTo>
                  <a:pt x="0" y="243536"/>
                </a:lnTo>
              </a:path>
            </a:pathLst>
          </a:custGeom>
          <a:ln w="179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452704" y="7357255"/>
            <a:ext cx="1857375" cy="79375"/>
          </a:xfrm>
          <a:custGeom>
            <a:avLst/>
            <a:gdLst/>
            <a:ahLst/>
            <a:cxnLst/>
            <a:rect l="l" t="t" r="r" b="b"/>
            <a:pathLst>
              <a:path w="1857375" h="79375">
                <a:moveTo>
                  <a:pt x="92584" y="0"/>
                </a:moveTo>
                <a:lnTo>
                  <a:pt x="0" y="39678"/>
                </a:lnTo>
                <a:lnTo>
                  <a:pt x="92584" y="79354"/>
                </a:lnTo>
                <a:lnTo>
                  <a:pt x="91385" y="76878"/>
                </a:lnTo>
                <a:lnTo>
                  <a:pt x="90262" y="74396"/>
                </a:lnTo>
                <a:lnTo>
                  <a:pt x="82951" y="46288"/>
                </a:lnTo>
                <a:lnTo>
                  <a:pt x="46530" y="46288"/>
                </a:lnTo>
                <a:lnTo>
                  <a:pt x="46530" y="33065"/>
                </a:lnTo>
                <a:lnTo>
                  <a:pt x="82951" y="33065"/>
                </a:lnTo>
                <a:lnTo>
                  <a:pt x="83016" y="32237"/>
                </a:lnTo>
                <a:lnTo>
                  <a:pt x="91385" y="2476"/>
                </a:lnTo>
                <a:lnTo>
                  <a:pt x="92584" y="0"/>
                </a:lnTo>
                <a:close/>
              </a:path>
              <a:path w="1857375" h="79375">
                <a:moveTo>
                  <a:pt x="1764766" y="0"/>
                </a:moveTo>
                <a:lnTo>
                  <a:pt x="1774644" y="42155"/>
                </a:lnTo>
                <a:lnTo>
                  <a:pt x="1774529" y="44639"/>
                </a:lnTo>
                <a:lnTo>
                  <a:pt x="1764766" y="79354"/>
                </a:lnTo>
                <a:lnTo>
                  <a:pt x="1841925" y="46288"/>
                </a:lnTo>
                <a:lnTo>
                  <a:pt x="1810821" y="46288"/>
                </a:lnTo>
                <a:lnTo>
                  <a:pt x="1810821" y="33065"/>
                </a:lnTo>
                <a:lnTo>
                  <a:pt x="1841920" y="33065"/>
                </a:lnTo>
                <a:lnTo>
                  <a:pt x="1764766" y="0"/>
                </a:lnTo>
                <a:close/>
              </a:path>
              <a:path w="1857375" h="79375">
                <a:moveTo>
                  <a:pt x="82951" y="33065"/>
                </a:moveTo>
                <a:lnTo>
                  <a:pt x="46530" y="33065"/>
                </a:lnTo>
                <a:lnTo>
                  <a:pt x="46530" y="46288"/>
                </a:lnTo>
                <a:lnTo>
                  <a:pt x="82951" y="46288"/>
                </a:lnTo>
                <a:lnTo>
                  <a:pt x="82821" y="44639"/>
                </a:lnTo>
                <a:lnTo>
                  <a:pt x="82706" y="42155"/>
                </a:lnTo>
                <a:lnTo>
                  <a:pt x="82821" y="34717"/>
                </a:lnTo>
                <a:lnTo>
                  <a:pt x="82951" y="33065"/>
                </a:lnTo>
                <a:close/>
              </a:path>
              <a:path w="1857375" h="79375">
                <a:moveTo>
                  <a:pt x="1774399" y="33065"/>
                </a:moveTo>
                <a:lnTo>
                  <a:pt x="82951" y="33065"/>
                </a:lnTo>
                <a:lnTo>
                  <a:pt x="82821" y="34717"/>
                </a:lnTo>
                <a:lnTo>
                  <a:pt x="82706" y="42155"/>
                </a:lnTo>
                <a:lnTo>
                  <a:pt x="82821" y="44639"/>
                </a:lnTo>
                <a:lnTo>
                  <a:pt x="82951" y="46288"/>
                </a:lnTo>
                <a:lnTo>
                  <a:pt x="1774399" y="46288"/>
                </a:lnTo>
                <a:lnTo>
                  <a:pt x="1774529" y="44639"/>
                </a:lnTo>
                <a:lnTo>
                  <a:pt x="1774644" y="42155"/>
                </a:lnTo>
                <a:lnTo>
                  <a:pt x="1774529" y="34717"/>
                </a:lnTo>
                <a:lnTo>
                  <a:pt x="1774399" y="33065"/>
                </a:lnTo>
                <a:close/>
              </a:path>
              <a:path w="1857375" h="79375">
                <a:moveTo>
                  <a:pt x="1841920" y="33065"/>
                </a:moveTo>
                <a:lnTo>
                  <a:pt x="1810821" y="33065"/>
                </a:lnTo>
                <a:lnTo>
                  <a:pt x="1810821" y="46288"/>
                </a:lnTo>
                <a:lnTo>
                  <a:pt x="1841925" y="46288"/>
                </a:lnTo>
                <a:lnTo>
                  <a:pt x="1857350" y="39678"/>
                </a:lnTo>
                <a:lnTo>
                  <a:pt x="1841920" y="33065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709748" y="6069423"/>
            <a:ext cx="831850" cy="882650"/>
          </a:xfrm>
          <a:custGeom>
            <a:avLst/>
            <a:gdLst/>
            <a:ahLst/>
            <a:cxnLst/>
            <a:rect l="l" t="t" r="r" b="b"/>
            <a:pathLst>
              <a:path w="831850" h="882650">
                <a:moveTo>
                  <a:pt x="38859" y="0"/>
                </a:moveTo>
                <a:lnTo>
                  <a:pt x="0" y="108799"/>
                </a:lnTo>
                <a:lnTo>
                  <a:pt x="227312" y="265196"/>
                </a:lnTo>
                <a:lnTo>
                  <a:pt x="386868" y="377637"/>
                </a:lnTo>
                <a:lnTo>
                  <a:pt x="466283" y="439080"/>
                </a:lnTo>
                <a:lnTo>
                  <a:pt x="509269" y="518129"/>
                </a:lnTo>
                <a:lnTo>
                  <a:pt x="588682" y="669306"/>
                </a:lnTo>
                <a:lnTo>
                  <a:pt x="699423" y="882046"/>
                </a:lnTo>
                <a:lnTo>
                  <a:pt x="831536" y="835416"/>
                </a:lnTo>
                <a:lnTo>
                  <a:pt x="582855" y="365251"/>
                </a:lnTo>
                <a:lnTo>
                  <a:pt x="123858" y="55430"/>
                </a:lnTo>
                <a:lnTo>
                  <a:pt x="388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908839" y="7625011"/>
            <a:ext cx="26352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22289" y="6854862"/>
            <a:ext cx="1261745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2136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SEC</a:t>
            </a:r>
            <a:r>
              <a:rPr dirty="0" sz="1000" spc="-2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OR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50" spc="45">
                <a:solidFill>
                  <a:srgbClr val="151616"/>
                </a:solidFill>
                <a:latin typeface="Arial"/>
                <a:cs typeface="Arial"/>
              </a:rPr>
              <a:t>DIAMETER</a:t>
            </a:r>
            <a:r>
              <a:rPr dirty="0" sz="95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151616"/>
                </a:solidFill>
                <a:latin typeface="Arial"/>
                <a:cs typeface="Arial"/>
              </a:rPr>
              <a:t>(d)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990" y="697105"/>
            <a:ext cx="6645909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11.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Describe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two ways, in which sustainable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forests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can contribute to the local 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economy.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2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9561" y="2301769"/>
            <a:ext cx="1739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350" y="1596924"/>
            <a:ext cx="6002020" cy="0"/>
          </a:xfrm>
          <a:custGeom>
            <a:avLst/>
            <a:gdLst/>
            <a:ahLst/>
            <a:cxnLst/>
            <a:rect l="l" t="t" r="r" b="b"/>
            <a:pathLst>
              <a:path w="6002020" h="0">
                <a:moveTo>
                  <a:pt x="0" y="0"/>
                </a:moveTo>
                <a:lnTo>
                  <a:pt x="600181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62350" y="2052852"/>
            <a:ext cx="6002020" cy="0"/>
          </a:xfrm>
          <a:custGeom>
            <a:avLst/>
            <a:gdLst/>
            <a:ahLst/>
            <a:cxnLst/>
            <a:rect l="l" t="t" r="r" b="b"/>
            <a:pathLst>
              <a:path w="6002020" h="0">
                <a:moveTo>
                  <a:pt x="0" y="0"/>
                </a:moveTo>
                <a:lnTo>
                  <a:pt x="600181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62350" y="2549423"/>
            <a:ext cx="6002020" cy="0"/>
          </a:xfrm>
          <a:custGeom>
            <a:avLst/>
            <a:gdLst/>
            <a:ahLst/>
            <a:cxnLst/>
            <a:rect l="l" t="t" r="r" b="b"/>
            <a:pathLst>
              <a:path w="6002020" h="0">
                <a:moveTo>
                  <a:pt x="0" y="0"/>
                </a:moveTo>
                <a:lnTo>
                  <a:pt x="600181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62350" y="2959631"/>
            <a:ext cx="6002020" cy="0"/>
          </a:xfrm>
          <a:custGeom>
            <a:avLst/>
            <a:gdLst/>
            <a:ahLst/>
            <a:cxnLst/>
            <a:rect l="l" t="t" r="r" b="b"/>
            <a:pathLst>
              <a:path w="6002020" h="0">
                <a:moveTo>
                  <a:pt x="0" y="0"/>
                </a:moveTo>
                <a:lnTo>
                  <a:pt x="600181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82490" y="3668908"/>
            <a:ext cx="654685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94640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12.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 logo shown opposite, is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sometimes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printed on timber and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packaging.  Explain the meaning of this logo.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7867" y="4568728"/>
            <a:ext cx="4659630" cy="0"/>
          </a:xfrm>
          <a:custGeom>
            <a:avLst/>
            <a:gdLst/>
            <a:ahLst/>
            <a:cxnLst/>
            <a:rect l="l" t="t" r="r" b="b"/>
            <a:pathLst>
              <a:path w="4659630" h="0">
                <a:moveTo>
                  <a:pt x="0" y="0"/>
                </a:moveTo>
                <a:lnTo>
                  <a:pt x="465907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7867" y="5040748"/>
            <a:ext cx="4659630" cy="0"/>
          </a:xfrm>
          <a:custGeom>
            <a:avLst/>
            <a:gdLst/>
            <a:ahLst/>
            <a:cxnLst/>
            <a:rect l="l" t="t" r="r" b="b"/>
            <a:pathLst>
              <a:path w="4659630" h="0">
                <a:moveTo>
                  <a:pt x="0" y="0"/>
                </a:moveTo>
                <a:lnTo>
                  <a:pt x="465907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7867" y="5512762"/>
            <a:ext cx="4659630" cy="0"/>
          </a:xfrm>
          <a:custGeom>
            <a:avLst/>
            <a:gdLst/>
            <a:ahLst/>
            <a:cxnLst/>
            <a:rect l="l" t="t" r="r" b="b"/>
            <a:pathLst>
              <a:path w="4659630" h="0">
                <a:moveTo>
                  <a:pt x="0" y="0"/>
                </a:moveTo>
                <a:lnTo>
                  <a:pt x="465907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7867" y="5984776"/>
            <a:ext cx="4659630" cy="0"/>
          </a:xfrm>
          <a:custGeom>
            <a:avLst/>
            <a:gdLst/>
            <a:ahLst/>
            <a:cxnLst/>
            <a:rect l="l" t="t" r="r" b="b"/>
            <a:pathLst>
              <a:path w="4659630" h="0">
                <a:moveTo>
                  <a:pt x="0" y="0"/>
                </a:moveTo>
                <a:lnTo>
                  <a:pt x="465907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57089" y="6831210"/>
            <a:ext cx="6790690" cy="94234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13. 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number of Power Stations, produce electricity from coal. Give two</a:t>
            </a:r>
            <a:r>
              <a:rPr dirty="0" sz="1400" spc="-1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reasons 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some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people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against this method of energy production.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1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Arial"/>
              <a:cs typeface="Arial"/>
            </a:endParaRPr>
          </a:p>
          <a:p>
            <a:pPr marL="532765">
              <a:lnSpc>
                <a:spcPct val="10000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7659" y="9096272"/>
            <a:ext cx="83629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63512" y="7731029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63512" y="8080279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63512" y="9343925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63512" y="9693176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63512" y="8404128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3512" y="8753378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63512" y="10029729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63512" y="10378980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12593" y="218993"/>
            <a:ext cx="201866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11150" marR="5080" indent="-311785">
              <a:lnSpc>
                <a:spcPts val="1560"/>
              </a:lnSpc>
              <a:spcBef>
                <a:spcPts val="25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76889" y="268711"/>
            <a:ext cx="38588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http://www.technologystudent.com/prddes1/susenv1.html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78191" y="181537"/>
            <a:ext cx="6731000" cy="469900"/>
          </a:xfrm>
          <a:custGeom>
            <a:avLst/>
            <a:gdLst/>
            <a:ahLst/>
            <a:cxnLst/>
            <a:rect l="l" t="t" r="r" b="b"/>
            <a:pathLst>
              <a:path w="6731000" h="469900">
                <a:moveTo>
                  <a:pt x="0" y="0"/>
                </a:moveTo>
                <a:lnTo>
                  <a:pt x="6731006" y="0"/>
                </a:lnTo>
                <a:lnTo>
                  <a:pt x="6731006" y="469901"/>
                </a:lnTo>
                <a:lnTo>
                  <a:pt x="0" y="46990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12593" y="3178095"/>
            <a:ext cx="201866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11150" marR="5080" indent="-311785">
              <a:lnSpc>
                <a:spcPts val="1560"/>
              </a:lnSpc>
              <a:spcBef>
                <a:spcPts val="25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89585" y="3249276"/>
            <a:ext cx="3663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http://www.technologystudent.com/joints/sustain1.html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8191" y="3140639"/>
            <a:ext cx="6731000" cy="469900"/>
          </a:xfrm>
          <a:custGeom>
            <a:avLst/>
            <a:gdLst/>
            <a:ahLst/>
            <a:cxnLst/>
            <a:rect l="l" t="t" r="r" b="b"/>
            <a:pathLst>
              <a:path w="6731000" h="469900">
                <a:moveTo>
                  <a:pt x="0" y="0"/>
                </a:moveTo>
                <a:lnTo>
                  <a:pt x="6731006" y="0"/>
                </a:lnTo>
                <a:lnTo>
                  <a:pt x="6731006" y="469901"/>
                </a:lnTo>
                <a:lnTo>
                  <a:pt x="0" y="46990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12593" y="6276895"/>
            <a:ext cx="201866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11150" marR="5080" indent="-311785">
              <a:lnSpc>
                <a:spcPts val="1560"/>
              </a:lnSpc>
              <a:spcBef>
                <a:spcPts val="25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16586" y="6346047"/>
            <a:ext cx="3646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http://www.technologystudent.com/enerﬂsh/coal3.html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78191" y="6239440"/>
            <a:ext cx="6731000" cy="469900"/>
          </a:xfrm>
          <a:custGeom>
            <a:avLst/>
            <a:gdLst/>
            <a:ahLst/>
            <a:cxnLst/>
            <a:rect l="l" t="t" r="r" b="b"/>
            <a:pathLst>
              <a:path w="6731000" h="469900">
                <a:moveTo>
                  <a:pt x="0" y="0"/>
                </a:moveTo>
                <a:lnTo>
                  <a:pt x="6731006" y="0"/>
                </a:lnTo>
                <a:lnTo>
                  <a:pt x="6731006" y="469901"/>
                </a:lnTo>
                <a:lnTo>
                  <a:pt x="0" y="46990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60917" y="1202746"/>
            <a:ext cx="4454525" cy="43624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  <a:p>
            <a:pPr marL="440690">
              <a:lnSpc>
                <a:spcPct val="100000"/>
              </a:lnSpc>
              <a:spcBef>
                <a:spcPts val="509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18478" y="1218959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703285" y="4327970"/>
            <a:ext cx="1438657" cy="16702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083" y="810351"/>
            <a:ext cx="695261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14.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Give two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reasons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some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people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favour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of electricity produce by coal  fuelled power stations 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261" y="3373740"/>
            <a:ext cx="83629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11113" y="1749326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1113" y="2153609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11113" y="2557893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11113" y="2962176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41964" y="5775913"/>
            <a:ext cx="3596640" cy="182435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15.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What is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the triangle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seen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  the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diagram.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575"/>
              </a:spcBef>
              <a:tabLst>
                <a:tab pos="3316604" algn="l"/>
              </a:tabLst>
            </a:pPr>
            <a:r>
              <a:rPr dirty="0" sz="1400" spc="-105" b="1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ou</a:t>
            </a:r>
            <a:r>
              <a:rPr dirty="0" sz="1400" spc="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will</a:t>
            </a:r>
            <a:r>
              <a:rPr dirty="0" sz="1400" spc="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gain</a:t>
            </a:r>
            <a:r>
              <a:rPr dirty="0" sz="1400" spc="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r>
              <a:rPr dirty="0" sz="1400" spc="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dirty="0" sz="1400" spc="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stage</a:t>
            </a:r>
            <a:r>
              <a:rPr dirty="0" sz="1400" spc="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	the  calculation,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written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space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  <a:p>
            <a:pPr marL="41910">
              <a:lnSpc>
                <a:spcPct val="100000"/>
              </a:lnSpc>
              <a:spcBef>
                <a:spcPts val="142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 marL="787400">
              <a:lnSpc>
                <a:spcPct val="100000"/>
              </a:lnSpc>
              <a:spcBef>
                <a:spcPts val="1415"/>
              </a:spcBef>
            </a:pPr>
            <a:r>
              <a:rPr dirty="0" u="sng" sz="1400" spc="3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CALCULATION: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7592" y="8008985"/>
            <a:ext cx="3170555" cy="0"/>
          </a:xfrm>
          <a:custGeom>
            <a:avLst/>
            <a:gdLst/>
            <a:ahLst/>
            <a:cxnLst/>
            <a:rect l="l" t="t" r="r" b="b"/>
            <a:pathLst>
              <a:path w="3170554" h="0">
                <a:moveTo>
                  <a:pt x="0" y="0"/>
                </a:moveTo>
                <a:lnTo>
                  <a:pt x="316993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0625" y="8445874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0625" y="8882751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0625" y="9319628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0625" y="9756507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0625" y="10193385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11113" y="3612120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11113" y="4016405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1113" y="4420687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11113" y="4824972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977977" y="5236833"/>
            <a:ext cx="3545204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496695" marR="5080" indent="-1496695">
              <a:lnSpc>
                <a:spcPts val="1340"/>
              </a:lnSpc>
              <a:spcBef>
                <a:spcPts val="22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http://www.technologystudent.com/pdf14/maths5.pdf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DD2B1C"/>
                </a:solidFill>
                <a:latin typeface="Arial"/>
                <a:cs typeface="Arial"/>
              </a:rPr>
              <a:t>PAGE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4494" y="5210094"/>
            <a:ext cx="201866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11150" marR="5080" indent="-311785">
              <a:lnSpc>
                <a:spcPts val="1560"/>
              </a:lnSpc>
              <a:spcBef>
                <a:spcPts val="25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8219" y="5198043"/>
            <a:ext cx="6413500" cy="469265"/>
          </a:xfrm>
          <a:custGeom>
            <a:avLst/>
            <a:gdLst/>
            <a:ahLst/>
            <a:cxnLst/>
            <a:rect l="l" t="t" r="r" b="b"/>
            <a:pathLst>
              <a:path w="6413500" h="469264">
                <a:moveTo>
                  <a:pt x="0" y="0"/>
                </a:moveTo>
                <a:lnTo>
                  <a:pt x="6413505" y="0"/>
                </a:lnTo>
                <a:lnTo>
                  <a:pt x="6413505" y="469177"/>
                </a:lnTo>
                <a:lnTo>
                  <a:pt x="0" y="469177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97413" y="1280141"/>
            <a:ext cx="4454525" cy="511175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Arial"/>
              <a:cs typeface="Arial"/>
            </a:endParaRPr>
          </a:p>
          <a:p>
            <a:pPr marL="340360">
              <a:lnSpc>
                <a:spcPct val="10000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54974" y="1320559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1794" y="307894"/>
            <a:ext cx="201866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11150" marR="5080" indent="-311785">
              <a:lnSpc>
                <a:spcPts val="1560"/>
              </a:lnSpc>
              <a:spcBef>
                <a:spcPts val="25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7391" y="270439"/>
            <a:ext cx="6731000" cy="469900"/>
          </a:xfrm>
          <a:custGeom>
            <a:avLst/>
            <a:gdLst/>
            <a:ahLst/>
            <a:cxnLst/>
            <a:rect l="l" t="t" r="r" b="b"/>
            <a:pathLst>
              <a:path w="6731000" h="469900">
                <a:moveTo>
                  <a:pt x="0" y="0"/>
                </a:moveTo>
                <a:lnTo>
                  <a:pt x="6731006" y="0"/>
                </a:lnTo>
                <a:lnTo>
                  <a:pt x="6731006" y="469900"/>
                </a:lnTo>
                <a:lnTo>
                  <a:pt x="0" y="469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859436" y="371966"/>
            <a:ext cx="3646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http://www.technologystudent.com/enerﬂsh/coal3.html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285482" y="5921545"/>
            <a:ext cx="2244090" cy="2114550"/>
          </a:xfrm>
          <a:custGeom>
            <a:avLst/>
            <a:gdLst/>
            <a:ahLst/>
            <a:cxnLst/>
            <a:rect l="l" t="t" r="r" b="b"/>
            <a:pathLst>
              <a:path w="2244090" h="2114550">
                <a:moveTo>
                  <a:pt x="1121850" y="0"/>
                </a:moveTo>
                <a:lnTo>
                  <a:pt x="1682772" y="1057277"/>
                </a:lnTo>
                <a:lnTo>
                  <a:pt x="2243700" y="2114553"/>
                </a:lnTo>
                <a:lnTo>
                  <a:pt x="1121850" y="2114553"/>
                </a:lnTo>
                <a:lnTo>
                  <a:pt x="0" y="2114553"/>
                </a:lnTo>
                <a:lnTo>
                  <a:pt x="560927" y="1057277"/>
                </a:lnTo>
                <a:lnTo>
                  <a:pt x="112185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524931" y="8126099"/>
            <a:ext cx="0" cy="466725"/>
          </a:xfrm>
          <a:custGeom>
            <a:avLst/>
            <a:gdLst/>
            <a:ahLst/>
            <a:cxnLst/>
            <a:rect l="l" t="t" r="r" b="b"/>
            <a:pathLst>
              <a:path w="0" h="466725">
                <a:moveTo>
                  <a:pt x="0" y="0"/>
                </a:moveTo>
                <a:lnTo>
                  <a:pt x="0" y="466726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85482" y="8126099"/>
            <a:ext cx="0" cy="466725"/>
          </a:xfrm>
          <a:custGeom>
            <a:avLst/>
            <a:gdLst/>
            <a:ahLst/>
            <a:cxnLst/>
            <a:rect l="l" t="t" r="r" b="b"/>
            <a:pathLst>
              <a:path w="0" h="466725">
                <a:moveTo>
                  <a:pt x="0" y="0"/>
                </a:moveTo>
                <a:lnTo>
                  <a:pt x="0" y="466726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289731" y="8466814"/>
            <a:ext cx="2235200" cy="72390"/>
          </a:xfrm>
          <a:custGeom>
            <a:avLst/>
            <a:gdLst/>
            <a:ahLst/>
            <a:cxnLst/>
            <a:rect l="l" t="t" r="r" b="b"/>
            <a:pathLst>
              <a:path w="2235200" h="72390">
                <a:moveTo>
                  <a:pt x="134391" y="0"/>
                </a:moveTo>
                <a:lnTo>
                  <a:pt x="0" y="36010"/>
                </a:lnTo>
                <a:lnTo>
                  <a:pt x="134391" y="72021"/>
                </a:lnTo>
                <a:lnTo>
                  <a:pt x="134391" y="40510"/>
                </a:lnTo>
                <a:lnTo>
                  <a:pt x="67194" y="40510"/>
                </a:lnTo>
                <a:lnTo>
                  <a:pt x="67194" y="31509"/>
                </a:lnTo>
                <a:lnTo>
                  <a:pt x="134391" y="31509"/>
                </a:lnTo>
                <a:lnTo>
                  <a:pt x="134391" y="0"/>
                </a:lnTo>
                <a:close/>
              </a:path>
              <a:path w="2235200" h="72390">
                <a:moveTo>
                  <a:pt x="2100808" y="0"/>
                </a:moveTo>
                <a:lnTo>
                  <a:pt x="2100808" y="72021"/>
                </a:lnTo>
                <a:lnTo>
                  <a:pt x="2218407" y="40510"/>
                </a:lnTo>
                <a:lnTo>
                  <a:pt x="2168006" y="40510"/>
                </a:lnTo>
                <a:lnTo>
                  <a:pt x="2168006" y="31509"/>
                </a:lnTo>
                <a:lnTo>
                  <a:pt x="2218402" y="31509"/>
                </a:lnTo>
                <a:lnTo>
                  <a:pt x="2100808" y="0"/>
                </a:lnTo>
                <a:close/>
              </a:path>
              <a:path w="2235200" h="72390">
                <a:moveTo>
                  <a:pt x="134391" y="31509"/>
                </a:moveTo>
                <a:lnTo>
                  <a:pt x="67194" y="31509"/>
                </a:lnTo>
                <a:lnTo>
                  <a:pt x="67194" y="40510"/>
                </a:lnTo>
                <a:lnTo>
                  <a:pt x="134391" y="40510"/>
                </a:lnTo>
                <a:lnTo>
                  <a:pt x="134391" y="31509"/>
                </a:lnTo>
                <a:close/>
              </a:path>
              <a:path w="2235200" h="72390">
                <a:moveTo>
                  <a:pt x="2100808" y="31509"/>
                </a:moveTo>
                <a:lnTo>
                  <a:pt x="134391" y="31509"/>
                </a:lnTo>
                <a:lnTo>
                  <a:pt x="134391" y="40510"/>
                </a:lnTo>
                <a:lnTo>
                  <a:pt x="2100808" y="40510"/>
                </a:lnTo>
                <a:lnTo>
                  <a:pt x="2100808" y="31509"/>
                </a:lnTo>
                <a:close/>
              </a:path>
              <a:path w="2235200" h="72390">
                <a:moveTo>
                  <a:pt x="2218402" y="31509"/>
                </a:moveTo>
                <a:lnTo>
                  <a:pt x="2168006" y="31509"/>
                </a:lnTo>
                <a:lnTo>
                  <a:pt x="2168006" y="40510"/>
                </a:lnTo>
                <a:lnTo>
                  <a:pt x="2218407" y="40510"/>
                </a:lnTo>
                <a:lnTo>
                  <a:pt x="2235200" y="36010"/>
                </a:lnTo>
                <a:lnTo>
                  <a:pt x="2218402" y="31509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508928" y="5908863"/>
            <a:ext cx="1527175" cy="0"/>
          </a:xfrm>
          <a:custGeom>
            <a:avLst/>
            <a:gdLst/>
            <a:ahLst/>
            <a:cxnLst/>
            <a:rect l="l" t="t" r="r" b="b"/>
            <a:pathLst>
              <a:path w="1527175" h="0">
                <a:moveTo>
                  <a:pt x="0" y="0"/>
                </a:moveTo>
                <a:lnTo>
                  <a:pt x="152664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568844" y="8056785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 h="0">
                <a:moveTo>
                  <a:pt x="0" y="0"/>
                </a:moveTo>
                <a:lnTo>
                  <a:pt x="4667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909559" y="5908863"/>
            <a:ext cx="72390" cy="2144395"/>
          </a:xfrm>
          <a:custGeom>
            <a:avLst/>
            <a:gdLst/>
            <a:ahLst/>
            <a:cxnLst/>
            <a:rect l="l" t="t" r="r" b="b"/>
            <a:pathLst>
              <a:path w="72390" h="2144395">
                <a:moveTo>
                  <a:pt x="31509" y="2009454"/>
                </a:moveTo>
                <a:lnTo>
                  <a:pt x="0" y="2009454"/>
                </a:lnTo>
                <a:lnTo>
                  <a:pt x="36010" y="2143846"/>
                </a:lnTo>
                <a:lnTo>
                  <a:pt x="54015" y="2076653"/>
                </a:lnTo>
                <a:lnTo>
                  <a:pt x="31509" y="2076653"/>
                </a:lnTo>
                <a:lnTo>
                  <a:pt x="31509" y="2009454"/>
                </a:lnTo>
                <a:close/>
              </a:path>
              <a:path w="72390" h="2144395">
                <a:moveTo>
                  <a:pt x="40510" y="67194"/>
                </a:moveTo>
                <a:lnTo>
                  <a:pt x="31509" y="67194"/>
                </a:lnTo>
                <a:lnTo>
                  <a:pt x="31509" y="2076653"/>
                </a:lnTo>
                <a:lnTo>
                  <a:pt x="40510" y="2076653"/>
                </a:lnTo>
                <a:lnTo>
                  <a:pt x="40510" y="67194"/>
                </a:lnTo>
                <a:close/>
              </a:path>
              <a:path w="72390" h="2144395">
                <a:moveTo>
                  <a:pt x="72021" y="2009454"/>
                </a:moveTo>
                <a:lnTo>
                  <a:pt x="40510" y="2009454"/>
                </a:lnTo>
                <a:lnTo>
                  <a:pt x="40510" y="2076653"/>
                </a:lnTo>
                <a:lnTo>
                  <a:pt x="54015" y="2076653"/>
                </a:lnTo>
                <a:lnTo>
                  <a:pt x="72021" y="2009454"/>
                </a:lnTo>
                <a:close/>
              </a:path>
              <a:path w="72390" h="2144395">
                <a:moveTo>
                  <a:pt x="36010" y="0"/>
                </a:moveTo>
                <a:lnTo>
                  <a:pt x="0" y="134391"/>
                </a:lnTo>
                <a:lnTo>
                  <a:pt x="31509" y="134391"/>
                </a:lnTo>
                <a:lnTo>
                  <a:pt x="31509" y="67194"/>
                </a:lnTo>
                <a:lnTo>
                  <a:pt x="54015" y="67194"/>
                </a:lnTo>
                <a:lnTo>
                  <a:pt x="36010" y="0"/>
                </a:lnTo>
                <a:close/>
              </a:path>
              <a:path w="72390" h="2144395">
                <a:moveTo>
                  <a:pt x="54015" y="67194"/>
                </a:moveTo>
                <a:lnTo>
                  <a:pt x="40510" y="67194"/>
                </a:lnTo>
                <a:lnTo>
                  <a:pt x="40510" y="134391"/>
                </a:lnTo>
                <a:lnTo>
                  <a:pt x="72021" y="134391"/>
                </a:lnTo>
                <a:lnTo>
                  <a:pt x="54015" y="67194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6028797" y="6618861"/>
            <a:ext cx="8724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80mm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051051" y="9088591"/>
            <a:ext cx="3252470" cy="1193800"/>
          </a:xfrm>
          <a:custGeom>
            <a:avLst/>
            <a:gdLst/>
            <a:ahLst/>
            <a:cxnLst/>
            <a:rect l="l" t="t" r="r" b="b"/>
            <a:pathLst>
              <a:path w="3252470" h="1193800">
                <a:moveTo>
                  <a:pt x="0" y="0"/>
                </a:moveTo>
                <a:lnTo>
                  <a:pt x="3252075" y="0"/>
                </a:lnTo>
                <a:lnTo>
                  <a:pt x="3252075" y="1193796"/>
                </a:lnTo>
                <a:lnTo>
                  <a:pt x="0" y="1193796"/>
                </a:lnTo>
                <a:lnTo>
                  <a:pt x="0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4187977" y="7900313"/>
            <a:ext cx="2968625" cy="1839595"/>
          </a:xfrm>
          <a:prstGeom prst="rect">
            <a:avLst/>
          </a:prstGeom>
        </p:spPr>
        <p:txBody>
          <a:bodyPr wrap="square" lIns="0" tIns="224790" rIns="0" bIns="0" rtlCol="0" vert="horz">
            <a:spAutoFit/>
          </a:bodyPr>
          <a:lstStyle/>
          <a:p>
            <a:pPr marL="883919">
              <a:lnSpc>
                <a:spcPct val="100000"/>
              </a:lnSpc>
              <a:spcBef>
                <a:spcPts val="1770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60mm</a:t>
            </a:r>
            <a:endParaRPr sz="2400">
              <a:latin typeface="Arial"/>
              <a:cs typeface="Arial"/>
            </a:endParaRPr>
          </a:p>
          <a:p>
            <a:pPr marL="814069">
              <a:lnSpc>
                <a:spcPct val="100000"/>
              </a:lnSpc>
              <a:spcBef>
                <a:spcPts val="1395"/>
              </a:spcBef>
            </a:pPr>
            <a:r>
              <a:rPr dirty="0" u="sng" sz="2000" spc="6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FORMULA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60"/>
              </a:spcBef>
            </a:pPr>
            <a:r>
              <a:rPr dirty="0" sz="1600" spc="40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=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1/2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X </a:t>
            </a:r>
            <a:r>
              <a:rPr dirty="0" sz="1600" spc="40">
                <a:solidFill>
                  <a:srgbClr val="151616"/>
                </a:solidFill>
                <a:latin typeface="Arial"/>
                <a:cs typeface="Arial"/>
              </a:rPr>
              <a:t>BASE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X</a:t>
            </a:r>
            <a:r>
              <a:rPr dirty="0" sz="16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45">
                <a:solidFill>
                  <a:srgbClr val="151616"/>
                </a:solidFill>
                <a:latin typeface="Arial"/>
                <a:cs typeface="Arial"/>
              </a:rPr>
              <a:t>HEIGHT</a:t>
            </a:r>
            <a:endParaRPr sz="1600">
              <a:latin typeface="Arial"/>
              <a:cs typeface="Arial"/>
            </a:endParaRPr>
          </a:p>
          <a:p>
            <a:pPr marL="610870">
              <a:lnSpc>
                <a:spcPct val="100000"/>
              </a:lnSpc>
              <a:spcBef>
                <a:spcPts val="635"/>
              </a:spcBef>
            </a:pPr>
            <a:r>
              <a:rPr dirty="0" sz="1600" spc="40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=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1/2 b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x</a:t>
            </a:r>
            <a:r>
              <a:rPr dirty="0" sz="16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h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17939" y="10015711"/>
            <a:ext cx="1257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58895" y="9866195"/>
            <a:ext cx="14852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1600" spc="40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=</a:t>
            </a:r>
            <a:r>
              <a:rPr dirty="0" u="heavy" baseline="34722" sz="2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heavy" baseline="34722" sz="2400" spc="-7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b </a:t>
            </a:r>
            <a:r>
              <a:rPr dirty="0" u="heavy" baseline="34722" sz="2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x</a:t>
            </a:r>
            <a:r>
              <a:rPr dirty="0" u="heavy" baseline="34722" sz="24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heavy" baseline="34722" sz="2400" spc="-7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h</a:t>
            </a:r>
            <a:endParaRPr baseline="34722"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SECTION </a:t>
            </a:r>
            <a:r>
              <a:rPr dirty="0" spc="-5"/>
              <a:t>B </a:t>
            </a:r>
            <a:r>
              <a:rPr dirty="0"/>
              <a:t>- Specialist </a:t>
            </a:r>
            <a:r>
              <a:rPr dirty="0" spc="-20"/>
              <a:t>Technical</a:t>
            </a:r>
            <a:r>
              <a:rPr dirty="0" spc="-90"/>
              <a:t> </a:t>
            </a:r>
            <a:r>
              <a:rPr dirty="0"/>
              <a:t>Principles</a:t>
            </a:r>
          </a:p>
        </p:txBody>
      </p:sp>
      <p:sp>
        <p:nvSpPr>
          <p:cNvPr id="3" name="object 3"/>
          <p:cNvSpPr/>
          <p:nvPr/>
        </p:nvSpPr>
        <p:spPr>
          <a:xfrm>
            <a:off x="333183" y="2663758"/>
            <a:ext cx="6908800" cy="7664450"/>
          </a:xfrm>
          <a:custGeom>
            <a:avLst/>
            <a:gdLst/>
            <a:ahLst/>
            <a:cxnLst/>
            <a:rect l="l" t="t" r="r" b="b"/>
            <a:pathLst>
              <a:path w="6908800" h="7664450">
                <a:moveTo>
                  <a:pt x="0" y="0"/>
                </a:moveTo>
                <a:lnTo>
                  <a:pt x="6908803" y="0"/>
                </a:lnTo>
                <a:lnTo>
                  <a:pt x="6908803" y="7664447"/>
                </a:lnTo>
                <a:lnTo>
                  <a:pt x="0" y="7664447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47112" y="1973304"/>
            <a:ext cx="3867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http://www.technologystudent.com/joints_ﬂsh/nylon2.html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873" y="1948451"/>
            <a:ext cx="201866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11150" marR="5080" indent="-311785">
              <a:lnSpc>
                <a:spcPts val="1560"/>
              </a:lnSpc>
              <a:spcBef>
                <a:spcPts val="25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9647" y="1924858"/>
            <a:ext cx="6997700" cy="533400"/>
          </a:xfrm>
          <a:custGeom>
            <a:avLst/>
            <a:gdLst/>
            <a:ahLst/>
            <a:cxnLst/>
            <a:rect l="l" t="t" r="r" b="b"/>
            <a:pathLst>
              <a:path w="6997700" h="533400">
                <a:moveTo>
                  <a:pt x="0" y="0"/>
                </a:moveTo>
                <a:lnTo>
                  <a:pt x="6997705" y="0"/>
                </a:lnTo>
                <a:lnTo>
                  <a:pt x="6997705" y="533153"/>
                </a:lnTo>
                <a:lnTo>
                  <a:pt x="0" y="53315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73617" y="484319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31178" y="469659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6157" y="756847"/>
            <a:ext cx="6054725" cy="958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16.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Nylon is one of the most useful of all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plastics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Arial"/>
              <a:cs typeface="Arial"/>
            </a:endParaRPr>
          </a:p>
          <a:p>
            <a:pPr marL="14604">
              <a:lnSpc>
                <a:spcPts val="1620"/>
              </a:lnSpc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manufacture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nylon.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Include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notes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labelled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sketch(s)</a:t>
            </a:r>
            <a:endParaRPr sz="1400">
              <a:latin typeface="Arial"/>
              <a:cs typeface="Arial"/>
            </a:endParaRPr>
          </a:p>
          <a:p>
            <a:pPr marL="14604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8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3006" y="1267190"/>
            <a:ext cx="36810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593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17a.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List two properties</a:t>
            </a:r>
            <a:r>
              <a:rPr dirty="0" sz="1400" spc="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nylon?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6293" y="1939828"/>
            <a:ext cx="6794500" cy="0"/>
          </a:xfrm>
          <a:custGeom>
            <a:avLst/>
            <a:gdLst/>
            <a:ahLst/>
            <a:cxnLst/>
            <a:rect l="l" t="t" r="r" b="b"/>
            <a:pathLst>
              <a:path w="6794500" h="0">
                <a:moveTo>
                  <a:pt x="0" y="0"/>
                </a:moveTo>
                <a:lnTo>
                  <a:pt x="6794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6293" y="2365279"/>
            <a:ext cx="6794500" cy="0"/>
          </a:xfrm>
          <a:custGeom>
            <a:avLst/>
            <a:gdLst/>
            <a:ahLst/>
            <a:cxnLst/>
            <a:rect l="l" t="t" r="r" b="b"/>
            <a:pathLst>
              <a:path w="6794500" h="0">
                <a:moveTo>
                  <a:pt x="0" y="0"/>
                </a:moveTo>
                <a:lnTo>
                  <a:pt x="6794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6293" y="2790726"/>
            <a:ext cx="6794500" cy="0"/>
          </a:xfrm>
          <a:custGeom>
            <a:avLst/>
            <a:gdLst/>
            <a:ahLst/>
            <a:cxnLst/>
            <a:rect l="l" t="t" r="r" b="b"/>
            <a:pathLst>
              <a:path w="6794500" h="0">
                <a:moveTo>
                  <a:pt x="0" y="0"/>
                </a:moveTo>
                <a:lnTo>
                  <a:pt x="6794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907417" y="569076"/>
            <a:ext cx="3867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http://www.technologystudent.com/joints_ﬂsh/nylon1.html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393" y="498392"/>
            <a:ext cx="201866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11150" marR="5080" indent="-311785">
              <a:lnSpc>
                <a:spcPts val="1560"/>
              </a:lnSpc>
              <a:spcBef>
                <a:spcPts val="25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3155" y="371400"/>
            <a:ext cx="6997700" cy="762000"/>
          </a:xfrm>
          <a:custGeom>
            <a:avLst/>
            <a:gdLst/>
            <a:ahLst/>
            <a:cxnLst/>
            <a:rect l="l" t="t" r="r" b="b"/>
            <a:pathLst>
              <a:path w="6997700" h="762000">
                <a:moveTo>
                  <a:pt x="0" y="0"/>
                </a:moveTo>
                <a:lnTo>
                  <a:pt x="6997705" y="0"/>
                </a:lnTo>
                <a:lnTo>
                  <a:pt x="6997705" y="762001"/>
                </a:lnTo>
                <a:lnTo>
                  <a:pt x="0" y="76200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8555" y="4617033"/>
            <a:ext cx="693547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46253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18. Name 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 manufactured from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kevlar®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and explain why this is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suitable 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material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2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its</a:t>
            </a:r>
            <a:r>
              <a:rPr dirty="0" sz="1400" spc="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production.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5457" y="6253582"/>
            <a:ext cx="6800850" cy="847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  <a:tabLst>
                <a:tab pos="4218940" algn="l"/>
              </a:tabLst>
            </a:pP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PRODUCT: </a:t>
            </a:r>
            <a:r>
              <a:rPr dirty="0" sz="1400" spc="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78751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REASONS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heavy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2745" y="755862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2745" y="8058643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2745" y="855866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73617" y="2849053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31178" y="283439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7817" y="5460247"/>
            <a:ext cx="203136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23850" marR="5080" indent="-311785">
              <a:lnSpc>
                <a:spcPts val="1560"/>
              </a:lnSpc>
              <a:spcBef>
                <a:spcPts val="25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7279" y="5333256"/>
            <a:ext cx="6997700" cy="842010"/>
          </a:xfrm>
          <a:custGeom>
            <a:avLst/>
            <a:gdLst/>
            <a:ahLst/>
            <a:cxnLst/>
            <a:rect l="l" t="t" r="r" b="b"/>
            <a:pathLst>
              <a:path w="6997700" h="842010">
                <a:moveTo>
                  <a:pt x="0" y="0"/>
                </a:moveTo>
                <a:lnTo>
                  <a:pt x="6997706" y="0"/>
                </a:lnTo>
                <a:lnTo>
                  <a:pt x="6997706" y="841705"/>
                </a:lnTo>
                <a:lnTo>
                  <a:pt x="0" y="841705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03006" y="3095990"/>
            <a:ext cx="52025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1739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17b.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Name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two products manufactured</a:t>
            </a:r>
            <a:r>
              <a:rPr dirty="0" sz="1400" spc="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dirty="0" sz="14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nylon?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8931" y="3926609"/>
            <a:ext cx="6794500" cy="0"/>
          </a:xfrm>
          <a:custGeom>
            <a:avLst/>
            <a:gdLst/>
            <a:ahLst/>
            <a:cxnLst/>
            <a:rect l="l" t="t" r="r" b="b"/>
            <a:pathLst>
              <a:path w="6794500" h="0">
                <a:moveTo>
                  <a:pt x="0" y="0"/>
                </a:moveTo>
                <a:lnTo>
                  <a:pt x="6794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8931" y="4382367"/>
            <a:ext cx="6794500" cy="0"/>
          </a:xfrm>
          <a:custGeom>
            <a:avLst/>
            <a:gdLst/>
            <a:ahLst/>
            <a:cxnLst/>
            <a:rect l="l" t="t" r="r" b="b"/>
            <a:pathLst>
              <a:path w="6794500" h="0">
                <a:moveTo>
                  <a:pt x="0" y="0"/>
                </a:moveTo>
                <a:lnTo>
                  <a:pt x="6794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200739" y="5374234"/>
            <a:ext cx="3599815" cy="71945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just" marL="12700" marR="5080">
              <a:lnSpc>
                <a:spcPts val="1340"/>
              </a:lnSpc>
              <a:spcBef>
                <a:spcPts val="22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http://www.technologystudent.com/joints/kevlar1.html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http://www.technologystudent.com/joints/kevlar2.html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7"/>
              </a:rPr>
              <a:t>http://www.technologystudent.com/joints/kevlar3.html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8"/>
              </a:rPr>
              <a:t>http://www.technologystudent.com/joints/kevlar4.html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2745" y="905868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2745" y="955870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2745" y="10058730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739" y="465971"/>
            <a:ext cx="6846570" cy="8350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520954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19.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Steel is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very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important material, found all around us in buildings, bridges, 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cars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many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other products. Iron is ‘converted’</a:t>
            </a:r>
            <a:r>
              <a:rPr dirty="0" sz="1400" spc="-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into</a:t>
            </a:r>
            <a:r>
              <a:rPr dirty="0" sz="14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steel.	In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space</a:t>
            </a:r>
            <a:r>
              <a:rPr dirty="0" sz="14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below, 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name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and describe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process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conversion, using notes and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diagrams.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4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4688" y="1418528"/>
            <a:ext cx="1732280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266700" marR="5080" indent="-267335">
              <a:lnSpc>
                <a:spcPts val="1340"/>
              </a:lnSpc>
              <a:spcBef>
                <a:spcPts val="225"/>
              </a:spcBef>
            </a:pP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200" spc="-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9003" y="1341618"/>
            <a:ext cx="6375400" cy="566420"/>
          </a:xfrm>
          <a:custGeom>
            <a:avLst/>
            <a:gdLst/>
            <a:ahLst/>
            <a:cxnLst/>
            <a:rect l="l" t="t" r="r" b="b"/>
            <a:pathLst>
              <a:path w="6375400" h="566419">
                <a:moveTo>
                  <a:pt x="0" y="0"/>
                </a:moveTo>
                <a:lnTo>
                  <a:pt x="6375151" y="0"/>
                </a:lnTo>
                <a:lnTo>
                  <a:pt x="6375151" y="566237"/>
                </a:lnTo>
                <a:lnTo>
                  <a:pt x="0" y="566237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8697" y="2153038"/>
            <a:ext cx="7099300" cy="8002905"/>
          </a:xfrm>
          <a:custGeom>
            <a:avLst/>
            <a:gdLst/>
            <a:ahLst/>
            <a:cxnLst/>
            <a:rect l="l" t="t" r="r" b="b"/>
            <a:pathLst>
              <a:path w="7099300" h="8002905">
                <a:moveTo>
                  <a:pt x="0" y="0"/>
                </a:moveTo>
                <a:lnTo>
                  <a:pt x="7099301" y="0"/>
                </a:lnTo>
                <a:lnTo>
                  <a:pt x="7099301" y="8002485"/>
                </a:lnTo>
                <a:lnTo>
                  <a:pt x="0" y="8002485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385166" y="2309166"/>
            <a:ext cx="57315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6564" algn="l"/>
                <a:tab pos="571817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NAME:	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9111" y="31634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6672" y="30168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54568" y="1464454"/>
            <a:ext cx="34347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http://www.technologystudent.com/joints/iron5.html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BY V.RYAN</dc:creator>
  <cp:keywords>SAMPLE 5 - DESIGN AND TECHNOLOGY EXAMINATION PAPER</cp:keywords>
  <dc:title>new_gcse_exam5.cdr</dc:title>
  <dcterms:created xsi:type="dcterms:W3CDTF">2020-05-14T11:49:35Z</dcterms:created>
  <dcterms:modified xsi:type="dcterms:W3CDTF">2020-05-14T11:49:35Z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2018-09-09T00:00:00Z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2020-05-14T00:00:00Z</vt:filetime>
  </property>
</Properties>
</file>