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png" ContentType="image/png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7569200" cy="10693400"/>
  <p:notesSz cx="75692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690" y="3314954"/>
            <a:ext cx="6433820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5380" y="5988304"/>
            <a:ext cx="529844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460" y="2459482"/>
            <a:ext cx="329260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8138" y="2459482"/>
            <a:ext cx="329260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2040" y="135924"/>
            <a:ext cx="99187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460" y="2459482"/>
            <a:ext cx="681228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3528" y="9944862"/>
            <a:ext cx="242214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460" y="9944862"/>
            <a:ext cx="1740916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9824" y="9944862"/>
            <a:ext cx="1740916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" TargetMode="External"/><Relationship Id="rId3" Type="http://schemas.openxmlformats.org/officeDocument/2006/relationships/hyperlink" Target="mailto:techteacher@technologystudent.com" TargetMode="External"/><Relationship Id="rId4" Type="http://schemas.openxmlformats.org/officeDocument/2006/relationships/hyperlink" Target="https://www.facebook.com/groups/254963448192823/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energy1/wind8.htm" TargetMode="External"/><Relationship Id="rId3" Type="http://schemas.openxmlformats.org/officeDocument/2006/relationships/hyperlink" Target="http://www.technologystudent.com/prddes1/carenviron5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hyperlink" Target="https://www.facebook.com/groups/254963448192823/" TargetMode="External"/><Relationship Id="rId6" Type="http://schemas.openxmlformats.org/officeDocument/2006/relationships/hyperlink" Target="http://www.technologystudent.com/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Relationship Id="rId4" Type="http://schemas.openxmlformats.org/officeDocument/2006/relationships/hyperlink" Target="http://www.technologystudent.com/" TargetMode="External"/><Relationship Id="rId5" Type="http://schemas.openxmlformats.org/officeDocument/2006/relationships/hyperlink" Target="https://www.facebook.com/groups/254963448192823/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jpg"/><Relationship Id="rId6" Type="http://schemas.openxmlformats.org/officeDocument/2006/relationships/image" Target="../media/image2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chnologystudent.com/despro2/prneff2.htm" TargetMode="External"/><Relationship Id="rId3" Type="http://schemas.openxmlformats.org/officeDocument/2006/relationships/hyperlink" Target="http://www.technologystudent.com/joints_flsh/nylon1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hyperlink" Target="http://www.technologystudent.com/rmflsh1/alevq2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forcmom/lever1.htm" TargetMode="External"/><Relationship Id="rId3" Type="http://schemas.openxmlformats.org/officeDocument/2006/relationships/hyperlink" Target="http://www.technologystudent.com/rmflsh1/teak1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://www.technologystudent.com/despro_flsh/mats_join1.html" TargetMode="External"/><Relationship Id="rId5" Type="http://schemas.openxmlformats.org/officeDocument/2006/relationships/hyperlink" Target="http://www.technologystudent.com/despro_3/trolmanf.html" TargetMode="External"/><Relationship Id="rId6" Type="http://schemas.openxmlformats.org/officeDocument/2006/relationships/hyperlink" Target="http://www.technologystudent.com/despro_3/altrolley1.html" TargetMode="External"/><Relationship Id="rId7" Type="http://schemas.openxmlformats.org/officeDocument/2006/relationships/hyperlink" Target="http://www.technologystudent.com/rmprep09/reman1.html" TargetMode="External"/><Relationship Id="rId8" Type="http://schemas.openxmlformats.org/officeDocument/2006/relationships/hyperlink" Target="http://www.technologystudent.com/pics/picdex1.htm" TargetMode="External"/><Relationship Id="rId9" Type="http://schemas.openxmlformats.org/officeDocument/2006/relationships/hyperlink" Target="http://www.technologystudent.com/despro_flsh/mats_finish1.html" TargetMode="External"/><Relationship Id="rId10" Type="http://schemas.openxmlformats.org/officeDocument/2006/relationships/hyperlink" Target="http://www.technologystudent.com/despro2/develp4.htm" TargetMode="External"/><Relationship Id="rId11" Type="http://schemas.openxmlformats.org/officeDocument/2006/relationships/hyperlink" Target="http://www.technologystudent.com/despro2/devman1.htm" TargetMode="External"/><Relationship Id="rId12" Type="http://schemas.openxmlformats.org/officeDocument/2006/relationships/hyperlink" Target="http://www.technologystudent.com/despro2/devman2.htm" TargetMode="Externa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closeloop1.html" TargetMode="External"/><Relationship Id="rId3" Type="http://schemas.openxmlformats.org/officeDocument/2006/relationships/hyperlink" Target="http://www.technologystudent.com/prddes1/closeloop2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_2/crowd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htest1.html" TargetMode="External"/><Relationship Id="rId3" Type="http://schemas.openxmlformats.org/officeDocument/2006/relationships/hyperlink" Target="http://www.technologystudent.com/joints/tensile1.html" TargetMode="External"/><Relationship Id="rId4" Type="http://schemas.openxmlformats.org/officeDocument/2006/relationships/hyperlink" Target="http://www.technologystudent.com/joints/conduct1.html" TargetMode="External"/><Relationship Id="rId5" Type="http://schemas.openxmlformats.org/officeDocument/2006/relationships/hyperlink" Target="http://www.technologystudent.com/joints/toughness1.html" TargetMode="External"/><Relationship Id="rId6" Type="http://schemas.openxmlformats.org/officeDocument/2006/relationships/hyperlink" Target="https://www.facebook.com/groups/254963448192823/" TargetMode="External"/><Relationship Id="rId7" Type="http://schemas.openxmlformats.org/officeDocument/2006/relationships/hyperlink" Target="http://www.technologystudent.com/" TargetMode="Externa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_flsh/mats_compos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rmflsh1/alevq2.html" TargetMode="External"/><Relationship Id="rId3" Type="http://schemas.openxmlformats.org/officeDocument/2006/relationships/hyperlink" Target="http://www.technologystudent.com/pdf14/maths4.pdf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kite1.html" TargetMode="External"/><Relationship Id="rId3" Type="http://schemas.openxmlformats.org/officeDocument/2006/relationships/hyperlink" Target="http://www.technologystudent.com/prddes1/repair1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hyperlink" Target="http://www.technologystudent.com/pdf14/maths5.pdf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df14/maths5.pdf" TargetMode="External"/><Relationship Id="rId3" Type="http://schemas.openxmlformats.org/officeDocument/2006/relationships/hyperlink" Target="http://www.technologystudent.com/prddes1/standard1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standard2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hyperlink" Target="http://www.technologystudent.com/pics/intputs1.htm" TargetMode="External"/><Relationship Id="rId7" Type="http://schemas.openxmlformats.org/officeDocument/2006/relationships/image" Target="../media/image7.jpg"/><Relationship Id="rId8" Type="http://schemas.openxmlformats.org/officeDocument/2006/relationships/hyperlink" Target="https://www.facebook.com/groups/254963448192823/" TargetMode="External"/><Relationship Id="rId9" Type="http://schemas.openxmlformats.org/officeDocument/2006/relationships/hyperlink" Target="http://www.technologystudent.com/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enerflsh/ensave1.html" TargetMode="External"/><Relationship Id="rId3" Type="http://schemas.openxmlformats.org/officeDocument/2006/relationships/hyperlink" Target="http://www.technologystudent.com/pdf14/ratios1.pdf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74171" y="1140239"/>
          <a:ext cx="6938009" cy="699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0080"/>
                <a:gridCol w="380365"/>
                <a:gridCol w="380364"/>
                <a:gridCol w="382270"/>
                <a:gridCol w="380364"/>
                <a:gridCol w="382270"/>
                <a:gridCol w="368300"/>
                <a:gridCol w="369570"/>
                <a:gridCol w="367664"/>
                <a:gridCol w="369569"/>
                <a:gridCol w="367665"/>
              </a:tblGrid>
              <a:tr h="320053">
                <a:tc>
                  <a:txBody>
                    <a:bodyPr/>
                    <a:lstStyle/>
                    <a:p>
                      <a:pPr marL="8763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Candidate Name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Centre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Number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Candidate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Number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7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668112" y="5356363"/>
            <a:ext cx="6381750" cy="3105150"/>
          </a:xfrm>
          <a:prstGeom prst="rect">
            <a:avLst/>
          </a:prstGeom>
          <a:ln w="7199">
            <a:solidFill>
              <a:srgbClr val="151616"/>
            </a:solidFill>
          </a:ln>
        </p:spPr>
        <p:txBody>
          <a:bodyPr wrap="square" lIns="0" tIns="1771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dirty="0" u="sng" sz="16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INSTRUCTIONS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>
              <a:latin typeface="Arial"/>
              <a:cs typeface="Arial"/>
            </a:endParaRPr>
          </a:p>
          <a:p>
            <a:pPr algn="ctr" marL="14604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Write 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in black </a:t>
            </a:r>
            <a:r>
              <a:rPr dirty="0" sz="1600" spc="-12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1600" spc="-120">
                <a:latin typeface="Arial"/>
                <a:cs typeface="Arial"/>
              </a:rPr>
              <a:t>,</a:t>
            </a:r>
            <a:r>
              <a:rPr dirty="0" sz="1600" spc="-120">
                <a:solidFill>
                  <a:srgbClr val="231F20"/>
                </a:solidFill>
                <a:latin typeface="Arial"/>
                <a:cs typeface="Arial"/>
              </a:rPr>
              <a:t>k </a:t>
            </a:r>
            <a:r>
              <a:rPr dirty="0" sz="1600">
                <a:latin typeface="Arial"/>
                <a:cs typeface="Arial"/>
              </a:rPr>
              <a:t>not</a:t>
            </a:r>
            <a:r>
              <a:rPr dirty="0" sz="1600" spc="-15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pencil.</a:t>
            </a:r>
            <a:endParaRPr sz="1600">
              <a:latin typeface="Arial"/>
              <a:cs typeface="Arial"/>
            </a:endParaRPr>
          </a:p>
          <a:p>
            <a:pPr algn="ctr" marL="17145">
              <a:lnSpc>
                <a:spcPct val="100000"/>
              </a:lnSpc>
              <a:spcBef>
                <a:spcPts val="484"/>
              </a:spcBef>
            </a:pP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Answer all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dirty="0" sz="1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questions.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Use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insert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when answering questions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Section</a:t>
            </a:r>
            <a:r>
              <a:rPr dirty="0" sz="160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  <a:p>
            <a:pPr algn="ctr" marR="9525">
              <a:lnSpc>
                <a:spcPct val="100000"/>
              </a:lnSpc>
              <a:spcBef>
                <a:spcPts val="705"/>
              </a:spcBef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Include all working</a:t>
            </a:r>
            <a:r>
              <a:rPr dirty="0" sz="16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Arial"/>
              <a:cs typeface="Arial"/>
            </a:endParaRPr>
          </a:p>
          <a:p>
            <a:pPr marL="476884">
              <a:lnSpc>
                <a:spcPct val="100000"/>
              </a:lnSpc>
            </a:pPr>
            <a:r>
              <a:rPr dirty="0" sz="2400" spc="-45">
                <a:solidFill>
                  <a:srgbClr val="151616"/>
                </a:solidFill>
                <a:latin typeface="Arial"/>
                <a:cs typeface="Arial"/>
              </a:rPr>
              <a:t>TOTAL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MARKS FOR THIS </a:t>
            </a:r>
            <a:r>
              <a:rPr dirty="0" sz="2400" spc="-40">
                <a:solidFill>
                  <a:srgbClr val="151616"/>
                </a:solidFill>
                <a:latin typeface="Arial"/>
                <a:cs typeface="Arial"/>
              </a:rPr>
              <a:t>PAPER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24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100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3219" y="0"/>
            <a:ext cx="6918959" cy="948690"/>
          </a:xfrm>
          <a:prstGeom prst="rect">
            <a:avLst/>
          </a:prstGeom>
        </p:spPr>
        <p:txBody>
          <a:bodyPr wrap="square" lIns="0" tIns="1936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25"/>
              </a:spcBef>
            </a:pPr>
            <a:r>
              <a:rPr dirty="0" u="sng" sz="2050" spc="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DESIGN AND </a:t>
            </a:r>
            <a:r>
              <a:rPr dirty="0" u="sng" sz="2050" spc="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TECHNOLOGY </a:t>
            </a:r>
            <a:r>
              <a:rPr dirty="0" u="sng" sz="2050" spc="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</a:t>
            </a:r>
            <a:r>
              <a:rPr dirty="0" u="sng" sz="2050" spc="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GCSE </a:t>
            </a:r>
            <a:r>
              <a:rPr dirty="0" u="sng" sz="2050" spc="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SAMPLE </a:t>
            </a:r>
            <a:r>
              <a:rPr dirty="0" u="sng" sz="2050" spc="-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PAPER</a:t>
            </a:r>
            <a:r>
              <a:rPr dirty="0" sz="2050" spc="-17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2050" spc="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  <a:p>
            <a:pPr algn="ctr" marL="97790">
              <a:lnSpc>
                <a:spcPct val="100000"/>
              </a:lnSpc>
              <a:spcBef>
                <a:spcPts val="1225"/>
              </a:spcBef>
            </a:pPr>
            <a:r>
              <a:rPr dirty="0" u="sng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COMPONENT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u="sng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868" y="2195452"/>
            <a:ext cx="5887085" cy="2216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63830">
              <a:lnSpc>
                <a:spcPct val="100000"/>
              </a:lnSpc>
              <a:spcBef>
                <a:spcPts val="100"/>
              </a:spcBef>
              <a:tabLst>
                <a:tab pos="2046605" algn="l"/>
              </a:tabLst>
            </a:pPr>
            <a:r>
              <a:rPr dirty="0" sz="1800" b="1">
                <a:latin typeface="Arial"/>
                <a:cs typeface="Arial"/>
              </a:rPr>
              <a:t>TIME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ALLOWED	- </a:t>
            </a:r>
            <a:r>
              <a:rPr dirty="0" sz="1800" spc="-5" b="1">
                <a:latin typeface="Arial"/>
                <a:cs typeface="Arial"/>
              </a:rPr>
              <a:t>2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HOURS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50">
              <a:latin typeface="Arial"/>
              <a:cs typeface="Arial"/>
            </a:endParaRPr>
          </a:p>
          <a:p>
            <a:pPr marL="281305" marR="59690" indent="668020">
              <a:lnSpc>
                <a:spcPts val="2680"/>
              </a:lnSpc>
            </a:pPr>
            <a:r>
              <a:rPr dirty="0" sz="2400" spc="-5" b="1">
                <a:solidFill>
                  <a:srgbClr val="151616"/>
                </a:solidFill>
                <a:latin typeface="Arial"/>
                <a:cs typeface="Arial"/>
              </a:rPr>
              <a:t>USE THE INSERT PROVIDED  HALF </a:t>
            </a:r>
            <a:r>
              <a:rPr dirty="0" sz="2400" spc="-120" b="1">
                <a:solidFill>
                  <a:srgbClr val="151616"/>
                </a:solidFill>
                <a:latin typeface="Arial"/>
                <a:cs typeface="Arial"/>
              </a:rPr>
              <a:t>WAY </a:t>
            </a:r>
            <a:r>
              <a:rPr dirty="0" sz="2400" b="1">
                <a:solidFill>
                  <a:srgbClr val="151616"/>
                </a:solidFill>
                <a:latin typeface="Arial"/>
                <a:cs typeface="Arial"/>
              </a:rPr>
              <a:t>THROUGH THIS</a:t>
            </a:r>
            <a:r>
              <a:rPr dirty="0" sz="24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51616"/>
                </a:solidFill>
                <a:latin typeface="Arial"/>
                <a:cs typeface="Arial"/>
              </a:rPr>
              <a:t>BOOKLET</a:t>
            </a:r>
            <a:endParaRPr sz="2400">
              <a:latin typeface="Arial"/>
              <a:cs typeface="Arial"/>
            </a:endParaRPr>
          </a:p>
          <a:p>
            <a:pPr algn="ctr" marL="211454">
              <a:lnSpc>
                <a:spcPct val="100000"/>
              </a:lnSpc>
              <a:spcBef>
                <a:spcPts val="2605"/>
              </a:spcBef>
            </a:pP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EQUIPMENT</a:t>
            </a:r>
            <a:r>
              <a:rPr dirty="0" u="sng" sz="16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REQUIRED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Drawing and writing equipment, coloured pencils and a</a:t>
            </a:r>
            <a:r>
              <a:rPr dirty="0" sz="1600" spc="2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calculator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847" y="8934908"/>
            <a:ext cx="7117080" cy="1295400"/>
          </a:xfrm>
          <a:prstGeom prst="rect">
            <a:avLst/>
          </a:prstGeom>
          <a:solidFill>
            <a:srgbClr val="FBE116"/>
          </a:solidFill>
          <a:ln w="6350">
            <a:solidFill>
              <a:srgbClr val="151616"/>
            </a:solidFill>
          </a:ln>
        </p:spPr>
        <p:txBody>
          <a:bodyPr wrap="square" lIns="0" tIns="47625" rIns="0" bIns="0" rtlCol="0" vert="horz">
            <a:spAutoFit/>
          </a:bodyPr>
          <a:lstStyle/>
          <a:p>
            <a:pPr algn="ctr" marL="294640" marR="180975">
              <a:lnSpc>
                <a:spcPts val="1340"/>
              </a:lnSpc>
              <a:spcBef>
                <a:spcPts val="375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example examination paper can be duplicated and printed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out if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required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but not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edited in any  </a:t>
            </a:r>
            <a:r>
              <a:rPr dirty="0" sz="1200" spc="-25">
                <a:solidFill>
                  <a:srgbClr val="151616"/>
                </a:solidFill>
                <a:latin typeface="Arial"/>
                <a:cs typeface="Arial"/>
              </a:rPr>
              <a:t>way.</a:t>
            </a:r>
            <a:endParaRPr sz="1200">
              <a:latin typeface="Arial"/>
              <a:cs typeface="Arial"/>
            </a:endParaRPr>
          </a:p>
          <a:p>
            <a:pPr algn="ctr" marL="106680">
              <a:lnSpc>
                <a:spcPts val="1265"/>
              </a:lnSpc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The links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u="sng" sz="1200" spc="-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1200" spc="-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cannot be</a:t>
            </a:r>
            <a:r>
              <a:rPr dirty="0" sz="12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removed.</a:t>
            </a:r>
            <a:endParaRPr sz="1200">
              <a:latin typeface="Arial"/>
              <a:cs typeface="Arial"/>
            </a:endParaRPr>
          </a:p>
          <a:p>
            <a:pPr algn="ctr" marL="278765" marR="164465">
              <a:lnSpc>
                <a:spcPts val="1340"/>
              </a:lnSpc>
              <a:spcBef>
                <a:spcPts val="7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The PDF ﬁle can be stored on school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college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systems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and distributed electronically</a:t>
            </a:r>
            <a:r>
              <a:rPr dirty="0" sz="1200" spc="2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(NO</a:t>
            </a:r>
            <a:r>
              <a:rPr dirty="0" sz="12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EDITING  ALLOWED)</a:t>
            </a:r>
            <a:endParaRPr sz="1200">
              <a:latin typeface="Arial"/>
              <a:cs typeface="Arial"/>
            </a:endParaRPr>
          </a:p>
          <a:p>
            <a:pPr algn="ctr" marL="323850" marR="210185">
              <a:lnSpc>
                <a:spcPts val="1340"/>
              </a:lnSpc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PLEASE RESPECT THE COPYRIGHT - report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infringers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  <a:hlinkClick r:id="rId3"/>
              </a:rPr>
              <a:t>techteacher@technologystudent.com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 Not be distributed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courses or by course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instructors /</a:t>
            </a:r>
            <a:r>
              <a:rPr dirty="0" sz="120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consultants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748" y="10268459"/>
            <a:ext cx="677672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2446655" algn="l"/>
                <a:tab pos="4695190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5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8547" sz="975" spc="7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baseline="8547" sz="975" spc="7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©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baseline="8547" sz="975" spc="-7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baseline="8547" sz="975" spc="-44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baseline="8547" sz="975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879" y="2003730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7440" y="1989071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794" y="928444"/>
            <a:ext cx="63042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1848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3d.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Write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advantages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wind power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electricity.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935" y="1782172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7935" y="2219050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7935" y="2655928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7935" y="3092806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7794" y="3341445"/>
            <a:ext cx="56813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3e.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Write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disadvantages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wind power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</a:t>
            </a:r>
            <a:r>
              <a:rPr dirty="0" sz="1400" spc="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electricity.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01281" y="3341445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7935" y="4195174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7935" y="4632051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7935" y="5068930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7935" y="5505807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74862" y="322980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345"/>
              </a:spcBef>
              <a:tabLst>
                <a:tab pos="142176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http://www.technologystudent.com/energy1/wind8.htm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8594" y="6383103"/>
            <a:ext cx="625157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3f.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Some car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manufacturers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regard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carbon neutral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energy sources  (alternative energy) as being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important.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an example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approach. 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5085" y="7370178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5085" y="7807056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85085" y="8243935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5085" y="8680812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46312" y="5764932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2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2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http://www.technologystudent.com/prddes1/carenviron5.html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6675" y="650477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24236" y="635817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0275" y="2604599"/>
            <a:ext cx="5452110" cy="70993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u="heavy" sz="4450" spc="25">
                <a:uFill>
                  <a:solidFill>
                    <a:srgbClr val="151616"/>
                  </a:solidFill>
                </a:uFill>
              </a:rPr>
              <a:t>PRODUCT</a:t>
            </a:r>
            <a:r>
              <a:rPr dirty="0" u="heavy" sz="4450" spc="-140">
                <a:uFill>
                  <a:solidFill>
                    <a:srgbClr val="151616"/>
                  </a:solidFill>
                </a:uFill>
              </a:rPr>
              <a:t> </a:t>
            </a:r>
            <a:r>
              <a:rPr dirty="0" u="heavy" sz="4450" spc="10">
                <a:uFill>
                  <a:solidFill>
                    <a:srgbClr val="151616"/>
                  </a:solidFill>
                </a:uFill>
              </a:rPr>
              <a:t>INSERTS</a:t>
            </a:r>
            <a:endParaRPr sz="4450"/>
          </a:p>
        </p:txBody>
      </p:sp>
      <p:sp>
        <p:nvSpPr>
          <p:cNvPr id="3" name="object 3"/>
          <p:cNvSpPr txBox="1"/>
          <p:nvPr/>
        </p:nvSpPr>
        <p:spPr>
          <a:xfrm>
            <a:off x="3114389" y="4060226"/>
            <a:ext cx="99186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sz="2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687" y="526424"/>
            <a:ext cx="61995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 </a:t>
            </a:r>
            <a:r>
              <a:rPr dirty="0" u="sng" sz="18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1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Disposable Food </a:t>
            </a:r>
            <a:r>
              <a:rPr dirty="0" u="sng" sz="18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Carrier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(papers and</a:t>
            </a:r>
            <a:r>
              <a:rPr dirty="0" u="sng" sz="1800" spc="-5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boards)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2029" y="950861"/>
            <a:ext cx="6592794" cy="8206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9465" y="5314251"/>
            <a:ext cx="3141860" cy="3855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25717" y="3784035"/>
            <a:ext cx="238125" cy="180975"/>
          </a:xfrm>
          <a:custGeom>
            <a:avLst/>
            <a:gdLst/>
            <a:ahLst/>
            <a:cxnLst/>
            <a:rect l="l" t="t" r="r" b="b"/>
            <a:pathLst>
              <a:path w="238125" h="180975">
                <a:moveTo>
                  <a:pt x="0" y="0"/>
                </a:moveTo>
                <a:lnTo>
                  <a:pt x="238126" y="180975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92493" y="3260159"/>
            <a:ext cx="252729" cy="157480"/>
          </a:xfrm>
          <a:custGeom>
            <a:avLst/>
            <a:gdLst/>
            <a:ahLst/>
            <a:cxnLst/>
            <a:rect l="l" t="t" r="r" b="b"/>
            <a:pathLst>
              <a:path w="252730" h="157479">
                <a:moveTo>
                  <a:pt x="0" y="0"/>
                </a:moveTo>
                <a:lnTo>
                  <a:pt x="252413" y="157162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63832" y="3350645"/>
            <a:ext cx="847725" cy="533400"/>
          </a:xfrm>
          <a:custGeom>
            <a:avLst/>
            <a:gdLst/>
            <a:ahLst/>
            <a:cxnLst/>
            <a:rect l="l" t="t" r="r" b="b"/>
            <a:pathLst>
              <a:path w="847725" h="533400">
                <a:moveTo>
                  <a:pt x="45471" y="458506"/>
                </a:moveTo>
                <a:lnTo>
                  <a:pt x="0" y="533401"/>
                </a:lnTo>
                <a:lnTo>
                  <a:pt x="87209" y="524840"/>
                </a:lnTo>
                <a:lnTo>
                  <a:pt x="69625" y="496893"/>
                </a:lnTo>
                <a:lnTo>
                  <a:pt x="64781" y="496893"/>
                </a:lnTo>
                <a:lnTo>
                  <a:pt x="60943" y="490802"/>
                </a:lnTo>
                <a:lnTo>
                  <a:pt x="64417" y="488617"/>
                </a:lnTo>
                <a:lnTo>
                  <a:pt x="45471" y="458506"/>
                </a:lnTo>
                <a:close/>
              </a:path>
              <a:path w="847725" h="533400">
                <a:moveTo>
                  <a:pt x="64417" y="488617"/>
                </a:moveTo>
                <a:lnTo>
                  <a:pt x="60943" y="490802"/>
                </a:lnTo>
                <a:lnTo>
                  <a:pt x="64781" y="496893"/>
                </a:lnTo>
                <a:lnTo>
                  <a:pt x="68251" y="494710"/>
                </a:lnTo>
                <a:lnTo>
                  <a:pt x="64417" y="488617"/>
                </a:lnTo>
                <a:close/>
              </a:path>
              <a:path w="847725" h="533400">
                <a:moveTo>
                  <a:pt x="68251" y="494710"/>
                </a:moveTo>
                <a:lnTo>
                  <a:pt x="64781" y="496893"/>
                </a:lnTo>
                <a:lnTo>
                  <a:pt x="69625" y="496893"/>
                </a:lnTo>
                <a:lnTo>
                  <a:pt x="68251" y="494710"/>
                </a:lnTo>
                <a:close/>
              </a:path>
              <a:path w="847725" h="533400">
                <a:moveTo>
                  <a:pt x="779472" y="38690"/>
                </a:moveTo>
                <a:lnTo>
                  <a:pt x="64417" y="488617"/>
                </a:lnTo>
                <a:lnTo>
                  <a:pt x="68251" y="494710"/>
                </a:lnTo>
                <a:lnTo>
                  <a:pt x="783306" y="44784"/>
                </a:lnTo>
                <a:lnTo>
                  <a:pt x="779472" y="38690"/>
                </a:lnTo>
                <a:close/>
              </a:path>
              <a:path w="847725" h="533400">
                <a:moveTo>
                  <a:pt x="825571" y="36507"/>
                </a:moveTo>
                <a:lnTo>
                  <a:pt x="782942" y="36507"/>
                </a:lnTo>
                <a:lnTo>
                  <a:pt x="786778" y="42599"/>
                </a:lnTo>
                <a:lnTo>
                  <a:pt x="783306" y="44784"/>
                </a:lnTo>
                <a:lnTo>
                  <a:pt x="802266" y="74916"/>
                </a:lnTo>
                <a:lnTo>
                  <a:pt x="825571" y="36507"/>
                </a:lnTo>
                <a:close/>
              </a:path>
              <a:path w="847725" h="533400">
                <a:moveTo>
                  <a:pt x="782942" y="36507"/>
                </a:moveTo>
                <a:lnTo>
                  <a:pt x="779472" y="38690"/>
                </a:lnTo>
                <a:lnTo>
                  <a:pt x="783306" y="44784"/>
                </a:lnTo>
                <a:lnTo>
                  <a:pt x="786778" y="42599"/>
                </a:lnTo>
                <a:lnTo>
                  <a:pt x="782942" y="36507"/>
                </a:lnTo>
                <a:close/>
              </a:path>
              <a:path w="847725" h="533400">
                <a:moveTo>
                  <a:pt x="847723" y="0"/>
                </a:moveTo>
                <a:lnTo>
                  <a:pt x="760528" y="8582"/>
                </a:lnTo>
                <a:lnTo>
                  <a:pt x="779472" y="38690"/>
                </a:lnTo>
                <a:lnTo>
                  <a:pt x="782942" y="36507"/>
                </a:lnTo>
                <a:lnTo>
                  <a:pt x="825571" y="36507"/>
                </a:lnTo>
                <a:lnTo>
                  <a:pt x="84772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 rot="19680000">
            <a:off x="1605648" y="3458533"/>
            <a:ext cx="53340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00"/>
              </a:lnSpc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300mm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5363" y="3353021"/>
            <a:ext cx="357505" cy="0"/>
          </a:xfrm>
          <a:custGeom>
            <a:avLst/>
            <a:gdLst/>
            <a:ahLst/>
            <a:cxnLst/>
            <a:rect l="l" t="t" r="r" b="b"/>
            <a:pathLst>
              <a:path w="357505" h="0">
                <a:moveTo>
                  <a:pt x="357187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6790" y="2676744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5" h="0">
                <a:moveTo>
                  <a:pt x="528638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7141" y="2671981"/>
            <a:ext cx="78740" cy="681355"/>
          </a:xfrm>
          <a:custGeom>
            <a:avLst/>
            <a:gdLst/>
            <a:ahLst/>
            <a:cxnLst/>
            <a:rect l="l" t="t" r="r" b="b"/>
            <a:pathLst>
              <a:path w="78740" h="681354">
                <a:moveTo>
                  <a:pt x="35596" y="602668"/>
                </a:moveTo>
                <a:lnTo>
                  <a:pt x="0" y="602668"/>
                </a:lnTo>
                <a:lnTo>
                  <a:pt x="39197" y="681040"/>
                </a:lnTo>
                <a:lnTo>
                  <a:pt x="76319" y="606769"/>
                </a:lnTo>
                <a:lnTo>
                  <a:pt x="35596" y="606769"/>
                </a:lnTo>
                <a:lnTo>
                  <a:pt x="35596" y="602668"/>
                </a:lnTo>
                <a:close/>
              </a:path>
              <a:path w="78740" h="681354">
                <a:moveTo>
                  <a:pt x="42797" y="74270"/>
                </a:moveTo>
                <a:lnTo>
                  <a:pt x="35596" y="74270"/>
                </a:lnTo>
                <a:lnTo>
                  <a:pt x="35596" y="606769"/>
                </a:lnTo>
                <a:lnTo>
                  <a:pt x="42797" y="606769"/>
                </a:lnTo>
                <a:lnTo>
                  <a:pt x="42797" y="74270"/>
                </a:lnTo>
                <a:close/>
              </a:path>
              <a:path w="78740" h="681354">
                <a:moveTo>
                  <a:pt x="78369" y="602668"/>
                </a:moveTo>
                <a:lnTo>
                  <a:pt x="42797" y="602668"/>
                </a:lnTo>
                <a:lnTo>
                  <a:pt x="42797" y="606769"/>
                </a:lnTo>
                <a:lnTo>
                  <a:pt x="76319" y="606769"/>
                </a:lnTo>
                <a:lnTo>
                  <a:pt x="78369" y="602668"/>
                </a:lnTo>
                <a:close/>
              </a:path>
              <a:path w="78740" h="681354">
                <a:moveTo>
                  <a:pt x="39197" y="0"/>
                </a:moveTo>
                <a:lnTo>
                  <a:pt x="0" y="78371"/>
                </a:lnTo>
                <a:lnTo>
                  <a:pt x="35596" y="78371"/>
                </a:lnTo>
                <a:lnTo>
                  <a:pt x="35596" y="74270"/>
                </a:lnTo>
                <a:lnTo>
                  <a:pt x="76319" y="74270"/>
                </a:lnTo>
                <a:lnTo>
                  <a:pt x="39197" y="0"/>
                </a:lnTo>
                <a:close/>
              </a:path>
              <a:path w="78740" h="681354">
                <a:moveTo>
                  <a:pt x="76319" y="74270"/>
                </a:moveTo>
                <a:lnTo>
                  <a:pt x="42797" y="74270"/>
                </a:lnTo>
                <a:lnTo>
                  <a:pt x="42797" y="78371"/>
                </a:lnTo>
                <a:lnTo>
                  <a:pt x="78369" y="78371"/>
                </a:lnTo>
                <a:lnTo>
                  <a:pt x="76319" y="7427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28865" y="2764393"/>
            <a:ext cx="233679" cy="534035"/>
          </a:xfrm>
          <a:prstGeom prst="rect">
            <a:avLst/>
          </a:prstGeom>
        </p:spPr>
        <p:txBody>
          <a:bodyPr wrap="square" lIns="0" tIns="184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180mm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85835" y="59722"/>
            <a:ext cx="99186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Page</a:t>
            </a:r>
            <a:r>
              <a:rPr dirty="0" spc="-70"/>
              <a:t> </a:t>
            </a:r>
            <a:r>
              <a:rPr dirty="0" spc="-5"/>
              <a:t>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6675" y="43140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24236" y="41674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1155" y="9422486"/>
            <a:ext cx="601218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food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carrier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manufactured through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mass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production.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been  designed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recycled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sturdy,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capable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withstanding drops and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knocks. 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internal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compartments.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9054" y="9328201"/>
            <a:ext cx="6921500" cy="0"/>
          </a:xfrm>
          <a:custGeom>
            <a:avLst/>
            <a:gdLst/>
            <a:ahLst/>
            <a:cxnLst/>
            <a:rect l="l" t="t" r="r" b="b"/>
            <a:pathLst>
              <a:path w="6921500" h="0">
                <a:moveTo>
                  <a:pt x="0" y="0"/>
                </a:moveTo>
                <a:lnTo>
                  <a:pt x="692150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Page</a:t>
            </a:r>
            <a:r>
              <a:rPr dirty="0" spc="-70"/>
              <a:t> </a:t>
            </a:r>
            <a:r>
              <a:rPr dirty="0" spc="-5"/>
              <a:t>3</a:t>
            </a:r>
          </a:p>
        </p:txBody>
      </p:sp>
      <p:sp>
        <p:nvSpPr>
          <p:cNvPr id="3" name="object 3"/>
          <p:cNvSpPr/>
          <p:nvPr/>
        </p:nvSpPr>
        <p:spPr>
          <a:xfrm>
            <a:off x="566902" y="5099112"/>
            <a:ext cx="6463469" cy="3212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32610" y="1536505"/>
            <a:ext cx="4443976" cy="36057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2971" y="8455075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6002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44861" y="8819241"/>
            <a:ext cx="591248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classic insulated unisex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jacket, for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winter.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waist and cuﬀs are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 elasticated. Available in a range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sizes and colours.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everyday  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wear.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0717" y="728117"/>
            <a:ext cx="52082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2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TEXTILES - </a:t>
            </a:r>
            <a:r>
              <a:rPr dirty="0" u="sng" sz="16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Classic Insulated Unisex</a:t>
            </a:r>
            <a:r>
              <a:rPr dirty="0" u="sng" sz="1600" spc="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Jacket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116" y="778767"/>
            <a:ext cx="5199785" cy="3172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3975" y="4316034"/>
            <a:ext cx="4758688" cy="5839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9640" y="4151524"/>
            <a:ext cx="6839584" cy="0"/>
          </a:xfrm>
          <a:custGeom>
            <a:avLst/>
            <a:gdLst/>
            <a:ahLst/>
            <a:cxnLst/>
            <a:rect l="l" t="t" r="r" b="b"/>
            <a:pathLst>
              <a:path w="6839584" h="0">
                <a:moveTo>
                  <a:pt x="0" y="0"/>
                </a:moveTo>
                <a:lnTo>
                  <a:pt x="6838960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9640" y="10361829"/>
            <a:ext cx="6839584" cy="0"/>
          </a:xfrm>
          <a:custGeom>
            <a:avLst/>
            <a:gdLst/>
            <a:ahLst/>
            <a:cxnLst/>
            <a:rect l="l" t="t" r="r" b="b"/>
            <a:pathLst>
              <a:path w="6839584" h="0">
                <a:moveTo>
                  <a:pt x="0" y="0"/>
                </a:moveTo>
                <a:lnTo>
                  <a:pt x="6838960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06523" y="69251"/>
            <a:ext cx="4594225" cy="6477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R="321945">
              <a:lnSpc>
                <a:spcPts val="2810"/>
              </a:lnSpc>
              <a:spcBef>
                <a:spcPts val="100"/>
              </a:spcBef>
            </a:pPr>
            <a:r>
              <a:rPr dirty="0" spc="-5"/>
              <a:t>Page 4</a:t>
            </a:r>
          </a:p>
          <a:p>
            <a:pPr marL="12700">
              <a:lnSpc>
                <a:spcPts val="2090"/>
              </a:lnSpc>
            </a:pPr>
            <a:r>
              <a:rPr dirty="0" u="sng" sz="1800" b="1"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 </a:t>
            </a:r>
            <a:r>
              <a:rPr dirty="0" u="sng" sz="1800" spc="-5" b="1"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3 – </a:t>
            </a:r>
            <a:r>
              <a:rPr dirty="0" u="sng" sz="1800" spc="-15" b="1"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Turnstile </a:t>
            </a:r>
            <a:r>
              <a:rPr dirty="0" u="sng" sz="1800" b="1"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(design</a:t>
            </a:r>
            <a:r>
              <a:rPr dirty="0" u="sng" sz="1800" spc="-65" b="1"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engineering)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0846" y="7946122"/>
            <a:ext cx="2417445" cy="162941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turnstile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connected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microcontroller,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which helps  record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number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people  entering and exiting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theme  park.</a:t>
            </a:r>
            <a:endParaRPr sz="1400">
              <a:latin typeface="Arial"/>
              <a:cs typeface="Arial"/>
            </a:endParaRPr>
          </a:p>
          <a:p>
            <a:pPr marL="12700" marR="104139">
              <a:lnSpc>
                <a:spcPts val="1560"/>
              </a:lnSpc>
              <a:spcBef>
                <a:spcPts val="158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turnstile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manufactured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steel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tube.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1468" y="4697539"/>
            <a:ext cx="6451250" cy="431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36157" y="1167011"/>
            <a:ext cx="3792197" cy="3295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3476" y="673246"/>
            <a:ext cx="6947534" cy="1607820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130175">
              <a:lnSpc>
                <a:spcPct val="100000"/>
              </a:lnSpc>
              <a:spcBef>
                <a:spcPts val="965"/>
              </a:spcBef>
            </a:pP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 </a:t>
            </a:r>
            <a:r>
              <a:rPr dirty="0" u="sng" sz="18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4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</a:t>
            </a:r>
            <a:r>
              <a:rPr dirty="0" u="sng" sz="1800" spc="-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Transportable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Storage for Garden </a:t>
            </a:r>
            <a:r>
              <a:rPr dirty="0" u="sng" sz="1800" spc="-3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Tools</a:t>
            </a:r>
            <a:r>
              <a:rPr dirty="0" u="sng" sz="1800" spc="-4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(polymers)</a:t>
            </a:r>
            <a:endParaRPr sz="1800">
              <a:latin typeface="Arial"/>
              <a:cs typeface="Arial"/>
            </a:endParaRPr>
          </a:p>
          <a:p>
            <a:pPr algn="ctr" marL="4698365" marR="471805">
              <a:lnSpc>
                <a:spcPts val="1789"/>
              </a:lnSpc>
              <a:spcBef>
                <a:spcPts val="945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PO</a:t>
            </a:r>
            <a:r>
              <a:rPr dirty="0" sz="1600" spc="-125">
                <a:solidFill>
                  <a:srgbClr val="151616"/>
                </a:solidFill>
                <a:latin typeface="Arial"/>
                <a:cs typeface="Arial"/>
              </a:rPr>
              <a:t>L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YPROPYLENE 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STORAGE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FOR  GARDEN</a:t>
            </a:r>
            <a:r>
              <a:rPr dirty="0" sz="160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51616"/>
                </a:solidFill>
                <a:latin typeface="Arial"/>
                <a:cs typeface="Arial"/>
              </a:rPr>
              <a:t>TOOLS</a:t>
            </a:r>
            <a:endParaRPr sz="1600">
              <a:latin typeface="Arial"/>
              <a:cs typeface="Arial"/>
            </a:endParaRPr>
          </a:p>
          <a:p>
            <a:pPr algn="ctr" marL="12065" marR="5118735">
              <a:lnSpc>
                <a:spcPts val="1560"/>
              </a:lnSpc>
              <a:spcBef>
                <a:spcPts val="2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ALUMINIUM TUBE  HANDLE AND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FRAME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79714" y="2058425"/>
            <a:ext cx="454659" cy="135890"/>
          </a:xfrm>
          <a:custGeom>
            <a:avLst/>
            <a:gdLst/>
            <a:ahLst/>
            <a:cxnLst/>
            <a:rect l="l" t="t" r="r" b="b"/>
            <a:pathLst>
              <a:path w="454660" h="135889">
                <a:moveTo>
                  <a:pt x="344625" y="90167"/>
                </a:moveTo>
                <a:lnTo>
                  <a:pt x="335127" y="135284"/>
                </a:lnTo>
                <a:lnTo>
                  <a:pt x="454290" y="104058"/>
                </a:lnTo>
                <a:lnTo>
                  <a:pt x="438287" y="91353"/>
                </a:lnTo>
                <a:lnTo>
                  <a:pt x="350262" y="91353"/>
                </a:lnTo>
                <a:lnTo>
                  <a:pt x="344625" y="90167"/>
                </a:lnTo>
                <a:close/>
              </a:path>
              <a:path w="454660" h="135889">
                <a:moveTo>
                  <a:pt x="348333" y="72556"/>
                </a:moveTo>
                <a:lnTo>
                  <a:pt x="344625" y="90167"/>
                </a:lnTo>
                <a:lnTo>
                  <a:pt x="350262" y="91353"/>
                </a:lnTo>
                <a:lnTo>
                  <a:pt x="353969" y="73742"/>
                </a:lnTo>
                <a:lnTo>
                  <a:pt x="348333" y="72556"/>
                </a:lnTo>
                <a:close/>
              </a:path>
              <a:path w="454660" h="135889">
                <a:moveTo>
                  <a:pt x="357825" y="27471"/>
                </a:moveTo>
                <a:lnTo>
                  <a:pt x="348333" y="72556"/>
                </a:lnTo>
                <a:lnTo>
                  <a:pt x="353969" y="73742"/>
                </a:lnTo>
                <a:lnTo>
                  <a:pt x="350262" y="91353"/>
                </a:lnTo>
                <a:lnTo>
                  <a:pt x="438287" y="91353"/>
                </a:lnTo>
                <a:lnTo>
                  <a:pt x="357825" y="27471"/>
                </a:lnTo>
                <a:close/>
              </a:path>
              <a:path w="454660" h="135889">
                <a:moveTo>
                  <a:pt x="3707" y="0"/>
                </a:moveTo>
                <a:lnTo>
                  <a:pt x="0" y="17611"/>
                </a:lnTo>
                <a:lnTo>
                  <a:pt x="344625" y="90167"/>
                </a:lnTo>
                <a:lnTo>
                  <a:pt x="348333" y="72556"/>
                </a:lnTo>
                <a:lnTo>
                  <a:pt x="370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75636" y="2365189"/>
            <a:ext cx="1496695" cy="1278890"/>
          </a:xfrm>
          <a:custGeom>
            <a:avLst/>
            <a:gdLst/>
            <a:ahLst/>
            <a:cxnLst/>
            <a:rect l="l" t="t" r="r" b="b"/>
            <a:pathLst>
              <a:path w="1496695" h="1278889">
                <a:moveTo>
                  <a:pt x="1406846" y="1213777"/>
                </a:moveTo>
                <a:lnTo>
                  <a:pt x="1376925" y="1248854"/>
                </a:lnTo>
                <a:lnTo>
                  <a:pt x="1496505" y="1278431"/>
                </a:lnTo>
                <a:lnTo>
                  <a:pt x="1470676" y="1217515"/>
                </a:lnTo>
                <a:lnTo>
                  <a:pt x="1411229" y="1217515"/>
                </a:lnTo>
                <a:lnTo>
                  <a:pt x="1406846" y="1213777"/>
                </a:lnTo>
                <a:close/>
              </a:path>
              <a:path w="1496695" h="1278889">
                <a:moveTo>
                  <a:pt x="1418527" y="1200084"/>
                </a:moveTo>
                <a:lnTo>
                  <a:pt x="1406846" y="1213777"/>
                </a:lnTo>
                <a:lnTo>
                  <a:pt x="1411229" y="1217515"/>
                </a:lnTo>
                <a:lnTo>
                  <a:pt x="1422908" y="1203821"/>
                </a:lnTo>
                <a:lnTo>
                  <a:pt x="1418527" y="1200084"/>
                </a:lnTo>
                <a:close/>
              </a:path>
              <a:path w="1496695" h="1278889">
                <a:moveTo>
                  <a:pt x="1448424" y="1165035"/>
                </a:moveTo>
                <a:lnTo>
                  <a:pt x="1418527" y="1200084"/>
                </a:lnTo>
                <a:lnTo>
                  <a:pt x="1422908" y="1203821"/>
                </a:lnTo>
                <a:lnTo>
                  <a:pt x="1411229" y="1217515"/>
                </a:lnTo>
                <a:lnTo>
                  <a:pt x="1470676" y="1217515"/>
                </a:lnTo>
                <a:lnTo>
                  <a:pt x="1448424" y="1165035"/>
                </a:lnTo>
                <a:close/>
              </a:path>
              <a:path w="1496695" h="1278889">
                <a:moveTo>
                  <a:pt x="11678" y="0"/>
                </a:moveTo>
                <a:lnTo>
                  <a:pt x="0" y="13694"/>
                </a:lnTo>
                <a:lnTo>
                  <a:pt x="1406846" y="1213777"/>
                </a:lnTo>
                <a:lnTo>
                  <a:pt x="1418527" y="1200084"/>
                </a:lnTo>
                <a:lnTo>
                  <a:pt x="11678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39091" y="2043985"/>
            <a:ext cx="465455" cy="871219"/>
          </a:xfrm>
          <a:custGeom>
            <a:avLst/>
            <a:gdLst/>
            <a:ahLst/>
            <a:cxnLst/>
            <a:rect l="l" t="t" r="r" b="b"/>
            <a:pathLst>
              <a:path w="465454" h="871219">
                <a:moveTo>
                  <a:pt x="2660" y="747821"/>
                </a:moveTo>
                <a:lnTo>
                  <a:pt x="0" y="870977"/>
                </a:lnTo>
                <a:lnTo>
                  <a:pt x="100109" y="799222"/>
                </a:lnTo>
                <a:lnTo>
                  <a:pt x="69013" y="782820"/>
                </a:lnTo>
                <a:lnTo>
                  <a:pt x="56671" y="782820"/>
                </a:lnTo>
                <a:lnTo>
                  <a:pt x="40751" y="774425"/>
                </a:lnTo>
                <a:lnTo>
                  <a:pt x="43439" y="769330"/>
                </a:lnTo>
                <a:lnTo>
                  <a:pt x="2660" y="747821"/>
                </a:lnTo>
                <a:close/>
              </a:path>
              <a:path w="465454" h="871219">
                <a:moveTo>
                  <a:pt x="43439" y="769330"/>
                </a:moveTo>
                <a:lnTo>
                  <a:pt x="40751" y="774425"/>
                </a:lnTo>
                <a:lnTo>
                  <a:pt x="56671" y="782820"/>
                </a:lnTo>
                <a:lnTo>
                  <a:pt x="59357" y="777727"/>
                </a:lnTo>
                <a:lnTo>
                  <a:pt x="43439" y="769330"/>
                </a:lnTo>
                <a:close/>
              </a:path>
              <a:path w="465454" h="871219">
                <a:moveTo>
                  <a:pt x="59357" y="777727"/>
                </a:moveTo>
                <a:lnTo>
                  <a:pt x="56671" y="782820"/>
                </a:lnTo>
                <a:lnTo>
                  <a:pt x="69013" y="782820"/>
                </a:lnTo>
                <a:lnTo>
                  <a:pt x="59357" y="777727"/>
                </a:lnTo>
                <a:close/>
              </a:path>
              <a:path w="465454" h="871219">
                <a:moveTo>
                  <a:pt x="449240" y="0"/>
                </a:moveTo>
                <a:lnTo>
                  <a:pt x="43439" y="769330"/>
                </a:lnTo>
                <a:lnTo>
                  <a:pt x="59357" y="777727"/>
                </a:lnTo>
                <a:lnTo>
                  <a:pt x="465160" y="8395"/>
                </a:lnTo>
                <a:lnTo>
                  <a:pt x="44924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05589" y="1942502"/>
            <a:ext cx="1609090" cy="1325245"/>
          </a:xfrm>
          <a:custGeom>
            <a:avLst/>
            <a:gdLst/>
            <a:ahLst/>
            <a:cxnLst/>
            <a:rect l="l" t="t" r="r" b="b"/>
            <a:pathLst>
              <a:path w="1609089" h="1325245">
                <a:moveTo>
                  <a:pt x="75251" y="1156082"/>
                </a:moveTo>
                <a:lnTo>
                  <a:pt x="0" y="1324885"/>
                </a:lnTo>
                <a:lnTo>
                  <a:pt x="180169" y="1283809"/>
                </a:lnTo>
                <a:lnTo>
                  <a:pt x="140804" y="1235886"/>
                </a:lnTo>
                <a:lnTo>
                  <a:pt x="129618" y="1235886"/>
                </a:lnTo>
                <a:lnTo>
                  <a:pt x="112482" y="1215021"/>
                </a:lnTo>
                <a:lnTo>
                  <a:pt x="119160" y="1209536"/>
                </a:lnTo>
                <a:lnTo>
                  <a:pt x="75251" y="1156082"/>
                </a:lnTo>
                <a:close/>
              </a:path>
              <a:path w="1609089" h="1325245">
                <a:moveTo>
                  <a:pt x="119160" y="1209536"/>
                </a:moveTo>
                <a:lnTo>
                  <a:pt x="112482" y="1215021"/>
                </a:lnTo>
                <a:lnTo>
                  <a:pt x="129618" y="1235886"/>
                </a:lnTo>
                <a:lnTo>
                  <a:pt x="136297" y="1230400"/>
                </a:lnTo>
                <a:lnTo>
                  <a:pt x="119160" y="1209536"/>
                </a:lnTo>
                <a:close/>
              </a:path>
              <a:path w="1609089" h="1325245">
                <a:moveTo>
                  <a:pt x="136297" y="1230400"/>
                </a:moveTo>
                <a:lnTo>
                  <a:pt x="129618" y="1235886"/>
                </a:lnTo>
                <a:lnTo>
                  <a:pt x="140804" y="1235886"/>
                </a:lnTo>
                <a:lnTo>
                  <a:pt x="136297" y="1230400"/>
                </a:lnTo>
                <a:close/>
              </a:path>
              <a:path w="1609089" h="1325245">
                <a:moveTo>
                  <a:pt x="1591632" y="0"/>
                </a:moveTo>
                <a:lnTo>
                  <a:pt x="119160" y="1209536"/>
                </a:lnTo>
                <a:lnTo>
                  <a:pt x="136297" y="1230400"/>
                </a:lnTo>
                <a:lnTo>
                  <a:pt x="1608768" y="20864"/>
                </a:lnTo>
                <a:lnTo>
                  <a:pt x="159163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6555" y="4572309"/>
            <a:ext cx="6898005" cy="0"/>
          </a:xfrm>
          <a:custGeom>
            <a:avLst/>
            <a:gdLst/>
            <a:ahLst/>
            <a:cxnLst/>
            <a:rect l="l" t="t" r="r" b="b"/>
            <a:pathLst>
              <a:path w="6898005" h="0">
                <a:moveTo>
                  <a:pt x="0" y="0"/>
                </a:moveTo>
                <a:lnTo>
                  <a:pt x="6897625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9895" y="9239562"/>
            <a:ext cx="6898005" cy="0"/>
          </a:xfrm>
          <a:custGeom>
            <a:avLst/>
            <a:gdLst/>
            <a:ahLst/>
            <a:cxnLst/>
            <a:rect l="l" t="t" r="r" b="b"/>
            <a:pathLst>
              <a:path w="6898005" h="0">
                <a:moveTo>
                  <a:pt x="0" y="0"/>
                </a:moveTo>
                <a:lnTo>
                  <a:pt x="6897625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62040" y="50424"/>
            <a:ext cx="99186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Page</a:t>
            </a:r>
            <a:r>
              <a:rPr dirty="0" spc="-70"/>
              <a:t> </a:t>
            </a:r>
            <a:r>
              <a:rPr dirty="0" spc="-5"/>
              <a:t>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4778" y="469500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62339" y="45484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1439" y="9485983"/>
            <a:ext cx="663448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mobile storage unit is used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transport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tools around a garden.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frame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 aluminium tube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storage units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boxes are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polymer.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wheels are supplied ready made, as a standard</a:t>
            </a:r>
            <a:r>
              <a:rPr dirty="0" sz="1400" spc="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component.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1975" y="1133687"/>
            <a:ext cx="3521428" cy="2171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3273" y="1236297"/>
            <a:ext cx="3331908" cy="1961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64983" y="614193"/>
            <a:ext cx="56229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 </a:t>
            </a:r>
            <a:r>
              <a:rPr dirty="0" u="sng" sz="18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5 –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Folding </a:t>
            </a:r>
            <a:r>
              <a:rPr dirty="0" u="sng" sz="1800" spc="-3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Table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with tubular legs </a:t>
            </a:r>
            <a:r>
              <a:rPr dirty="0" u="sng" sz="18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(metals)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6555" y="362932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37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5602" y="7820326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37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21232" y="6154866"/>
            <a:ext cx="3595442" cy="13467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99167" y="6207994"/>
            <a:ext cx="1894205" cy="90805"/>
          </a:xfrm>
          <a:custGeom>
            <a:avLst/>
            <a:gdLst/>
            <a:ahLst/>
            <a:cxnLst/>
            <a:rect l="l" t="t" r="r" b="b"/>
            <a:pathLst>
              <a:path w="1894204" h="90804">
                <a:moveTo>
                  <a:pt x="0" y="0"/>
                </a:moveTo>
                <a:lnTo>
                  <a:pt x="1893924" y="0"/>
                </a:lnTo>
                <a:lnTo>
                  <a:pt x="1893924" y="90187"/>
                </a:lnTo>
                <a:lnTo>
                  <a:pt x="0" y="90187"/>
                </a:lnTo>
                <a:lnTo>
                  <a:pt x="0" y="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99167" y="6207994"/>
            <a:ext cx="1894205" cy="90805"/>
          </a:xfrm>
          <a:custGeom>
            <a:avLst/>
            <a:gdLst/>
            <a:ahLst/>
            <a:cxnLst/>
            <a:rect l="l" t="t" r="r" b="b"/>
            <a:pathLst>
              <a:path w="1894204" h="90804">
                <a:moveTo>
                  <a:pt x="0" y="0"/>
                </a:moveTo>
                <a:lnTo>
                  <a:pt x="1893924" y="0"/>
                </a:lnTo>
                <a:lnTo>
                  <a:pt x="1893924" y="90187"/>
                </a:lnTo>
                <a:lnTo>
                  <a:pt x="0" y="90187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84729" y="7320623"/>
            <a:ext cx="1330325" cy="0"/>
          </a:xfrm>
          <a:custGeom>
            <a:avLst/>
            <a:gdLst/>
            <a:ahLst/>
            <a:cxnLst/>
            <a:rect l="l" t="t" r="r" b="b"/>
            <a:pathLst>
              <a:path w="1330325" h="0">
                <a:moveTo>
                  <a:pt x="0" y="0"/>
                </a:moveTo>
                <a:lnTo>
                  <a:pt x="1330257" y="0"/>
                </a:lnTo>
              </a:path>
            </a:pathLst>
          </a:custGeom>
          <a:ln w="10601">
            <a:solidFill>
              <a:srgbClr val="B2B2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84729" y="7258284"/>
            <a:ext cx="1330325" cy="67945"/>
          </a:xfrm>
          <a:custGeom>
            <a:avLst/>
            <a:gdLst/>
            <a:ahLst/>
            <a:cxnLst/>
            <a:rect l="l" t="t" r="r" b="b"/>
            <a:pathLst>
              <a:path w="1330325" h="67945">
                <a:moveTo>
                  <a:pt x="0" y="0"/>
                </a:moveTo>
                <a:lnTo>
                  <a:pt x="1330257" y="0"/>
                </a:lnTo>
                <a:lnTo>
                  <a:pt x="1330257" y="67640"/>
                </a:lnTo>
                <a:lnTo>
                  <a:pt x="0" y="6764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81878" y="6330092"/>
            <a:ext cx="1334135" cy="0"/>
          </a:xfrm>
          <a:custGeom>
            <a:avLst/>
            <a:gdLst/>
            <a:ahLst/>
            <a:cxnLst/>
            <a:rect l="l" t="t" r="r" b="b"/>
            <a:pathLst>
              <a:path w="1334135" h="0">
                <a:moveTo>
                  <a:pt x="0" y="0"/>
                </a:moveTo>
                <a:lnTo>
                  <a:pt x="1334016" y="0"/>
                </a:lnTo>
              </a:path>
            </a:pathLst>
          </a:custGeom>
          <a:ln w="63878">
            <a:solidFill>
              <a:srgbClr val="B2B2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81878" y="6298153"/>
            <a:ext cx="1334135" cy="64135"/>
          </a:xfrm>
          <a:custGeom>
            <a:avLst/>
            <a:gdLst/>
            <a:ahLst/>
            <a:cxnLst/>
            <a:rect l="l" t="t" r="r" b="b"/>
            <a:pathLst>
              <a:path w="1334135" h="64135">
                <a:moveTo>
                  <a:pt x="0" y="0"/>
                </a:moveTo>
                <a:lnTo>
                  <a:pt x="1334016" y="0"/>
                </a:lnTo>
                <a:lnTo>
                  <a:pt x="1334016" y="63878"/>
                </a:lnTo>
                <a:lnTo>
                  <a:pt x="0" y="63878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16556" y="6296965"/>
            <a:ext cx="1463675" cy="1240155"/>
          </a:xfrm>
          <a:custGeom>
            <a:avLst/>
            <a:gdLst/>
            <a:ahLst/>
            <a:cxnLst/>
            <a:rect l="l" t="t" r="r" b="b"/>
            <a:pathLst>
              <a:path w="1463675" h="1240154">
                <a:moveTo>
                  <a:pt x="1399776" y="0"/>
                </a:moveTo>
                <a:lnTo>
                  <a:pt x="63882" y="0"/>
                </a:lnTo>
                <a:lnTo>
                  <a:pt x="39078" y="5040"/>
                </a:lnTo>
                <a:lnTo>
                  <a:pt x="18766" y="18764"/>
                </a:lnTo>
                <a:lnTo>
                  <a:pt x="5040" y="39075"/>
                </a:lnTo>
                <a:lnTo>
                  <a:pt x="0" y="63878"/>
                </a:lnTo>
                <a:lnTo>
                  <a:pt x="0" y="1176183"/>
                </a:lnTo>
                <a:lnTo>
                  <a:pt x="5040" y="1200990"/>
                </a:lnTo>
                <a:lnTo>
                  <a:pt x="18766" y="1221304"/>
                </a:lnTo>
                <a:lnTo>
                  <a:pt x="39078" y="1235029"/>
                </a:lnTo>
                <a:lnTo>
                  <a:pt x="63882" y="1240069"/>
                </a:lnTo>
                <a:lnTo>
                  <a:pt x="1399776" y="1240069"/>
                </a:lnTo>
                <a:lnTo>
                  <a:pt x="1424582" y="1235029"/>
                </a:lnTo>
                <a:lnTo>
                  <a:pt x="1444896" y="1221304"/>
                </a:lnTo>
                <a:lnTo>
                  <a:pt x="1458621" y="1200990"/>
                </a:lnTo>
                <a:lnTo>
                  <a:pt x="1463662" y="1176183"/>
                </a:lnTo>
                <a:lnTo>
                  <a:pt x="1463662" y="63878"/>
                </a:lnTo>
                <a:lnTo>
                  <a:pt x="1458621" y="39075"/>
                </a:lnTo>
                <a:lnTo>
                  <a:pt x="1444896" y="18764"/>
                </a:lnTo>
                <a:lnTo>
                  <a:pt x="1424582" y="5040"/>
                </a:lnTo>
                <a:lnTo>
                  <a:pt x="1399776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16556" y="6296965"/>
            <a:ext cx="1463675" cy="1240155"/>
          </a:xfrm>
          <a:custGeom>
            <a:avLst/>
            <a:gdLst/>
            <a:ahLst/>
            <a:cxnLst/>
            <a:rect l="l" t="t" r="r" b="b"/>
            <a:pathLst>
              <a:path w="1463675" h="1240154">
                <a:moveTo>
                  <a:pt x="63882" y="0"/>
                </a:moveTo>
                <a:lnTo>
                  <a:pt x="1399776" y="0"/>
                </a:lnTo>
                <a:lnTo>
                  <a:pt x="1424582" y="5040"/>
                </a:lnTo>
                <a:lnTo>
                  <a:pt x="1444896" y="18764"/>
                </a:lnTo>
                <a:lnTo>
                  <a:pt x="1458621" y="39075"/>
                </a:lnTo>
                <a:lnTo>
                  <a:pt x="1463662" y="63878"/>
                </a:lnTo>
                <a:lnTo>
                  <a:pt x="1463662" y="1176183"/>
                </a:lnTo>
                <a:lnTo>
                  <a:pt x="1458621" y="1200990"/>
                </a:lnTo>
                <a:lnTo>
                  <a:pt x="1444896" y="1221304"/>
                </a:lnTo>
                <a:lnTo>
                  <a:pt x="1424582" y="1235029"/>
                </a:lnTo>
                <a:lnTo>
                  <a:pt x="1399776" y="1240069"/>
                </a:lnTo>
                <a:lnTo>
                  <a:pt x="63882" y="1240069"/>
                </a:lnTo>
                <a:lnTo>
                  <a:pt x="39078" y="1235029"/>
                </a:lnTo>
                <a:lnTo>
                  <a:pt x="18766" y="1221304"/>
                </a:lnTo>
                <a:lnTo>
                  <a:pt x="5040" y="1200990"/>
                </a:lnTo>
                <a:lnTo>
                  <a:pt x="0" y="1176183"/>
                </a:lnTo>
                <a:lnTo>
                  <a:pt x="0" y="63878"/>
                </a:lnTo>
                <a:lnTo>
                  <a:pt x="5040" y="39075"/>
                </a:lnTo>
                <a:lnTo>
                  <a:pt x="18766" y="18764"/>
                </a:lnTo>
                <a:lnTo>
                  <a:pt x="39078" y="5040"/>
                </a:lnTo>
                <a:lnTo>
                  <a:pt x="63882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78563" y="6347697"/>
            <a:ext cx="1347470" cy="1189355"/>
          </a:xfrm>
          <a:custGeom>
            <a:avLst/>
            <a:gdLst/>
            <a:ahLst/>
            <a:cxnLst/>
            <a:rect l="l" t="t" r="r" b="b"/>
            <a:pathLst>
              <a:path w="1347470" h="1189354">
                <a:moveTo>
                  <a:pt x="1285901" y="0"/>
                </a:moveTo>
                <a:lnTo>
                  <a:pt x="61264" y="0"/>
                </a:lnTo>
                <a:lnTo>
                  <a:pt x="37476" y="4834"/>
                </a:lnTo>
                <a:lnTo>
                  <a:pt x="17996" y="17996"/>
                </a:lnTo>
                <a:lnTo>
                  <a:pt x="4833" y="37477"/>
                </a:lnTo>
                <a:lnTo>
                  <a:pt x="0" y="61267"/>
                </a:lnTo>
                <a:lnTo>
                  <a:pt x="0" y="1128069"/>
                </a:lnTo>
                <a:lnTo>
                  <a:pt x="4833" y="1151860"/>
                </a:lnTo>
                <a:lnTo>
                  <a:pt x="17996" y="1171341"/>
                </a:lnTo>
                <a:lnTo>
                  <a:pt x="37476" y="1184504"/>
                </a:lnTo>
                <a:lnTo>
                  <a:pt x="61264" y="1189338"/>
                </a:lnTo>
                <a:lnTo>
                  <a:pt x="1285901" y="1189338"/>
                </a:lnTo>
                <a:lnTo>
                  <a:pt x="1309689" y="1184504"/>
                </a:lnTo>
                <a:lnTo>
                  <a:pt x="1329169" y="1171341"/>
                </a:lnTo>
                <a:lnTo>
                  <a:pt x="1342332" y="1151860"/>
                </a:lnTo>
                <a:lnTo>
                  <a:pt x="1347166" y="1128069"/>
                </a:lnTo>
                <a:lnTo>
                  <a:pt x="1347166" y="61267"/>
                </a:lnTo>
                <a:lnTo>
                  <a:pt x="1342332" y="37477"/>
                </a:lnTo>
                <a:lnTo>
                  <a:pt x="1329169" y="17996"/>
                </a:lnTo>
                <a:lnTo>
                  <a:pt x="1309689" y="4834"/>
                </a:lnTo>
                <a:lnTo>
                  <a:pt x="12859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78563" y="6347697"/>
            <a:ext cx="1347470" cy="1189355"/>
          </a:xfrm>
          <a:custGeom>
            <a:avLst/>
            <a:gdLst/>
            <a:ahLst/>
            <a:cxnLst/>
            <a:rect l="l" t="t" r="r" b="b"/>
            <a:pathLst>
              <a:path w="1347470" h="1189354">
                <a:moveTo>
                  <a:pt x="61264" y="0"/>
                </a:moveTo>
                <a:lnTo>
                  <a:pt x="1285901" y="0"/>
                </a:lnTo>
                <a:lnTo>
                  <a:pt x="1309689" y="4834"/>
                </a:lnTo>
                <a:lnTo>
                  <a:pt x="1329169" y="17996"/>
                </a:lnTo>
                <a:lnTo>
                  <a:pt x="1342332" y="37477"/>
                </a:lnTo>
                <a:lnTo>
                  <a:pt x="1347166" y="61267"/>
                </a:lnTo>
                <a:lnTo>
                  <a:pt x="1347166" y="1128069"/>
                </a:lnTo>
                <a:lnTo>
                  <a:pt x="1342332" y="1151860"/>
                </a:lnTo>
                <a:lnTo>
                  <a:pt x="1329169" y="1171341"/>
                </a:lnTo>
                <a:lnTo>
                  <a:pt x="1309689" y="1184504"/>
                </a:lnTo>
                <a:lnTo>
                  <a:pt x="1285901" y="1189338"/>
                </a:lnTo>
                <a:lnTo>
                  <a:pt x="61264" y="1189338"/>
                </a:lnTo>
                <a:lnTo>
                  <a:pt x="37476" y="1184504"/>
                </a:lnTo>
                <a:lnTo>
                  <a:pt x="17996" y="1171341"/>
                </a:lnTo>
                <a:lnTo>
                  <a:pt x="4833" y="1151860"/>
                </a:lnTo>
                <a:lnTo>
                  <a:pt x="0" y="1128069"/>
                </a:lnTo>
                <a:lnTo>
                  <a:pt x="0" y="61267"/>
                </a:lnTo>
                <a:lnTo>
                  <a:pt x="4833" y="37477"/>
                </a:lnTo>
                <a:lnTo>
                  <a:pt x="17996" y="17996"/>
                </a:lnTo>
                <a:lnTo>
                  <a:pt x="37476" y="4834"/>
                </a:lnTo>
                <a:lnTo>
                  <a:pt x="61264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69996" y="7454361"/>
            <a:ext cx="1770380" cy="184150"/>
          </a:xfrm>
          <a:custGeom>
            <a:avLst/>
            <a:gdLst/>
            <a:ahLst/>
            <a:cxnLst/>
            <a:rect l="l" t="t" r="r" b="b"/>
            <a:pathLst>
              <a:path w="1770379" h="184150">
                <a:moveTo>
                  <a:pt x="0" y="0"/>
                </a:moveTo>
                <a:lnTo>
                  <a:pt x="1769918" y="0"/>
                </a:lnTo>
                <a:lnTo>
                  <a:pt x="1769918" y="184133"/>
                </a:lnTo>
                <a:lnTo>
                  <a:pt x="0" y="1841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076672" y="7283383"/>
            <a:ext cx="1349375" cy="0"/>
          </a:xfrm>
          <a:custGeom>
            <a:avLst/>
            <a:gdLst/>
            <a:ahLst/>
            <a:cxnLst/>
            <a:rect l="l" t="t" r="r" b="b"/>
            <a:pathLst>
              <a:path w="1349375" h="0">
                <a:moveTo>
                  <a:pt x="0" y="0"/>
                </a:moveTo>
                <a:lnTo>
                  <a:pt x="1349046" y="0"/>
                </a:lnTo>
              </a:path>
            </a:pathLst>
          </a:custGeom>
          <a:ln w="63878">
            <a:solidFill>
              <a:srgbClr val="B2B2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076672" y="7251444"/>
            <a:ext cx="1349375" cy="64135"/>
          </a:xfrm>
          <a:custGeom>
            <a:avLst/>
            <a:gdLst/>
            <a:ahLst/>
            <a:cxnLst/>
            <a:rect l="l" t="t" r="r" b="b"/>
            <a:pathLst>
              <a:path w="1349375" h="64134">
                <a:moveTo>
                  <a:pt x="0" y="0"/>
                </a:moveTo>
                <a:lnTo>
                  <a:pt x="1349046" y="0"/>
                </a:lnTo>
                <a:lnTo>
                  <a:pt x="1349046" y="63878"/>
                </a:lnTo>
                <a:lnTo>
                  <a:pt x="0" y="63878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193165" y="6295082"/>
            <a:ext cx="62230" cy="64135"/>
          </a:xfrm>
          <a:custGeom>
            <a:avLst/>
            <a:gdLst/>
            <a:ahLst/>
            <a:cxnLst/>
            <a:rect l="l" t="t" r="r" b="b"/>
            <a:pathLst>
              <a:path w="62229" h="64135">
                <a:moveTo>
                  <a:pt x="0" y="0"/>
                </a:moveTo>
                <a:lnTo>
                  <a:pt x="62002" y="0"/>
                </a:lnTo>
                <a:lnTo>
                  <a:pt x="62002" y="63886"/>
                </a:lnTo>
                <a:lnTo>
                  <a:pt x="0" y="63886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193165" y="6295082"/>
            <a:ext cx="62230" cy="64135"/>
          </a:xfrm>
          <a:custGeom>
            <a:avLst/>
            <a:gdLst/>
            <a:ahLst/>
            <a:cxnLst/>
            <a:rect l="l" t="t" r="r" b="b"/>
            <a:pathLst>
              <a:path w="62229" h="64135">
                <a:moveTo>
                  <a:pt x="0" y="0"/>
                </a:moveTo>
                <a:lnTo>
                  <a:pt x="62002" y="0"/>
                </a:lnTo>
                <a:lnTo>
                  <a:pt x="62002" y="63886"/>
                </a:lnTo>
                <a:lnTo>
                  <a:pt x="0" y="63886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190858" y="6295082"/>
            <a:ext cx="62230" cy="64135"/>
          </a:xfrm>
          <a:custGeom>
            <a:avLst/>
            <a:gdLst/>
            <a:ahLst/>
            <a:cxnLst/>
            <a:rect l="l" t="t" r="r" b="b"/>
            <a:pathLst>
              <a:path w="62229" h="64135">
                <a:moveTo>
                  <a:pt x="0" y="0"/>
                </a:moveTo>
                <a:lnTo>
                  <a:pt x="62002" y="0"/>
                </a:lnTo>
                <a:lnTo>
                  <a:pt x="62002" y="63886"/>
                </a:lnTo>
                <a:lnTo>
                  <a:pt x="0" y="63886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190858" y="6295082"/>
            <a:ext cx="62230" cy="64135"/>
          </a:xfrm>
          <a:custGeom>
            <a:avLst/>
            <a:gdLst/>
            <a:ahLst/>
            <a:cxnLst/>
            <a:rect l="l" t="t" r="r" b="b"/>
            <a:pathLst>
              <a:path w="62229" h="64135">
                <a:moveTo>
                  <a:pt x="0" y="0"/>
                </a:moveTo>
                <a:lnTo>
                  <a:pt x="62002" y="0"/>
                </a:lnTo>
                <a:lnTo>
                  <a:pt x="62002" y="63886"/>
                </a:lnTo>
                <a:lnTo>
                  <a:pt x="0" y="63886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64812" y="4074228"/>
            <a:ext cx="3329940" cy="1886585"/>
          </a:xfrm>
          <a:custGeom>
            <a:avLst/>
            <a:gdLst/>
            <a:ahLst/>
            <a:cxnLst/>
            <a:rect l="l" t="t" r="r" b="b"/>
            <a:pathLst>
              <a:path w="3329940" h="1886585">
                <a:moveTo>
                  <a:pt x="0" y="1886411"/>
                </a:moveTo>
                <a:lnTo>
                  <a:pt x="3329398" y="1886411"/>
                </a:lnTo>
                <a:lnTo>
                  <a:pt x="3329398" y="0"/>
                </a:lnTo>
                <a:lnTo>
                  <a:pt x="0" y="0"/>
                </a:lnTo>
                <a:lnTo>
                  <a:pt x="0" y="1886411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64812" y="4074228"/>
            <a:ext cx="3329940" cy="1886585"/>
          </a:xfrm>
          <a:custGeom>
            <a:avLst/>
            <a:gdLst/>
            <a:ahLst/>
            <a:cxnLst/>
            <a:rect l="l" t="t" r="r" b="b"/>
            <a:pathLst>
              <a:path w="3329940" h="1886585">
                <a:moveTo>
                  <a:pt x="0" y="1886411"/>
                </a:moveTo>
                <a:lnTo>
                  <a:pt x="3329398" y="1886411"/>
                </a:lnTo>
                <a:lnTo>
                  <a:pt x="3329398" y="0"/>
                </a:lnTo>
                <a:lnTo>
                  <a:pt x="0" y="0"/>
                </a:lnTo>
                <a:lnTo>
                  <a:pt x="0" y="1886411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48507" y="4087375"/>
            <a:ext cx="492125" cy="2540"/>
          </a:xfrm>
          <a:custGeom>
            <a:avLst/>
            <a:gdLst/>
            <a:ahLst/>
            <a:cxnLst/>
            <a:rect l="l" t="t" r="r" b="b"/>
            <a:pathLst>
              <a:path w="492125" h="2539">
                <a:moveTo>
                  <a:pt x="491878" y="0"/>
                </a:moveTo>
                <a:lnTo>
                  <a:pt x="0" y="1979"/>
                </a:lnTo>
              </a:path>
            </a:pathLst>
          </a:custGeom>
          <a:ln w="3175">
            <a:solidFill>
              <a:srgbClr val="3274A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56021" y="5951238"/>
            <a:ext cx="492125" cy="2540"/>
          </a:xfrm>
          <a:custGeom>
            <a:avLst/>
            <a:gdLst/>
            <a:ahLst/>
            <a:cxnLst/>
            <a:rect l="l" t="t" r="r" b="b"/>
            <a:pathLst>
              <a:path w="492125" h="2539">
                <a:moveTo>
                  <a:pt x="491878" y="0"/>
                </a:moveTo>
                <a:lnTo>
                  <a:pt x="0" y="1981"/>
                </a:lnTo>
              </a:path>
            </a:pathLst>
          </a:custGeom>
          <a:ln w="3175">
            <a:solidFill>
              <a:srgbClr val="3274A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19517" y="4089070"/>
            <a:ext cx="3175" cy="638810"/>
          </a:xfrm>
          <a:custGeom>
            <a:avLst/>
            <a:gdLst/>
            <a:ahLst/>
            <a:cxnLst/>
            <a:rect l="l" t="t" r="r" b="b"/>
            <a:pathLst>
              <a:path w="3175" h="638810">
                <a:moveTo>
                  <a:pt x="2574" y="638564"/>
                </a:moveTo>
                <a:lnTo>
                  <a:pt x="0" y="0"/>
                </a:lnTo>
              </a:path>
            </a:pathLst>
          </a:custGeom>
          <a:ln w="3175">
            <a:solidFill>
              <a:srgbClr val="3274A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84049" y="4089070"/>
            <a:ext cx="72390" cy="134620"/>
          </a:xfrm>
          <a:custGeom>
            <a:avLst/>
            <a:gdLst/>
            <a:ahLst/>
            <a:cxnLst/>
            <a:rect l="l" t="t" r="r" b="b"/>
            <a:pathLst>
              <a:path w="72390" h="134620">
                <a:moveTo>
                  <a:pt x="35467" y="0"/>
                </a:moveTo>
                <a:lnTo>
                  <a:pt x="0" y="134536"/>
                </a:lnTo>
                <a:lnTo>
                  <a:pt x="72017" y="134244"/>
                </a:lnTo>
                <a:lnTo>
                  <a:pt x="35467" y="0"/>
                </a:lnTo>
                <a:close/>
              </a:path>
            </a:pathLst>
          </a:custGeom>
          <a:solidFill>
            <a:srgbClr val="3274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24496" y="5323506"/>
            <a:ext cx="2540" cy="629920"/>
          </a:xfrm>
          <a:custGeom>
            <a:avLst/>
            <a:gdLst/>
            <a:ahLst/>
            <a:cxnLst/>
            <a:rect l="l" t="t" r="r" b="b"/>
            <a:pathLst>
              <a:path w="2540" h="629920">
                <a:moveTo>
                  <a:pt x="2533" y="629428"/>
                </a:moveTo>
                <a:lnTo>
                  <a:pt x="0" y="0"/>
                </a:lnTo>
              </a:path>
            </a:pathLst>
          </a:custGeom>
          <a:ln w="3175">
            <a:solidFill>
              <a:srgbClr val="3274A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90479" y="5818399"/>
            <a:ext cx="72390" cy="134620"/>
          </a:xfrm>
          <a:custGeom>
            <a:avLst/>
            <a:gdLst/>
            <a:ahLst/>
            <a:cxnLst/>
            <a:rect l="l" t="t" r="r" b="b"/>
            <a:pathLst>
              <a:path w="72390" h="134620">
                <a:moveTo>
                  <a:pt x="72017" y="0"/>
                </a:moveTo>
                <a:lnTo>
                  <a:pt x="0" y="288"/>
                </a:lnTo>
                <a:lnTo>
                  <a:pt x="36550" y="134536"/>
                </a:lnTo>
                <a:lnTo>
                  <a:pt x="72017" y="0"/>
                </a:lnTo>
                <a:close/>
              </a:path>
            </a:pathLst>
          </a:custGeom>
          <a:solidFill>
            <a:srgbClr val="3274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627223" y="4825631"/>
            <a:ext cx="191135" cy="427355"/>
          </a:xfrm>
          <a:prstGeom prst="rect">
            <a:avLst/>
          </a:prstGeom>
        </p:spPr>
        <p:txBody>
          <a:bodyPr wrap="square" lIns="0" tIns="1841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950">
                <a:solidFill>
                  <a:srgbClr val="3274AA"/>
                </a:solidFill>
                <a:latin typeface="Arial"/>
                <a:cs typeface="Arial"/>
              </a:rPr>
              <a:t>700mm</a:t>
            </a:r>
            <a:endParaRPr sz="9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67779" y="3870442"/>
            <a:ext cx="2540" cy="189865"/>
          </a:xfrm>
          <a:custGeom>
            <a:avLst/>
            <a:gdLst/>
            <a:ahLst/>
            <a:cxnLst/>
            <a:rect l="l" t="t" r="r" b="b"/>
            <a:pathLst>
              <a:path w="2540" h="189864">
                <a:moveTo>
                  <a:pt x="0" y="0"/>
                </a:moveTo>
                <a:lnTo>
                  <a:pt x="1979" y="189543"/>
                </a:lnTo>
              </a:path>
            </a:pathLst>
          </a:custGeom>
          <a:ln w="3175">
            <a:solidFill>
              <a:srgbClr val="3274A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89664" y="3867544"/>
            <a:ext cx="2540" cy="189865"/>
          </a:xfrm>
          <a:custGeom>
            <a:avLst/>
            <a:gdLst/>
            <a:ahLst/>
            <a:cxnLst/>
            <a:rect l="l" t="t" r="r" b="b"/>
            <a:pathLst>
              <a:path w="2539" h="189864">
                <a:moveTo>
                  <a:pt x="0" y="0"/>
                </a:moveTo>
                <a:lnTo>
                  <a:pt x="1976" y="189547"/>
                </a:lnTo>
              </a:path>
            </a:pathLst>
          </a:custGeom>
          <a:ln w="3175">
            <a:solidFill>
              <a:srgbClr val="3274A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169474" y="3969140"/>
            <a:ext cx="1320165" cy="1270"/>
          </a:xfrm>
          <a:custGeom>
            <a:avLst/>
            <a:gdLst/>
            <a:ahLst/>
            <a:cxnLst/>
            <a:rect l="l" t="t" r="r" b="b"/>
            <a:pathLst>
              <a:path w="1320164" h="1270">
                <a:moveTo>
                  <a:pt x="1319961" y="0"/>
                </a:moveTo>
                <a:lnTo>
                  <a:pt x="0" y="989"/>
                </a:lnTo>
              </a:path>
            </a:pathLst>
          </a:custGeom>
          <a:ln w="3175">
            <a:solidFill>
              <a:srgbClr val="3274A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169474" y="3934018"/>
            <a:ext cx="134620" cy="72390"/>
          </a:xfrm>
          <a:custGeom>
            <a:avLst/>
            <a:gdLst/>
            <a:ahLst/>
            <a:cxnLst/>
            <a:rect l="l" t="t" r="r" b="b"/>
            <a:pathLst>
              <a:path w="134619" h="72389">
                <a:moveTo>
                  <a:pt x="134365" y="0"/>
                </a:moveTo>
                <a:lnTo>
                  <a:pt x="0" y="36111"/>
                </a:lnTo>
                <a:lnTo>
                  <a:pt x="134420" y="72021"/>
                </a:lnTo>
                <a:lnTo>
                  <a:pt x="134365" y="0"/>
                </a:lnTo>
                <a:close/>
              </a:path>
            </a:pathLst>
          </a:custGeom>
          <a:solidFill>
            <a:srgbClr val="3274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004253" y="3967235"/>
            <a:ext cx="1487170" cy="1270"/>
          </a:xfrm>
          <a:custGeom>
            <a:avLst/>
            <a:gdLst/>
            <a:ahLst/>
            <a:cxnLst/>
            <a:rect l="l" t="t" r="r" b="b"/>
            <a:pathLst>
              <a:path w="1487170" h="1270">
                <a:moveTo>
                  <a:pt x="1487106" y="0"/>
                </a:moveTo>
                <a:lnTo>
                  <a:pt x="0" y="975"/>
                </a:lnTo>
              </a:path>
            </a:pathLst>
          </a:custGeom>
          <a:ln w="3175">
            <a:solidFill>
              <a:srgbClr val="3274A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356943" y="3931315"/>
            <a:ext cx="134620" cy="72390"/>
          </a:xfrm>
          <a:custGeom>
            <a:avLst/>
            <a:gdLst/>
            <a:ahLst/>
            <a:cxnLst/>
            <a:rect l="l" t="t" r="r" b="b"/>
            <a:pathLst>
              <a:path w="134620" h="72389">
                <a:moveTo>
                  <a:pt x="0" y="0"/>
                </a:moveTo>
                <a:lnTo>
                  <a:pt x="46" y="72017"/>
                </a:lnTo>
                <a:lnTo>
                  <a:pt x="134416" y="35920"/>
                </a:lnTo>
                <a:lnTo>
                  <a:pt x="0" y="0"/>
                </a:lnTo>
                <a:close/>
              </a:path>
            </a:pathLst>
          </a:custGeom>
          <a:solidFill>
            <a:srgbClr val="3274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2540250" y="3874353"/>
            <a:ext cx="49339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5">
                <a:solidFill>
                  <a:srgbClr val="3274AA"/>
                </a:solidFill>
                <a:latin typeface="Arial"/>
                <a:cs typeface="Arial"/>
              </a:rPr>
              <a:t>1000mm</a:t>
            </a:r>
            <a:endParaRPr sz="9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62916" y="6206767"/>
            <a:ext cx="748030" cy="1905"/>
          </a:xfrm>
          <a:custGeom>
            <a:avLst/>
            <a:gdLst/>
            <a:ahLst/>
            <a:cxnLst/>
            <a:rect l="l" t="t" r="r" b="b"/>
            <a:pathLst>
              <a:path w="748030" h="1904">
                <a:moveTo>
                  <a:pt x="747410" y="0"/>
                </a:moveTo>
                <a:lnTo>
                  <a:pt x="0" y="1324"/>
                </a:lnTo>
              </a:path>
            </a:pathLst>
          </a:custGeom>
          <a:ln w="3175">
            <a:solidFill>
              <a:srgbClr val="3274A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70429" y="7455006"/>
            <a:ext cx="492125" cy="1905"/>
          </a:xfrm>
          <a:custGeom>
            <a:avLst/>
            <a:gdLst/>
            <a:ahLst/>
            <a:cxnLst/>
            <a:rect l="l" t="t" r="r" b="b"/>
            <a:pathLst>
              <a:path w="492125" h="1904">
                <a:moveTo>
                  <a:pt x="491878" y="0"/>
                </a:moveTo>
                <a:lnTo>
                  <a:pt x="0" y="1328"/>
                </a:lnTo>
              </a:path>
            </a:pathLst>
          </a:custGeom>
          <a:ln w="3175">
            <a:solidFill>
              <a:srgbClr val="3274A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33925" y="6207901"/>
            <a:ext cx="3175" cy="427990"/>
          </a:xfrm>
          <a:custGeom>
            <a:avLst/>
            <a:gdLst/>
            <a:ahLst/>
            <a:cxnLst/>
            <a:rect l="l" t="t" r="r" b="b"/>
            <a:pathLst>
              <a:path w="3175" h="427990">
                <a:moveTo>
                  <a:pt x="2574" y="427650"/>
                </a:moveTo>
                <a:lnTo>
                  <a:pt x="0" y="0"/>
                </a:lnTo>
              </a:path>
            </a:pathLst>
          </a:custGeom>
          <a:ln w="3175">
            <a:solidFill>
              <a:srgbClr val="3274A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98725" y="6207901"/>
            <a:ext cx="72390" cy="134620"/>
          </a:xfrm>
          <a:custGeom>
            <a:avLst/>
            <a:gdLst/>
            <a:ahLst/>
            <a:cxnLst/>
            <a:rect l="l" t="t" r="r" b="b"/>
            <a:pathLst>
              <a:path w="72390" h="134620">
                <a:moveTo>
                  <a:pt x="35200" y="0"/>
                </a:moveTo>
                <a:lnTo>
                  <a:pt x="0" y="134607"/>
                </a:lnTo>
                <a:lnTo>
                  <a:pt x="72017" y="134171"/>
                </a:lnTo>
                <a:lnTo>
                  <a:pt x="35200" y="0"/>
                </a:lnTo>
                <a:close/>
              </a:path>
            </a:pathLst>
          </a:custGeom>
          <a:solidFill>
            <a:srgbClr val="3274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38904" y="7034612"/>
            <a:ext cx="2540" cy="421640"/>
          </a:xfrm>
          <a:custGeom>
            <a:avLst/>
            <a:gdLst/>
            <a:ahLst/>
            <a:cxnLst/>
            <a:rect l="l" t="t" r="r" b="b"/>
            <a:pathLst>
              <a:path w="2540" h="421640">
                <a:moveTo>
                  <a:pt x="2534" y="421532"/>
                </a:moveTo>
                <a:lnTo>
                  <a:pt x="0" y="0"/>
                </a:lnTo>
              </a:path>
            </a:pathLst>
          </a:custGeom>
          <a:ln w="3175">
            <a:solidFill>
              <a:srgbClr val="3274A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04622" y="7321535"/>
            <a:ext cx="72390" cy="134620"/>
          </a:xfrm>
          <a:custGeom>
            <a:avLst/>
            <a:gdLst/>
            <a:ahLst/>
            <a:cxnLst/>
            <a:rect l="l" t="t" r="r" b="b"/>
            <a:pathLst>
              <a:path w="72390" h="134620">
                <a:moveTo>
                  <a:pt x="72017" y="0"/>
                </a:moveTo>
                <a:lnTo>
                  <a:pt x="0" y="435"/>
                </a:lnTo>
                <a:lnTo>
                  <a:pt x="36817" y="134608"/>
                </a:lnTo>
                <a:lnTo>
                  <a:pt x="72017" y="0"/>
                </a:lnTo>
                <a:close/>
              </a:path>
            </a:pathLst>
          </a:custGeom>
          <a:solidFill>
            <a:srgbClr val="3274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352903" y="6637980"/>
            <a:ext cx="191135" cy="427355"/>
          </a:xfrm>
          <a:prstGeom prst="rect">
            <a:avLst/>
          </a:prstGeom>
        </p:spPr>
        <p:txBody>
          <a:bodyPr wrap="square" lIns="0" tIns="1841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950">
                <a:solidFill>
                  <a:srgbClr val="3274AA"/>
                </a:solidFill>
                <a:latin typeface="Arial"/>
                <a:cs typeface="Arial"/>
              </a:rPr>
              <a:t>500mm</a:t>
            </a:r>
            <a:endParaRPr sz="95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3350398" y="13462"/>
            <a:ext cx="99186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Page</a:t>
            </a:r>
            <a:r>
              <a:rPr dirty="0" spc="-70"/>
              <a:t> </a:t>
            </a:r>
            <a:r>
              <a:rPr dirty="0" spc="-5"/>
              <a:t>6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66675" y="43140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24236" y="41674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02043" y="8260453"/>
            <a:ext cx="6129655" cy="103378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picnic table is lightweight and foldable.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can be transported and also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stored.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legs are aluminium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tube,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although a version with steel legs is also  available.</a:t>
            </a:r>
            <a:endParaRPr sz="1400">
              <a:latin typeface="Arial"/>
              <a:cs typeface="Arial"/>
            </a:endParaRPr>
          </a:p>
          <a:p>
            <a:pPr marL="12700" marR="426084">
              <a:lnSpc>
                <a:spcPts val="1560"/>
              </a:lnSpc>
              <a:spcBef>
                <a:spcPts val="1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product is designed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completely recyclable,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at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its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life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cycle.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287" y="4069293"/>
            <a:ext cx="6654703" cy="4726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29365" y="830888"/>
            <a:ext cx="43199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 </a:t>
            </a:r>
            <a:r>
              <a:rPr dirty="0" u="sng" sz="18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6 –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Jewellery Storage</a:t>
            </a:r>
            <a:r>
              <a:rPr dirty="0" u="sng" sz="1800" spc="-8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(timbers)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36029" y="1316291"/>
            <a:ext cx="4246626" cy="26470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Page</a:t>
            </a:r>
            <a:r>
              <a:rPr dirty="0" spc="-70"/>
              <a:t> </a:t>
            </a:r>
            <a:r>
              <a:rPr dirty="0" spc="-5"/>
              <a:t>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24236" y="135924"/>
            <a:ext cx="1397000" cy="469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95"/>
              </a:lnSpc>
              <a:spcBef>
                <a:spcPts val="100"/>
              </a:spcBef>
              <a:tabLst>
                <a:tab pos="1158875" algn="l"/>
              </a:tabLst>
            </a:pPr>
            <a:r>
              <a:rPr dirty="0" u="sng" sz="2400">
                <a:solidFill>
                  <a:srgbClr val="151616"/>
                </a:solidFill>
                <a:uFill>
                  <a:solidFill>
                    <a:srgbClr val="0000C4"/>
                  </a:solidFill>
                </a:uFill>
                <a:latin typeface="Times New Roman"/>
                <a:cs typeface="Times New Roman"/>
              </a:rPr>
              <a:t> 	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695"/>
              </a:lnSpc>
            </a:pP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www.technologystudent.com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5388" y="490489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675" y="492602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87074" y="477679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4089" y="9073253"/>
            <a:ext cx="627189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This storage box is available in a variety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natural woods.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Traditional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jointing  methods have be used during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its manufacture. 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a quality ﬁnish and can be  locked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security.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designed in an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Art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Deco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style.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9468" y="1138437"/>
            <a:ext cx="12788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IMAGE</a:t>
            </a:r>
            <a:r>
              <a:rPr dirty="0" sz="2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9445" y="1157489"/>
            <a:ext cx="12960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IMAGE</a:t>
            </a:r>
            <a:r>
              <a:rPr dirty="0" sz="2400" spc="-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7090" y="5796171"/>
            <a:ext cx="13131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IMAGE</a:t>
            </a:r>
            <a:r>
              <a:rPr dirty="0" sz="24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7076" y="5805696"/>
            <a:ext cx="13131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IMAGE</a:t>
            </a:r>
            <a:r>
              <a:rPr dirty="0" sz="24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1992" y="7298247"/>
            <a:ext cx="3093709" cy="2039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34100" y="7251764"/>
            <a:ext cx="3069050" cy="2119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63060" y="1767646"/>
            <a:ext cx="2154942" cy="36983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0615" y="1560715"/>
            <a:ext cx="3429000" cy="4057650"/>
          </a:xfrm>
          <a:custGeom>
            <a:avLst/>
            <a:gdLst/>
            <a:ahLst/>
            <a:cxnLst/>
            <a:rect l="l" t="t" r="r" b="b"/>
            <a:pathLst>
              <a:path w="3429000" h="4057650">
                <a:moveTo>
                  <a:pt x="0" y="0"/>
                </a:moveTo>
                <a:lnTo>
                  <a:pt x="3429000" y="0"/>
                </a:lnTo>
                <a:lnTo>
                  <a:pt x="3429000" y="4057649"/>
                </a:lnTo>
                <a:lnTo>
                  <a:pt x="0" y="4057649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72398" y="1770264"/>
            <a:ext cx="2980107" cy="36956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55816" y="1560715"/>
            <a:ext cx="3429000" cy="4057650"/>
          </a:xfrm>
          <a:custGeom>
            <a:avLst/>
            <a:gdLst/>
            <a:ahLst/>
            <a:cxnLst/>
            <a:rect l="l" t="t" r="r" b="b"/>
            <a:pathLst>
              <a:path w="3429000" h="4057650">
                <a:moveTo>
                  <a:pt x="0" y="0"/>
                </a:moveTo>
                <a:lnTo>
                  <a:pt x="3428999" y="0"/>
                </a:lnTo>
                <a:lnTo>
                  <a:pt x="3428999" y="4057649"/>
                </a:lnTo>
                <a:lnTo>
                  <a:pt x="0" y="4057649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94065" y="1622627"/>
            <a:ext cx="681355" cy="357505"/>
          </a:xfrm>
          <a:custGeom>
            <a:avLst/>
            <a:gdLst/>
            <a:ahLst/>
            <a:cxnLst/>
            <a:rect l="l" t="t" r="r" b="b"/>
            <a:pathLst>
              <a:path w="681354" h="357505">
                <a:moveTo>
                  <a:pt x="340517" y="0"/>
                </a:moveTo>
                <a:lnTo>
                  <a:pt x="279308" y="2877"/>
                </a:lnTo>
                <a:lnTo>
                  <a:pt x="221699" y="11173"/>
                </a:lnTo>
                <a:lnTo>
                  <a:pt x="168651" y="24383"/>
                </a:lnTo>
                <a:lnTo>
                  <a:pt x="121125" y="42003"/>
                </a:lnTo>
                <a:lnTo>
                  <a:pt x="80084" y="63528"/>
                </a:lnTo>
                <a:lnTo>
                  <a:pt x="46490" y="88454"/>
                </a:lnTo>
                <a:lnTo>
                  <a:pt x="5486" y="146490"/>
                </a:lnTo>
                <a:lnTo>
                  <a:pt x="0" y="178592"/>
                </a:lnTo>
                <a:lnTo>
                  <a:pt x="5486" y="210694"/>
                </a:lnTo>
                <a:lnTo>
                  <a:pt x="46490" y="268731"/>
                </a:lnTo>
                <a:lnTo>
                  <a:pt x="80084" y="293657"/>
                </a:lnTo>
                <a:lnTo>
                  <a:pt x="121125" y="315182"/>
                </a:lnTo>
                <a:lnTo>
                  <a:pt x="168651" y="332801"/>
                </a:lnTo>
                <a:lnTo>
                  <a:pt x="221699" y="346011"/>
                </a:lnTo>
                <a:lnTo>
                  <a:pt x="279308" y="354307"/>
                </a:lnTo>
                <a:lnTo>
                  <a:pt x="340517" y="357184"/>
                </a:lnTo>
                <a:lnTo>
                  <a:pt x="401726" y="354307"/>
                </a:lnTo>
                <a:lnTo>
                  <a:pt x="459335" y="346011"/>
                </a:lnTo>
                <a:lnTo>
                  <a:pt x="512383" y="332801"/>
                </a:lnTo>
                <a:lnTo>
                  <a:pt x="559908" y="315182"/>
                </a:lnTo>
                <a:lnTo>
                  <a:pt x="600949" y="293657"/>
                </a:lnTo>
                <a:lnTo>
                  <a:pt x="634543" y="268731"/>
                </a:lnTo>
                <a:lnTo>
                  <a:pt x="675547" y="210694"/>
                </a:lnTo>
                <a:lnTo>
                  <a:pt x="681033" y="178592"/>
                </a:lnTo>
                <a:lnTo>
                  <a:pt x="675547" y="146490"/>
                </a:lnTo>
                <a:lnTo>
                  <a:pt x="634543" y="88454"/>
                </a:lnTo>
                <a:lnTo>
                  <a:pt x="600949" y="63528"/>
                </a:lnTo>
                <a:lnTo>
                  <a:pt x="559908" y="42003"/>
                </a:lnTo>
                <a:lnTo>
                  <a:pt x="512383" y="24383"/>
                </a:lnTo>
                <a:lnTo>
                  <a:pt x="459335" y="11173"/>
                </a:lnTo>
                <a:lnTo>
                  <a:pt x="401726" y="2877"/>
                </a:lnTo>
                <a:lnTo>
                  <a:pt x="3405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9666" y="6208920"/>
            <a:ext cx="3429000" cy="4057650"/>
          </a:xfrm>
          <a:custGeom>
            <a:avLst/>
            <a:gdLst/>
            <a:ahLst/>
            <a:cxnLst/>
            <a:rect l="l" t="t" r="r" b="b"/>
            <a:pathLst>
              <a:path w="3429000" h="4057650">
                <a:moveTo>
                  <a:pt x="0" y="0"/>
                </a:moveTo>
                <a:lnTo>
                  <a:pt x="3429000" y="0"/>
                </a:lnTo>
                <a:lnTo>
                  <a:pt x="3429000" y="4057650"/>
                </a:lnTo>
                <a:lnTo>
                  <a:pt x="0" y="405765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58368" y="6206817"/>
            <a:ext cx="3429000" cy="4057650"/>
          </a:xfrm>
          <a:custGeom>
            <a:avLst/>
            <a:gdLst/>
            <a:ahLst/>
            <a:cxnLst/>
            <a:rect l="l" t="t" r="r" b="b"/>
            <a:pathLst>
              <a:path w="3429000" h="4057650">
                <a:moveTo>
                  <a:pt x="0" y="0"/>
                </a:moveTo>
                <a:lnTo>
                  <a:pt x="3429000" y="0"/>
                </a:lnTo>
                <a:lnTo>
                  <a:pt x="3429000" y="4057650"/>
                </a:lnTo>
                <a:lnTo>
                  <a:pt x="0" y="405765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200785" y="135924"/>
            <a:ext cx="5431155" cy="77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0922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Page 8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Information 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page is required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answer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4 and 5</a:t>
            </a:r>
            <a:r>
              <a:rPr dirty="0" sz="1400" spc="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(c).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56455" y="2759129"/>
            <a:ext cx="443884" cy="450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7065" y="139005"/>
            <a:ext cx="33439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4400" algn="l"/>
                <a:tab pos="3330575" algn="l"/>
              </a:tabLst>
            </a:pPr>
            <a:r>
              <a:rPr dirty="0" u="heavy" b="1"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SECTION</a:t>
            </a:r>
            <a:r>
              <a:rPr dirty="0" u="heavy" spc="-95" b="1"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heavy" spc="-5" b="1"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B</a:t>
            </a:r>
            <a:r>
              <a:rPr dirty="0" spc="-5" b="1">
                <a:latin typeface="Arial"/>
                <a:cs typeface="Arial"/>
              </a:rPr>
              <a:t>	</a:t>
            </a:r>
            <a:r>
              <a:rPr dirty="0" u="sng" spc="-5">
                <a:uFill>
                  <a:solidFill>
                    <a:srgbClr val="0000C4"/>
                  </a:solidFill>
                </a:uFill>
                <a:latin typeface="Times New Roman"/>
                <a:cs typeface="Times New Roman"/>
              </a:rPr>
              <a:t> 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9111" y="440277"/>
            <a:ext cx="6857365" cy="1566545"/>
          </a:xfrm>
          <a:prstGeom prst="rect">
            <a:avLst/>
          </a:prstGeom>
        </p:spPr>
        <p:txBody>
          <a:bodyPr wrap="square" lIns="0" tIns="153670" rIns="0" bIns="0" rtlCol="0" vert="horz">
            <a:spAutoFit/>
          </a:bodyPr>
          <a:lstStyle/>
          <a:p>
            <a:pPr algn="ctr" marL="191770">
              <a:lnSpc>
                <a:spcPct val="100000"/>
              </a:lnSpc>
              <a:spcBef>
                <a:spcPts val="1210"/>
              </a:spcBef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Answer all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questions in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6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section</a:t>
            </a:r>
            <a:endParaRPr sz="1600">
              <a:latin typeface="Arial"/>
              <a:cs typeface="Arial"/>
            </a:endParaRPr>
          </a:p>
          <a:p>
            <a:pPr algn="ctr" marL="133985" marR="5080">
              <a:lnSpc>
                <a:spcPts val="1560"/>
              </a:lnSpc>
              <a:spcBef>
                <a:spcPts val="112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inserts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must be used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you answer all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questions in Section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These  are products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 would ﬁnd in a department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store,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as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ﬁxture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or as a</a:t>
            </a:r>
            <a:r>
              <a:rPr dirty="0" sz="1400" spc="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sale.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4.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Study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page 8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insert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Booklet.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7608" y="2144800"/>
            <a:ext cx="5381625" cy="33337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250"/>
              </a:spcBef>
              <a:tabLst>
                <a:tab pos="156146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http://www.technologystudent.com/despro2/prneﬀ2.htm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618" y="2611282"/>
            <a:ext cx="6960870" cy="122301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6273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4a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magazines shown in Image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composed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paper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been UV 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Varnished.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  <a:tabLst>
                <a:tab pos="564515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Give two reasons why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printing process is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  <a:p>
            <a:pPr marL="400685">
              <a:lnSpc>
                <a:spcPct val="100000"/>
              </a:lnSpc>
              <a:spcBef>
                <a:spcPts val="1375"/>
              </a:spcBef>
              <a:tabLst>
                <a:tab pos="694753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0573" y="4492664"/>
            <a:ext cx="65487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3542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(ii)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1368" y="4288377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 h="0">
                <a:moveTo>
                  <a:pt x="0" y="0"/>
                </a:moveTo>
                <a:lnTo>
                  <a:pt x="644367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1368" y="5209864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 h="0">
                <a:moveTo>
                  <a:pt x="0" y="0"/>
                </a:moveTo>
                <a:lnTo>
                  <a:pt x="644367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24256" y="5406876"/>
            <a:ext cx="52209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4b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. List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one </a:t>
            </a:r>
            <a:r>
              <a:rPr dirty="0" u="sng" sz="14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disadvantage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UV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Varnishing,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as a printing</a:t>
            </a:r>
            <a:r>
              <a:rPr dirty="0" sz="1400" spc="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7204" y="5406876"/>
            <a:ext cx="5988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1368" y="6161914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 h="0">
                <a:moveTo>
                  <a:pt x="0" y="0"/>
                </a:moveTo>
                <a:lnTo>
                  <a:pt x="644367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81368" y="6733418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 h="0">
                <a:moveTo>
                  <a:pt x="0" y="0"/>
                </a:moveTo>
                <a:lnTo>
                  <a:pt x="644367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30573" y="9687838"/>
            <a:ext cx="65487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35420" algn="l"/>
              </a:tabLst>
            </a:pP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(iii)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1368" y="9483551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 h="0">
                <a:moveTo>
                  <a:pt x="0" y="0"/>
                </a:moveTo>
                <a:lnTo>
                  <a:pt x="644367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81368" y="10405040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 h="0">
                <a:moveTo>
                  <a:pt x="0" y="0"/>
                </a:moveTo>
                <a:lnTo>
                  <a:pt x="644367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18618" y="7215902"/>
            <a:ext cx="6960870" cy="181356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226695">
              <a:lnSpc>
                <a:spcPts val="1560"/>
              </a:lnSpc>
              <a:spcBef>
                <a:spcPts val="250"/>
              </a:spcBef>
              <a:tabLst>
                <a:tab pos="230505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4c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. Image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shows a popular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 Shirt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synthetic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material. Name a  suitable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synthetic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Arial"/>
              <a:cs typeface="Arial"/>
            </a:endParaRPr>
          </a:p>
          <a:p>
            <a:pPr marL="400685">
              <a:lnSpc>
                <a:spcPct val="100000"/>
              </a:lnSpc>
              <a:tabLst>
                <a:tab pos="694753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69215">
              <a:lnSpc>
                <a:spcPct val="100000"/>
              </a:lnSpc>
              <a:spcBef>
                <a:spcPts val="1450"/>
              </a:spcBef>
              <a:tabLst>
                <a:tab pos="518858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Give two reasons why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 you have named</a:t>
            </a:r>
            <a:r>
              <a:rPr dirty="0" sz="1400" spc="20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suitable.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Arial"/>
              <a:cs typeface="Arial"/>
            </a:endParaRPr>
          </a:p>
          <a:p>
            <a:pPr marL="400685">
              <a:lnSpc>
                <a:spcPct val="100000"/>
              </a:lnSpc>
              <a:tabLst>
                <a:tab pos="694753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(ii)</a:t>
            </a:r>
            <a:r>
              <a:rPr dirty="0" sz="1400" spc="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0795" y="6833497"/>
            <a:ext cx="5514975" cy="32893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400"/>
              </a:spcBef>
              <a:tabLst>
                <a:tab pos="154495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http://www.technologystudent.com/joints_ﬂsh/nylon1.html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1275" y="496904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28836" y="48224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www.technologystudent.com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5784" y="209677"/>
            <a:ext cx="2719070" cy="555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085"/>
              </a:lnSpc>
              <a:spcBef>
                <a:spcPts val="100"/>
              </a:spcBef>
            </a:pP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SECTION</a:t>
            </a:r>
            <a:r>
              <a:rPr dirty="0" sz="1800" spc="-8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85"/>
              </a:lnSpc>
            </a:pPr>
            <a:r>
              <a:rPr dirty="0" sz="1800" spc="-5" b="1">
                <a:solidFill>
                  <a:srgbClr val="151616"/>
                </a:solidFill>
                <a:latin typeface="Arial"/>
                <a:cs typeface="Arial"/>
              </a:rPr>
              <a:t>Answer </a:t>
            </a: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all the</a:t>
            </a:r>
            <a:r>
              <a:rPr dirty="0" sz="1800" spc="-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questions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2231" y="1519251"/>
            <a:ext cx="1833908" cy="2194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6798" y="1250098"/>
            <a:ext cx="410717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photograph shows a modernist ‘plastic’</a:t>
            </a: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chair.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1573" y="2516923"/>
            <a:ext cx="407733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68033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1a.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a suitable material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 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chair?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your answer 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physical  properties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make</a:t>
            </a:r>
            <a:r>
              <a:rPr dirty="0" sz="1400" spc="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suitable.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1391" y="4432413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1391" y="4958196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1391" y="5483976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1391" y="6009756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1391" y="6535536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1391" y="7061317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345298" y="893875"/>
            <a:ext cx="5348605" cy="233679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555"/>
              </a:lnSpc>
              <a:tabLst>
                <a:tab pos="157099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http://www.technologystudent.com/rmﬂsh1/alevq2.html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1022" y="7355599"/>
            <a:ext cx="619252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72034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1b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and describe a manufacturing process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would be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industrial production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chair.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1391" y="8213838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1391" y="8788517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1391" y="9363192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1391" y="9937867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779991" y="3801846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1271" y="3803954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28831" y="3789298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808" y="431727"/>
            <a:ext cx="41370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4d.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Image C shows a typical latch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garden</a:t>
            </a:r>
            <a:r>
              <a:rPr dirty="0" sz="1400" spc="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gate.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5776" y="1603307"/>
            <a:ext cx="6960870" cy="782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5269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type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mechanism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represented by</a:t>
            </a:r>
            <a:r>
              <a:rPr dirty="0" sz="1400" spc="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latch.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Arial"/>
              <a:cs typeface="Arial"/>
            </a:endParaRPr>
          </a:p>
          <a:p>
            <a:pPr marL="400685">
              <a:lnSpc>
                <a:spcPct val="100000"/>
              </a:lnSpc>
              <a:spcBef>
                <a:spcPts val="5"/>
              </a:spcBef>
              <a:tabLst>
                <a:tab pos="694753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723" y="3330609"/>
            <a:ext cx="65487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3542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(ii)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518" y="4047811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 h="0">
                <a:moveTo>
                  <a:pt x="0" y="0"/>
                </a:moveTo>
                <a:lnTo>
                  <a:pt x="644367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93311" y="1058950"/>
            <a:ext cx="5381625" cy="33337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http://www.technologystudent.com/forcmom/lever1.htm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776" y="2717734"/>
            <a:ext cx="52139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mechanism you have named,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this</a:t>
            </a:r>
            <a:r>
              <a:rPr dirty="0" sz="1400" spc="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61757" y="2717734"/>
            <a:ext cx="5988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980" y="4915645"/>
            <a:ext cx="651827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311594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4e.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Image D shows a garden bench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teak.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why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teak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  suitable natural wood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3057" y="5927839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 h="0">
                <a:moveTo>
                  <a:pt x="0" y="0"/>
                </a:moveTo>
                <a:lnTo>
                  <a:pt x="644388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3266" y="6428689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 h="0">
                <a:moveTo>
                  <a:pt x="0" y="0"/>
                </a:moveTo>
                <a:lnTo>
                  <a:pt x="644367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43057" y="6956538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 h="0">
                <a:moveTo>
                  <a:pt x="0" y="0"/>
                </a:moveTo>
                <a:lnTo>
                  <a:pt x="644388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43266" y="7457388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 h="0">
                <a:moveTo>
                  <a:pt x="0" y="0"/>
                </a:moveTo>
                <a:lnTo>
                  <a:pt x="644367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93311" y="4468898"/>
            <a:ext cx="5381625" cy="33337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250"/>
              </a:spcBef>
              <a:tabLst>
                <a:tab pos="164465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http://www.technologystudent.com/rmﬂsh1/teak1.html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79989" y="4123594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1275" y="4125707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28836" y="4111048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4102" y="304127"/>
            <a:ext cx="6412865" cy="446278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algn="ctr" marL="12065" marR="5080">
              <a:lnSpc>
                <a:spcPts val="1789"/>
              </a:lnSpc>
              <a:spcBef>
                <a:spcPts val="265"/>
              </a:spcBef>
            </a:pPr>
            <a:r>
              <a:rPr dirty="0" sz="1600" spc="-40" b="1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will need to answer both questions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5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and 6, in relation to</a:t>
            </a:r>
            <a:r>
              <a:rPr dirty="0" sz="16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ONE  product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selected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600" spc="-15" b="1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Keep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in mind that you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have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been  studying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specialist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in detail, throughout the</a:t>
            </a:r>
            <a:r>
              <a:rPr dirty="0" sz="16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course.</a:t>
            </a:r>
            <a:endParaRPr sz="1600">
              <a:latin typeface="Arial"/>
              <a:cs typeface="Arial"/>
            </a:endParaRPr>
          </a:p>
          <a:p>
            <a:pPr algn="ctr" marL="15240" marR="31750">
              <a:lnSpc>
                <a:spcPts val="1789"/>
              </a:lnSpc>
              <a:spcBef>
                <a:spcPts val="1739"/>
              </a:spcBef>
            </a:pP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It is important that you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read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questions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5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6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before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selected</a:t>
            </a:r>
            <a:r>
              <a:rPr dirty="0" sz="16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the  product.</a:t>
            </a:r>
            <a:endParaRPr sz="1600">
              <a:latin typeface="Arial"/>
              <a:cs typeface="Arial"/>
            </a:endParaRPr>
          </a:p>
          <a:p>
            <a:pPr marL="461645" marR="1141095">
              <a:lnSpc>
                <a:spcPts val="3879"/>
              </a:lnSpc>
              <a:spcBef>
                <a:spcPts val="145"/>
              </a:spcBef>
            </a:pP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 </a:t>
            </a:r>
            <a:r>
              <a:rPr dirty="0" u="sng" sz="14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1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Disposable Food </a:t>
            </a:r>
            <a:r>
              <a:rPr dirty="0" u="sng" sz="14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Carrier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(papers and</a:t>
            </a:r>
            <a:r>
              <a:rPr dirty="0" u="sng" sz="1400" spc="-5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boards)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 </a:t>
            </a:r>
            <a:r>
              <a:rPr dirty="0" u="sng" sz="14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2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Classic Insulated Unisex </a:t>
            </a:r>
            <a:r>
              <a:rPr dirty="0" u="sng" sz="14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Jacket</a:t>
            </a:r>
            <a:r>
              <a:rPr dirty="0" u="sng" sz="1400" spc="-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(Textiles)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Arial"/>
              <a:cs typeface="Arial"/>
            </a:endParaRPr>
          </a:p>
          <a:p>
            <a:pPr marL="461645">
              <a:lnSpc>
                <a:spcPct val="100000"/>
              </a:lnSpc>
            </a:pP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 </a:t>
            </a:r>
            <a:r>
              <a:rPr dirty="0" u="sng" sz="14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3 – </a:t>
            </a:r>
            <a:r>
              <a:rPr dirty="0" u="sng" sz="1400" spc="-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Turnstile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(design</a:t>
            </a:r>
            <a:r>
              <a:rPr dirty="0" u="sng" sz="1400" spc="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engineering)</a:t>
            </a:r>
            <a:endParaRPr sz="1400">
              <a:latin typeface="Arial"/>
              <a:cs typeface="Arial"/>
            </a:endParaRPr>
          </a:p>
          <a:p>
            <a:pPr marL="461645" marR="650875">
              <a:lnSpc>
                <a:spcPts val="4240"/>
              </a:lnSpc>
              <a:spcBef>
                <a:spcPts val="275"/>
              </a:spcBef>
            </a:pP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 </a:t>
            </a:r>
            <a:r>
              <a:rPr dirty="0" u="sng" sz="14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4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</a:t>
            </a:r>
            <a:r>
              <a:rPr dirty="0" u="sng" sz="1400" spc="-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Transportable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Storage for Garden </a:t>
            </a:r>
            <a:r>
              <a:rPr dirty="0" u="sng" sz="1400" spc="-2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Tools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(polymers)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 </a:t>
            </a:r>
            <a:r>
              <a:rPr dirty="0" u="sng" sz="14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5 –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Folding </a:t>
            </a:r>
            <a:r>
              <a:rPr dirty="0" u="sng" sz="1400" spc="-2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Table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with tubular legs</a:t>
            </a:r>
            <a:r>
              <a:rPr dirty="0" u="sng" sz="1400" spc="2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(metals)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Arial"/>
              <a:cs typeface="Arial"/>
            </a:endParaRPr>
          </a:p>
          <a:p>
            <a:pPr marL="461645">
              <a:lnSpc>
                <a:spcPct val="100000"/>
              </a:lnSpc>
            </a:pP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 </a:t>
            </a:r>
            <a:r>
              <a:rPr dirty="0" u="sng" sz="14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6 –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Jewellery Storage (timbers)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3616" y="1903258"/>
            <a:ext cx="247650" cy="247650"/>
          </a:xfrm>
          <a:custGeom>
            <a:avLst/>
            <a:gdLst/>
            <a:ahLst/>
            <a:cxnLst/>
            <a:rect l="l" t="t" r="r" b="b"/>
            <a:pathLst>
              <a:path w="247650" h="247650">
                <a:moveTo>
                  <a:pt x="0" y="0"/>
                </a:moveTo>
                <a:lnTo>
                  <a:pt x="247651" y="0"/>
                </a:lnTo>
                <a:lnTo>
                  <a:pt x="247651" y="247651"/>
                </a:lnTo>
                <a:lnTo>
                  <a:pt x="0" y="247651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3616" y="2403636"/>
            <a:ext cx="247650" cy="247650"/>
          </a:xfrm>
          <a:custGeom>
            <a:avLst/>
            <a:gdLst/>
            <a:ahLst/>
            <a:cxnLst/>
            <a:rect l="l" t="t" r="r" b="b"/>
            <a:pathLst>
              <a:path w="247650" h="247650">
                <a:moveTo>
                  <a:pt x="0" y="0"/>
                </a:moveTo>
                <a:lnTo>
                  <a:pt x="247651" y="0"/>
                </a:lnTo>
                <a:lnTo>
                  <a:pt x="247651" y="247651"/>
                </a:lnTo>
                <a:lnTo>
                  <a:pt x="0" y="247651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3616" y="2912903"/>
            <a:ext cx="247650" cy="247650"/>
          </a:xfrm>
          <a:custGeom>
            <a:avLst/>
            <a:gdLst/>
            <a:ahLst/>
            <a:cxnLst/>
            <a:rect l="l" t="t" r="r" b="b"/>
            <a:pathLst>
              <a:path w="247650" h="247650">
                <a:moveTo>
                  <a:pt x="0" y="0"/>
                </a:moveTo>
                <a:lnTo>
                  <a:pt x="247651" y="0"/>
                </a:lnTo>
                <a:lnTo>
                  <a:pt x="247651" y="247651"/>
                </a:lnTo>
                <a:lnTo>
                  <a:pt x="0" y="247651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3616" y="3450121"/>
            <a:ext cx="247650" cy="247650"/>
          </a:xfrm>
          <a:custGeom>
            <a:avLst/>
            <a:gdLst/>
            <a:ahLst/>
            <a:cxnLst/>
            <a:rect l="l" t="t" r="r" b="b"/>
            <a:pathLst>
              <a:path w="247650" h="247650">
                <a:moveTo>
                  <a:pt x="0" y="0"/>
                </a:moveTo>
                <a:lnTo>
                  <a:pt x="247651" y="0"/>
                </a:lnTo>
                <a:lnTo>
                  <a:pt x="247651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3616" y="3980973"/>
            <a:ext cx="247650" cy="247650"/>
          </a:xfrm>
          <a:custGeom>
            <a:avLst/>
            <a:gdLst/>
            <a:ahLst/>
            <a:cxnLst/>
            <a:rect l="l" t="t" r="r" b="b"/>
            <a:pathLst>
              <a:path w="247650" h="247650">
                <a:moveTo>
                  <a:pt x="0" y="0"/>
                </a:moveTo>
                <a:lnTo>
                  <a:pt x="247651" y="0"/>
                </a:lnTo>
                <a:lnTo>
                  <a:pt x="247651" y="247651"/>
                </a:lnTo>
                <a:lnTo>
                  <a:pt x="0" y="247651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3616" y="4504218"/>
            <a:ext cx="247650" cy="247650"/>
          </a:xfrm>
          <a:custGeom>
            <a:avLst/>
            <a:gdLst/>
            <a:ahLst/>
            <a:cxnLst/>
            <a:rect l="l" t="t" r="r" b="b"/>
            <a:pathLst>
              <a:path w="247650" h="247650">
                <a:moveTo>
                  <a:pt x="0" y="0"/>
                </a:moveTo>
                <a:lnTo>
                  <a:pt x="247651" y="0"/>
                </a:lnTo>
                <a:lnTo>
                  <a:pt x="247651" y="247651"/>
                </a:lnTo>
                <a:lnTo>
                  <a:pt x="0" y="247651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09374" y="492790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66935" y="4913246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7221" y="5112484"/>
            <a:ext cx="6088380" cy="5166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u="heavy" sz="2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USEFUL LINKS FOR QUESTIONS </a:t>
            </a:r>
            <a:r>
              <a:rPr dirty="0" u="heavy" sz="24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5 AND</a:t>
            </a:r>
            <a:r>
              <a:rPr dirty="0" sz="2400" spc="-2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heavy" sz="24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6</a:t>
            </a:r>
            <a:endParaRPr sz="2400">
              <a:latin typeface="Arial"/>
              <a:cs typeface="Arial"/>
            </a:endParaRPr>
          </a:p>
          <a:p>
            <a:pPr algn="ctr" marR="121920">
              <a:lnSpc>
                <a:spcPct val="100000"/>
              </a:lnSpc>
              <a:spcBef>
                <a:spcPts val="178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Joining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 Materials</a:t>
            </a:r>
            <a:endParaRPr sz="1400">
              <a:latin typeface="Arial"/>
              <a:cs typeface="Arial"/>
            </a:endParaRPr>
          </a:p>
          <a:p>
            <a:pPr algn="ctr" marR="103505">
              <a:lnSpc>
                <a:spcPct val="100000"/>
              </a:lnSpc>
              <a:spcBef>
                <a:spcPts val="180"/>
              </a:spcBef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http://www.technologystudent.com/despro_ﬂsh/mats_join1.html</a:t>
            </a:r>
            <a:endParaRPr sz="1400">
              <a:latin typeface="Arial"/>
              <a:cs typeface="Arial"/>
            </a:endParaRPr>
          </a:p>
          <a:p>
            <a:pPr algn="ctr" marR="115570">
              <a:lnSpc>
                <a:spcPct val="100000"/>
              </a:lnSpc>
              <a:spcBef>
                <a:spcPts val="600"/>
              </a:spcBef>
            </a:pP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Wood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Based</a:t>
            </a:r>
            <a:r>
              <a:rPr dirty="0" sz="14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</a:t>
            </a:r>
            <a:endParaRPr sz="1400">
              <a:latin typeface="Arial"/>
              <a:cs typeface="Arial"/>
            </a:endParaRPr>
          </a:p>
          <a:p>
            <a:pPr algn="ctr" marL="57150">
              <a:lnSpc>
                <a:spcPct val="100000"/>
              </a:lnSpc>
              <a:spcBef>
                <a:spcPts val="120"/>
              </a:spcBef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http://www.technologystudent.com/despro_3/trolmanf.html</a:t>
            </a:r>
            <a:endParaRPr sz="1400">
              <a:latin typeface="Arial"/>
              <a:cs typeface="Arial"/>
            </a:endParaRPr>
          </a:p>
          <a:p>
            <a:pPr algn="ctr" marR="272415">
              <a:lnSpc>
                <a:spcPts val="1650"/>
              </a:lnSpc>
              <a:spcBef>
                <a:spcPts val="12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Metal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Based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</a:t>
            </a:r>
            <a:endParaRPr sz="1400">
              <a:latin typeface="Arial"/>
              <a:cs typeface="Arial"/>
            </a:endParaRPr>
          </a:p>
          <a:p>
            <a:pPr algn="ctr" marR="154940">
              <a:lnSpc>
                <a:spcPts val="1650"/>
              </a:lnSpc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http://www.technologystudent.com/despro_3/altrolley1.html</a:t>
            </a:r>
            <a:endParaRPr sz="1400">
              <a:latin typeface="Arial"/>
              <a:cs typeface="Arial"/>
            </a:endParaRPr>
          </a:p>
          <a:p>
            <a:pPr algn="ctr" marR="208279">
              <a:lnSpc>
                <a:spcPct val="100000"/>
              </a:lnSpc>
              <a:spcBef>
                <a:spcPts val="3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Polymer Based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Product</a:t>
            </a:r>
            <a:endParaRPr sz="1400">
              <a:latin typeface="Arial"/>
              <a:cs typeface="Arial"/>
            </a:endParaRPr>
          </a:p>
          <a:p>
            <a:pPr algn="ctr" marR="152400">
              <a:lnSpc>
                <a:spcPct val="100000"/>
              </a:lnSpc>
              <a:spcBef>
                <a:spcPts val="120"/>
              </a:spcBef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7"/>
              </a:rPr>
              <a:t>http://www.technologystudent.com/rmprep09/reman1.html</a:t>
            </a:r>
            <a:endParaRPr sz="1400">
              <a:latin typeface="Arial"/>
              <a:cs typeface="Arial"/>
            </a:endParaRPr>
          </a:p>
          <a:p>
            <a:pPr algn="ctr" marR="26670">
              <a:lnSpc>
                <a:spcPct val="100000"/>
              </a:lnSpc>
              <a:spcBef>
                <a:spcPts val="6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Design Engineering /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Microcontrollers</a:t>
            </a:r>
            <a:endParaRPr sz="1400">
              <a:latin typeface="Arial"/>
              <a:cs typeface="Arial"/>
            </a:endParaRPr>
          </a:p>
          <a:p>
            <a:pPr algn="ctr" marL="20320">
              <a:lnSpc>
                <a:spcPct val="100000"/>
              </a:lnSpc>
              <a:spcBef>
                <a:spcPts val="60"/>
              </a:spcBef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8"/>
              </a:rPr>
              <a:t>http://www.technologystudent.com/pics/picdex1.htm</a:t>
            </a:r>
            <a:endParaRPr sz="1400">
              <a:latin typeface="Arial"/>
              <a:cs typeface="Arial"/>
            </a:endParaRPr>
          </a:p>
          <a:p>
            <a:pPr algn="ctr" marR="71755">
              <a:lnSpc>
                <a:spcPct val="100000"/>
              </a:lnSpc>
              <a:spcBef>
                <a:spcPts val="66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Finishes for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Woods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Metals</a:t>
            </a:r>
            <a:endParaRPr sz="1400">
              <a:latin typeface="Arial"/>
              <a:cs typeface="Arial"/>
            </a:endParaRPr>
          </a:p>
          <a:p>
            <a:pPr algn="ctr" marL="72390">
              <a:lnSpc>
                <a:spcPct val="100000"/>
              </a:lnSpc>
              <a:spcBef>
                <a:spcPts val="300"/>
              </a:spcBef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9"/>
              </a:rPr>
              <a:t>http://www.technologystudent.com/despro_ﬂsh/mats_ﬁnish1.html</a:t>
            </a:r>
            <a:endParaRPr sz="1400">
              <a:latin typeface="Arial"/>
              <a:cs typeface="Arial"/>
            </a:endParaRPr>
          </a:p>
          <a:p>
            <a:pPr marL="713105" marR="640080" indent="670560">
              <a:lnSpc>
                <a:spcPct val="119700"/>
              </a:lnSpc>
              <a:spcBef>
                <a:spcPts val="27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Manufacturing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Card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 by Hand  </a:t>
            </a: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10"/>
              </a:rPr>
              <a:t>http://www.technologystudent.com/despro2/develp4.htm </a:t>
            </a:r>
            <a:r>
              <a:rPr dirty="0" sz="14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Manufacturing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Card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 - Small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Scale</a:t>
            </a:r>
            <a:r>
              <a:rPr dirty="0" sz="1400" spc="-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Production</a:t>
            </a:r>
            <a:endParaRPr sz="14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75"/>
              </a:spcBef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11"/>
              </a:rPr>
              <a:t>http://www.technologystudent.com/despro2/devman1.htm</a:t>
            </a:r>
            <a:endParaRPr sz="1400">
              <a:latin typeface="Arial"/>
              <a:cs typeface="Arial"/>
            </a:endParaRPr>
          </a:p>
          <a:p>
            <a:pPr marL="1421765">
              <a:lnSpc>
                <a:spcPct val="100000"/>
              </a:lnSpc>
              <a:spcBef>
                <a:spcPts val="3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Manufacturing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Card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 - Die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Cutting</a:t>
            </a:r>
            <a:endParaRPr sz="1400">
              <a:latin typeface="Arial"/>
              <a:cs typeface="Arial"/>
            </a:endParaRPr>
          </a:p>
          <a:p>
            <a:pPr marL="1048385">
              <a:lnSpc>
                <a:spcPct val="100000"/>
              </a:lnSpc>
              <a:spcBef>
                <a:spcPts val="540"/>
              </a:spcBef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12"/>
              </a:rPr>
              <a:t>http://www.technologystudent.com/despro2/devman2.htm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0490" y="371232"/>
            <a:ext cx="414527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Spend no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more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than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20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minutes on this</a:t>
            </a:r>
            <a:r>
              <a:rPr dirty="0" sz="1400" spc="-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6407" y="1015964"/>
            <a:ext cx="6499225" cy="20415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390652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After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detailed design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ﬁnal product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manufactured. In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 below and 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next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page, 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how your </a:t>
            </a:r>
            <a:r>
              <a:rPr dirty="0" u="sng" sz="14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chosen product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is  manufactured. Use sketches, labels</a:t>
            </a:r>
            <a:r>
              <a:rPr dirty="0" sz="1400" spc="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notes.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12 marks</a:t>
            </a:r>
            <a:endParaRPr sz="1400">
              <a:latin typeface="Arial"/>
              <a:cs typeface="Arial"/>
            </a:endParaRPr>
          </a:p>
          <a:p>
            <a:pPr algn="just" marL="866140">
              <a:lnSpc>
                <a:spcPct val="100000"/>
              </a:lnSpc>
              <a:spcBef>
                <a:spcPts val="154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following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details:</a:t>
            </a:r>
            <a:endParaRPr sz="1400">
              <a:latin typeface="Arial"/>
              <a:cs typeface="Arial"/>
            </a:endParaRPr>
          </a:p>
          <a:p>
            <a:pPr algn="just" marL="866140" marR="3232785">
              <a:lnSpc>
                <a:spcPts val="1560"/>
              </a:lnSpc>
              <a:spcBef>
                <a:spcPts val="16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manufacturing processes.  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Tools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equipment required.  Quality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safety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checks.</a:t>
            </a:r>
            <a:endParaRPr sz="1400">
              <a:latin typeface="Arial"/>
              <a:cs typeface="Arial"/>
            </a:endParaRPr>
          </a:p>
          <a:p>
            <a:pPr algn="just" marL="866140">
              <a:lnSpc>
                <a:spcPts val="154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Finish(s) applied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completed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846" y="3595661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7846" y="4205260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7846" y="4833910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7846" y="5424464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46" y="6034063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7846" y="6662713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7846" y="7272313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46" y="7881911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7846" y="8510561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7846" y="9101115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7846" y="9710715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7846" y="10339365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71275" y="81310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28836" y="79844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846" y="776260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7846" y="1385859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7846" y="2014509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7846" y="2605063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7846" y="3214663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7846" y="3843313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46" y="4452911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7846" y="5062510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7846" y="5691160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46" y="6281714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7846" y="6891313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7846" y="7519963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7846" y="8110511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7846" y="8739161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7846" y="9329715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7846" y="9939315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983" y="1301194"/>
            <a:ext cx="6874509" cy="123190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205104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5b.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Designers need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consider environmental issues when designing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products. 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Consequently,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many products are designed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recycled, as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part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‘Closed Loop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System’.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575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6f. 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Closed Loop Recycling? Include reference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how a product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your choice,  could be recycled through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system.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spc="2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8457" y="319528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8457" y="3696242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8457" y="419718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8457" y="469812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8457" y="5199072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8457" y="570001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8457" y="6200960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8457" y="6701903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82634" y="270341"/>
            <a:ext cx="5434330" cy="447040"/>
          </a:xfrm>
          <a:custGeom>
            <a:avLst/>
            <a:gdLst/>
            <a:ahLst/>
            <a:cxnLst/>
            <a:rect l="l" t="t" r="r" b="b"/>
            <a:pathLst>
              <a:path w="5434330" h="447040">
                <a:moveTo>
                  <a:pt x="0" y="0"/>
                </a:moveTo>
                <a:lnTo>
                  <a:pt x="5433761" y="0"/>
                </a:lnTo>
                <a:lnTo>
                  <a:pt x="5433761" y="446915"/>
                </a:lnTo>
                <a:lnTo>
                  <a:pt x="0" y="446915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23918" y="293082"/>
            <a:ext cx="53276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7620" marR="35560" indent="-1240155">
              <a:lnSpc>
                <a:spcPct val="100000"/>
              </a:lnSpc>
              <a:spcBef>
                <a:spcPts val="100"/>
              </a:spcBef>
            </a:pPr>
            <a:r>
              <a:rPr dirty="0" baseline="-30092" sz="1800" spc="-7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baseline="-30092" sz="1800">
                <a:solidFill>
                  <a:srgbClr val="151616"/>
                </a:solidFill>
                <a:latin typeface="Arial"/>
                <a:cs typeface="Arial"/>
              </a:rPr>
              <a:t>LINKS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http://www.technologystudent.com/prddes1/closeloop1.html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http://www.technologystudent.com/prddes1/closeloop2.html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8457" y="7202847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8457" y="770379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779989" y="925289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1275" y="927402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28836" y="91274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88" y="1198458"/>
            <a:ext cx="659447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84861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 and 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product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sometimes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ﬁnanced through Crowd  Funding.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Crowd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Funding?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15098" y="348518"/>
            <a:ext cx="3867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http://www.technologystudent.com/prddes_2/crowd1.html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8705" y="351699"/>
            <a:ext cx="12515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4402" y="294548"/>
            <a:ext cx="5514975" cy="352425"/>
          </a:xfrm>
          <a:custGeom>
            <a:avLst/>
            <a:gdLst/>
            <a:ahLst/>
            <a:cxnLst/>
            <a:rect l="l" t="t" r="r" b="b"/>
            <a:pathLst>
              <a:path w="5514975" h="352425">
                <a:moveTo>
                  <a:pt x="0" y="0"/>
                </a:moveTo>
                <a:lnTo>
                  <a:pt x="5514977" y="0"/>
                </a:lnTo>
                <a:lnTo>
                  <a:pt x="5514977" y="352421"/>
                </a:lnTo>
                <a:lnTo>
                  <a:pt x="0" y="352421"/>
                </a:lnTo>
                <a:lnTo>
                  <a:pt x="0" y="0"/>
                </a:lnTo>
                <a:close/>
              </a:path>
            </a:pathLst>
          </a:custGeom>
          <a:ln w="900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8457" y="234272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8457" y="286042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8457" y="3378102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8457" y="389577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8457" y="441344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8457" y="493112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8457" y="544879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8457" y="596646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8457" y="648413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8457" y="7001812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8457" y="751948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8457" y="803715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779989" y="753842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1275" y="755955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28836" y="741296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0323" y="1985134"/>
            <a:ext cx="6458585" cy="1916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6.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Considering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 you chose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5: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(a)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Before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during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manufacture,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materials need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testing.</a:t>
            </a:r>
            <a:endParaRPr sz="1400">
              <a:latin typeface="Arial"/>
              <a:cs typeface="Arial"/>
            </a:endParaRPr>
          </a:p>
          <a:p>
            <a:pPr marL="12700" marR="113030">
              <a:lnSpc>
                <a:spcPts val="1560"/>
              </a:lnSpc>
              <a:spcBef>
                <a:spcPts val="1600"/>
              </a:spcBef>
              <a:tabLst>
                <a:tab pos="302323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Select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just ONE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material, followed by how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 could 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tested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ensure 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quality.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</a:t>
            </a:r>
            <a:r>
              <a:rPr dirty="0" sz="140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if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required.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  <a:spcBef>
                <a:spcPts val="1380"/>
              </a:spcBef>
              <a:tabLst>
                <a:tab pos="1059815" algn="l"/>
                <a:tab pos="644461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Material:	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7057" y="4873520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7057" y="543418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7057" y="599483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7057" y="655548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7057" y="711614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7057" y="767679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7057" y="8237447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21219" y="689840"/>
            <a:ext cx="13830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76750" y="332649"/>
            <a:ext cx="5700395" cy="1156335"/>
          </a:xfrm>
          <a:custGeom>
            <a:avLst/>
            <a:gdLst/>
            <a:ahLst/>
            <a:cxnLst/>
            <a:rect l="l" t="t" r="r" b="b"/>
            <a:pathLst>
              <a:path w="5700395" h="1156335">
                <a:moveTo>
                  <a:pt x="0" y="0"/>
                </a:moveTo>
                <a:lnTo>
                  <a:pt x="5699880" y="0"/>
                </a:lnTo>
                <a:lnTo>
                  <a:pt x="5699880" y="1156244"/>
                </a:lnTo>
                <a:lnTo>
                  <a:pt x="0" y="1156244"/>
                </a:lnTo>
                <a:lnTo>
                  <a:pt x="0" y="0"/>
                </a:lnTo>
                <a:close/>
              </a:path>
            </a:pathLst>
          </a:custGeom>
          <a:ln w="900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587249" y="287486"/>
            <a:ext cx="3896995" cy="1111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50" marR="21590" indent="57150">
              <a:lnSpc>
                <a:spcPct val="1458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http://www.technologystudent.com/joints/htest1.html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http://www.technologystudent.com/joints/tensile1.html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http://www.technologystudent.com/joints/conduct1.html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http://www.technologystudent.com/joints/toughness1.html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79989" y="1602745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1275" y="1604858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28836" y="1590198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7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457" y="365717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8457" y="4174880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8457" y="4692552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8457" y="521022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8457" y="572789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8457" y="624557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8457" y="6763243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8457" y="728091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8457" y="779858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8457" y="8316262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8457" y="883393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8457" y="935160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34527" y="1208528"/>
            <a:ext cx="6567170" cy="1231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6b.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Composite materials are in wide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use,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modern world around</a:t>
            </a:r>
            <a:r>
              <a:rPr dirty="0" sz="1400" spc="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us.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6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a composite material, explain why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regarded as a composite material and  give practical examples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its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use.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8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1475" y="323121"/>
            <a:ext cx="6331585" cy="281305"/>
          </a:xfrm>
          <a:prstGeom prst="rect">
            <a:avLst/>
          </a:prstGeom>
          <a:ln w="9000">
            <a:solidFill>
              <a:srgbClr val="DD2B1C"/>
            </a:solidFill>
          </a:ln>
        </p:spPr>
        <p:txBody>
          <a:bodyPr wrap="square" lIns="0" tIns="12700" rIns="0" bIns="0" rtlCol="0" vert="horz">
            <a:spAutoFit/>
          </a:bodyPr>
          <a:lstStyle/>
          <a:p>
            <a:pPr marL="161925">
              <a:lnSpc>
                <a:spcPct val="100000"/>
              </a:lnSpc>
              <a:spcBef>
                <a:spcPts val="100"/>
              </a:spcBef>
              <a:tabLst>
                <a:tab pos="168465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http://www.technologystudent.com/despro_ﬂsh/mats_compos1.html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79989" y="849091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1275" y="851204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28836" y="83654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040" y="477839"/>
            <a:ext cx="616331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 you have described, adding</a:t>
            </a:r>
            <a:r>
              <a:rPr dirty="0" sz="1400" spc="1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labels.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6747" y="974092"/>
            <a:ext cx="6572250" cy="4291330"/>
          </a:xfrm>
          <a:custGeom>
            <a:avLst/>
            <a:gdLst/>
            <a:ahLst/>
            <a:cxnLst/>
            <a:rect l="l" t="t" r="r" b="b"/>
            <a:pathLst>
              <a:path w="6572250" h="4291330">
                <a:moveTo>
                  <a:pt x="0" y="0"/>
                </a:moveTo>
                <a:lnTo>
                  <a:pt x="6572250" y="0"/>
                </a:lnTo>
                <a:lnTo>
                  <a:pt x="6572250" y="4291026"/>
                </a:lnTo>
                <a:lnTo>
                  <a:pt x="0" y="4291026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75463" y="5754706"/>
            <a:ext cx="6280150" cy="160782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50165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scaled model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chair has been manufactured and placed in a ‘model’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room. It stands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inside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circle shown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dirty="0" u="sng" sz="14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Calculate the area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of </a:t>
            </a:r>
            <a:r>
              <a:rPr dirty="0" u="sng" sz="14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400" spc="14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circle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50165">
              <a:lnSpc>
                <a:spcPts val="1535"/>
              </a:lnSpc>
              <a:tabLst>
                <a:tab pos="3262629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your working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r>
              <a:rPr dirty="0" sz="1400" spc="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formula.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Arial"/>
              <a:cs typeface="Arial"/>
            </a:endParaRPr>
          </a:p>
          <a:p>
            <a:pPr marL="12700" marR="4075429">
              <a:lnSpc>
                <a:spcPts val="156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circle has a radius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 100mm. 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area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 the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circle?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3404" y="8051619"/>
            <a:ext cx="938530" cy="2000250"/>
          </a:xfrm>
          <a:custGeom>
            <a:avLst/>
            <a:gdLst/>
            <a:ahLst/>
            <a:cxnLst/>
            <a:rect l="l" t="t" r="r" b="b"/>
            <a:pathLst>
              <a:path w="938530" h="2000250">
                <a:moveTo>
                  <a:pt x="0" y="742522"/>
                </a:moveTo>
                <a:lnTo>
                  <a:pt x="938211" y="0"/>
                </a:lnTo>
                <a:lnTo>
                  <a:pt x="938211" y="1257300"/>
                </a:lnTo>
                <a:lnTo>
                  <a:pt x="0" y="1999822"/>
                </a:lnTo>
                <a:lnTo>
                  <a:pt x="0" y="742522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21616" y="8049003"/>
            <a:ext cx="1733550" cy="1260475"/>
          </a:xfrm>
          <a:custGeom>
            <a:avLst/>
            <a:gdLst/>
            <a:ahLst/>
            <a:cxnLst/>
            <a:rect l="l" t="t" r="r" b="b"/>
            <a:pathLst>
              <a:path w="1733550" h="1260475">
                <a:moveTo>
                  <a:pt x="1733550" y="0"/>
                </a:moveTo>
                <a:lnTo>
                  <a:pt x="0" y="2616"/>
                </a:lnTo>
                <a:lnTo>
                  <a:pt x="0" y="1259916"/>
                </a:lnTo>
                <a:lnTo>
                  <a:pt x="1733550" y="1257300"/>
                </a:lnTo>
                <a:lnTo>
                  <a:pt x="173355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50168" y="9432313"/>
            <a:ext cx="904875" cy="381000"/>
          </a:xfrm>
          <a:custGeom>
            <a:avLst/>
            <a:gdLst/>
            <a:ahLst/>
            <a:cxnLst/>
            <a:rect l="l" t="t" r="r" b="b"/>
            <a:pathLst>
              <a:path w="904875" h="381000">
                <a:moveTo>
                  <a:pt x="452437" y="0"/>
                </a:moveTo>
                <a:lnTo>
                  <a:pt x="519294" y="2065"/>
                </a:lnTo>
                <a:lnTo>
                  <a:pt x="583106" y="8065"/>
                </a:lnTo>
                <a:lnTo>
                  <a:pt x="643172" y="17705"/>
                </a:lnTo>
                <a:lnTo>
                  <a:pt x="698793" y="30689"/>
                </a:lnTo>
                <a:lnTo>
                  <a:pt x="749268" y="46725"/>
                </a:lnTo>
                <a:lnTo>
                  <a:pt x="793899" y="65516"/>
                </a:lnTo>
                <a:lnTo>
                  <a:pt x="831984" y="86768"/>
                </a:lnTo>
                <a:lnTo>
                  <a:pt x="862824" y="110187"/>
                </a:lnTo>
                <a:lnTo>
                  <a:pt x="899969" y="162346"/>
                </a:lnTo>
                <a:lnTo>
                  <a:pt x="904875" y="190497"/>
                </a:lnTo>
                <a:lnTo>
                  <a:pt x="899969" y="218647"/>
                </a:lnTo>
                <a:lnTo>
                  <a:pt x="862824" y="270806"/>
                </a:lnTo>
                <a:lnTo>
                  <a:pt x="831984" y="294225"/>
                </a:lnTo>
                <a:lnTo>
                  <a:pt x="793899" y="315477"/>
                </a:lnTo>
                <a:lnTo>
                  <a:pt x="749268" y="334269"/>
                </a:lnTo>
                <a:lnTo>
                  <a:pt x="698793" y="350304"/>
                </a:lnTo>
                <a:lnTo>
                  <a:pt x="643172" y="363289"/>
                </a:lnTo>
                <a:lnTo>
                  <a:pt x="583106" y="372929"/>
                </a:lnTo>
                <a:lnTo>
                  <a:pt x="519294" y="378929"/>
                </a:lnTo>
                <a:lnTo>
                  <a:pt x="452437" y="380994"/>
                </a:lnTo>
                <a:lnTo>
                  <a:pt x="385580" y="378929"/>
                </a:lnTo>
                <a:lnTo>
                  <a:pt x="321768" y="372929"/>
                </a:lnTo>
                <a:lnTo>
                  <a:pt x="261702" y="363289"/>
                </a:lnTo>
                <a:lnTo>
                  <a:pt x="206081" y="350304"/>
                </a:lnTo>
                <a:lnTo>
                  <a:pt x="155606" y="334269"/>
                </a:lnTo>
                <a:lnTo>
                  <a:pt x="110975" y="315477"/>
                </a:lnTo>
                <a:lnTo>
                  <a:pt x="72890" y="294225"/>
                </a:lnTo>
                <a:lnTo>
                  <a:pt x="42050" y="270806"/>
                </a:lnTo>
                <a:lnTo>
                  <a:pt x="4905" y="218647"/>
                </a:lnTo>
                <a:lnTo>
                  <a:pt x="0" y="190497"/>
                </a:lnTo>
                <a:lnTo>
                  <a:pt x="4905" y="162346"/>
                </a:lnTo>
                <a:lnTo>
                  <a:pt x="42050" y="110187"/>
                </a:lnTo>
                <a:lnTo>
                  <a:pt x="72890" y="86768"/>
                </a:lnTo>
                <a:lnTo>
                  <a:pt x="110975" y="65516"/>
                </a:lnTo>
                <a:lnTo>
                  <a:pt x="155606" y="46725"/>
                </a:lnTo>
                <a:lnTo>
                  <a:pt x="206081" y="30689"/>
                </a:lnTo>
                <a:lnTo>
                  <a:pt x="261702" y="17705"/>
                </a:lnTo>
                <a:lnTo>
                  <a:pt x="321768" y="8065"/>
                </a:lnTo>
                <a:lnTo>
                  <a:pt x="385580" y="2065"/>
                </a:lnTo>
                <a:lnTo>
                  <a:pt x="452437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78816" y="8222633"/>
            <a:ext cx="904875" cy="571500"/>
          </a:xfrm>
          <a:custGeom>
            <a:avLst/>
            <a:gdLst/>
            <a:ahLst/>
            <a:cxnLst/>
            <a:rect l="l" t="t" r="r" b="b"/>
            <a:pathLst>
              <a:path w="904875" h="571500">
                <a:moveTo>
                  <a:pt x="0" y="0"/>
                </a:moveTo>
                <a:lnTo>
                  <a:pt x="904877" y="0"/>
                </a:lnTo>
                <a:lnTo>
                  <a:pt x="904877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16902" y="8817950"/>
            <a:ext cx="1019175" cy="0"/>
          </a:xfrm>
          <a:custGeom>
            <a:avLst/>
            <a:gdLst/>
            <a:ahLst/>
            <a:cxnLst/>
            <a:rect l="l" t="t" r="r" b="b"/>
            <a:pathLst>
              <a:path w="1019175" h="0">
                <a:moveTo>
                  <a:pt x="0" y="0"/>
                </a:moveTo>
                <a:lnTo>
                  <a:pt x="1019175" y="0"/>
                </a:lnTo>
              </a:path>
            </a:pathLst>
          </a:custGeom>
          <a:ln w="47625">
            <a:solidFill>
              <a:srgbClr val="9898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16902" y="8794137"/>
            <a:ext cx="1019175" cy="47625"/>
          </a:xfrm>
          <a:custGeom>
            <a:avLst/>
            <a:gdLst/>
            <a:ahLst/>
            <a:cxnLst/>
            <a:rect l="l" t="t" r="r" b="b"/>
            <a:pathLst>
              <a:path w="1019175" h="47625">
                <a:moveTo>
                  <a:pt x="0" y="0"/>
                </a:moveTo>
                <a:lnTo>
                  <a:pt x="1019175" y="0"/>
                </a:lnTo>
                <a:lnTo>
                  <a:pt x="1019175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56557" y="8051619"/>
            <a:ext cx="938530" cy="2000250"/>
          </a:xfrm>
          <a:custGeom>
            <a:avLst/>
            <a:gdLst/>
            <a:ahLst/>
            <a:cxnLst/>
            <a:rect l="l" t="t" r="r" b="b"/>
            <a:pathLst>
              <a:path w="938529" h="2000250">
                <a:moveTo>
                  <a:pt x="938209" y="742522"/>
                </a:moveTo>
                <a:lnTo>
                  <a:pt x="0" y="0"/>
                </a:lnTo>
                <a:lnTo>
                  <a:pt x="0" y="1257300"/>
                </a:lnTo>
                <a:lnTo>
                  <a:pt x="938209" y="1999822"/>
                </a:lnTo>
                <a:lnTo>
                  <a:pt x="938209" y="742522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19298" y="9745135"/>
            <a:ext cx="372745" cy="136525"/>
          </a:xfrm>
          <a:custGeom>
            <a:avLst/>
            <a:gdLst/>
            <a:ahLst/>
            <a:cxnLst/>
            <a:rect l="l" t="t" r="r" b="b"/>
            <a:pathLst>
              <a:path w="372744" h="136525">
                <a:moveTo>
                  <a:pt x="75729" y="33899"/>
                </a:moveTo>
                <a:lnTo>
                  <a:pt x="73532" y="40753"/>
                </a:lnTo>
                <a:lnTo>
                  <a:pt x="370378" y="135900"/>
                </a:lnTo>
                <a:lnTo>
                  <a:pt x="372574" y="129045"/>
                </a:lnTo>
                <a:lnTo>
                  <a:pt x="75729" y="33899"/>
                </a:lnTo>
                <a:close/>
              </a:path>
              <a:path w="372744" h="136525">
                <a:moveTo>
                  <a:pt x="86593" y="0"/>
                </a:moveTo>
                <a:lnTo>
                  <a:pt x="0" y="13406"/>
                </a:lnTo>
                <a:lnTo>
                  <a:pt x="62675" y="74631"/>
                </a:lnTo>
                <a:lnTo>
                  <a:pt x="73532" y="40753"/>
                </a:lnTo>
                <a:lnTo>
                  <a:pt x="69631" y="39503"/>
                </a:lnTo>
                <a:lnTo>
                  <a:pt x="71827" y="32649"/>
                </a:lnTo>
                <a:lnTo>
                  <a:pt x="76130" y="32649"/>
                </a:lnTo>
                <a:lnTo>
                  <a:pt x="86593" y="0"/>
                </a:lnTo>
                <a:close/>
              </a:path>
              <a:path w="372744" h="136525">
                <a:moveTo>
                  <a:pt x="71827" y="32649"/>
                </a:moveTo>
                <a:lnTo>
                  <a:pt x="69631" y="39503"/>
                </a:lnTo>
                <a:lnTo>
                  <a:pt x="73532" y="40753"/>
                </a:lnTo>
                <a:lnTo>
                  <a:pt x="75729" y="33899"/>
                </a:lnTo>
                <a:lnTo>
                  <a:pt x="71827" y="32649"/>
                </a:lnTo>
                <a:close/>
              </a:path>
              <a:path w="372744" h="136525">
                <a:moveTo>
                  <a:pt x="76130" y="32649"/>
                </a:moveTo>
                <a:lnTo>
                  <a:pt x="71827" y="32649"/>
                </a:lnTo>
                <a:lnTo>
                  <a:pt x="75729" y="33899"/>
                </a:lnTo>
                <a:lnTo>
                  <a:pt x="76130" y="32649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520937" y="9744261"/>
            <a:ext cx="12211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Radius</a:t>
            </a:r>
            <a:r>
              <a:rPr dirty="0" sz="14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100mm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71873" y="8809646"/>
            <a:ext cx="371475" cy="1122045"/>
          </a:xfrm>
          <a:custGeom>
            <a:avLst/>
            <a:gdLst/>
            <a:ahLst/>
            <a:cxnLst/>
            <a:rect l="l" t="t" r="r" b="b"/>
            <a:pathLst>
              <a:path w="371475" h="1122045">
                <a:moveTo>
                  <a:pt x="0" y="828672"/>
                </a:moveTo>
                <a:lnTo>
                  <a:pt x="371477" y="1121752"/>
                </a:lnTo>
                <a:lnTo>
                  <a:pt x="371477" y="293079"/>
                </a:lnTo>
                <a:lnTo>
                  <a:pt x="0" y="0"/>
                </a:lnTo>
                <a:lnTo>
                  <a:pt x="0" y="828672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61188" y="9419216"/>
            <a:ext cx="33655" cy="74295"/>
          </a:xfrm>
          <a:custGeom>
            <a:avLst/>
            <a:gdLst/>
            <a:ahLst/>
            <a:cxnLst/>
            <a:rect l="l" t="t" r="r" b="b"/>
            <a:pathLst>
              <a:path w="33654" h="74295">
                <a:moveTo>
                  <a:pt x="16667" y="0"/>
                </a:moveTo>
                <a:lnTo>
                  <a:pt x="10179" y="2900"/>
                </a:lnTo>
                <a:lnTo>
                  <a:pt x="4881" y="10809"/>
                </a:lnTo>
                <a:lnTo>
                  <a:pt x="1309" y="22541"/>
                </a:lnTo>
                <a:lnTo>
                  <a:pt x="0" y="36907"/>
                </a:lnTo>
                <a:lnTo>
                  <a:pt x="1309" y="51273"/>
                </a:lnTo>
                <a:lnTo>
                  <a:pt x="4881" y="63005"/>
                </a:lnTo>
                <a:lnTo>
                  <a:pt x="10179" y="70914"/>
                </a:lnTo>
                <a:lnTo>
                  <a:pt x="16667" y="73814"/>
                </a:lnTo>
                <a:lnTo>
                  <a:pt x="23155" y="70914"/>
                </a:lnTo>
                <a:lnTo>
                  <a:pt x="28453" y="63005"/>
                </a:lnTo>
                <a:lnTo>
                  <a:pt x="32025" y="51273"/>
                </a:lnTo>
                <a:lnTo>
                  <a:pt x="33334" y="36907"/>
                </a:lnTo>
                <a:lnTo>
                  <a:pt x="32025" y="22541"/>
                </a:lnTo>
                <a:lnTo>
                  <a:pt x="28453" y="10809"/>
                </a:lnTo>
                <a:lnTo>
                  <a:pt x="23155" y="2900"/>
                </a:lnTo>
                <a:lnTo>
                  <a:pt x="16667" y="0"/>
                </a:lnTo>
                <a:close/>
              </a:path>
            </a:pathLst>
          </a:custGeom>
          <a:solidFill>
            <a:srgbClr val="9898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61188" y="9419216"/>
            <a:ext cx="33655" cy="74295"/>
          </a:xfrm>
          <a:custGeom>
            <a:avLst/>
            <a:gdLst/>
            <a:ahLst/>
            <a:cxnLst/>
            <a:rect l="l" t="t" r="r" b="b"/>
            <a:pathLst>
              <a:path w="33654" h="74295">
                <a:moveTo>
                  <a:pt x="16667" y="0"/>
                </a:moveTo>
                <a:lnTo>
                  <a:pt x="23155" y="2900"/>
                </a:lnTo>
                <a:lnTo>
                  <a:pt x="28453" y="10809"/>
                </a:lnTo>
                <a:lnTo>
                  <a:pt x="32025" y="22541"/>
                </a:lnTo>
                <a:lnTo>
                  <a:pt x="33334" y="36907"/>
                </a:lnTo>
                <a:lnTo>
                  <a:pt x="32025" y="51273"/>
                </a:lnTo>
                <a:lnTo>
                  <a:pt x="28453" y="63005"/>
                </a:lnTo>
                <a:lnTo>
                  <a:pt x="23155" y="70914"/>
                </a:lnTo>
                <a:lnTo>
                  <a:pt x="16667" y="73814"/>
                </a:lnTo>
                <a:lnTo>
                  <a:pt x="10179" y="70914"/>
                </a:lnTo>
                <a:lnTo>
                  <a:pt x="4881" y="63005"/>
                </a:lnTo>
                <a:lnTo>
                  <a:pt x="1309" y="51273"/>
                </a:lnTo>
                <a:lnTo>
                  <a:pt x="0" y="36907"/>
                </a:lnTo>
                <a:lnTo>
                  <a:pt x="1309" y="22541"/>
                </a:lnTo>
                <a:lnTo>
                  <a:pt x="4881" y="10809"/>
                </a:lnTo>
                <a:lnTo>
                  <a:pt x="10179" y="2900"/>
                </a:lnTo>
                <a:lnTo>
                  <a:pt x="16667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84572" y="10045483"/>
            <a:ext cx="3600450" cy="5080"/>
          </a:xfrm>
          <a:custGeom>
            <a:avLst/>
            <a:gdLst/>
            <a:ahLst/>
            <a:cxnLst/>
            <a:rect l="l" t="t" r="r" b="b"/>
            <a:pathLst>
              <a:path w="3600450" h="5079">
                <a:moveTo>
                  <a:pt x="0" y="0"/>
                </a:moveTo>
                <a:lnTo>
                  <a:pt x="3600452" y="4762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7909" y="7111782"/>
            <a:ext cx="2790825" cy="0"/>
          </a:xfrm>
          <a:custGeom>
            <a:avLst/>
            <a:gdLst/>
            <a:ahLst/>
            <a:cxnLst/>
            <a:rect l="l" t="t" r="r" b="b"/>
            <a:pathLst>
              <a:path w="2790825" h="0">
                <a:moveTo>
                  <a:pt x="0" y="0"/>
                </a:moveTo>
                <a:lnTo>
                  <a:pt x="27908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427909" y="7588043"/>
            <a:ext cx="2790825" cy="0"/>
          </a:xfrm>
          <a:custGeom>
            <a:avLst/>
            <a:gdLst/>
            <a:ahLst/>
            <a:cxnLst/>
            <a:rect l="l" t="t" r="r" b="b"/>
            <a:pathLst>
              <a:path w="2790825" h="0">
                <a:moveTo>
                  <a:pt x="0" y="0"/>
                </a:moveTo>
                <a:lnTo>
                  <a:pt x="27908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27909" y="8064291"/>
            <a:ext cx="2790825" cy="0"/>
          </a:xfrm>
          <a:custGeom>
            <a:avLst/>
            <a:gdLst/>
            <a:ahLst/>
            <a:cxnLst/>
            <a:rect l="l" t="t" r="r" b="b"/>
            <a:pathLst>
              <a:path w="2790825" h="0">
                <a:moveTo>
                  <a:pt x="0" y="0"/>
                </a:moveTo>
                <a:lnTo>
                  <a:pt x="27908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27909" y="8540539"/>
            <a:ext cx="2790825" cy="0"/>
          </a:xfrm>
          <a:custGeom>
            <a:avLst/>
            <a:gdLst/>
            <a:ahLst/>
            <a:cxnLst/>
            <a:rect l="l" t="t" r="r" b="b"/>
            <a:pathLst>
              <a:path w="2790825" h="0">
                <a:moveTo>
                  <a:pt x="0" y="0"/>
                </a:moveTo>
                <a:lnTo>
                  <a:pt x="27908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27909" y="9016786"/>
            <a:ext cx="2790825" cy="0"/>
          </a:xfrm>
          <a:custGeom>
            <a:avLst/>
            <a:gdLst/>
            <a:ahLst/>
            <a:cxnLst/>
            <a:rect l="l" t="t" r="r" b="b"/>
            <a:pathLst>
              <a:path w="2790825" h="0">
                <a:moveTo>
                  <a:pt x="0" y="0"/>
                </a:moveTo>
                <a:lnTo>
                  <a:pt x="27908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427909" y="9493035"/>
            <a:ext cx="2790825" cy="0"/>
          </a:xfrm>
          <a:custGeom>
            <a:avLst/>
            <a:gdLst/>
            <a:ahLst/>
            <a:cxnLst/>
            <a:rect l="l" t="t" r="r" b="b"/>
            <a:pathLst>
              <a:path w="2790825" h="0">
                <a:moveTo>
                  <a:pt x="0" y="0"/>
                </a:moveTo>
                <a:lnTo>
                  <a:pt x="27908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150193" y="188322"/>
            <a:ext cx="534860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555"/>
              </a:lnSpc>
              <a:tabLst>
                <a:tab pos="157099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http://www.technologystudent.com/rmﬂsh1/alevq2.html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2542" y="5398503"/>
            <a:ext cx="591629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555"/>
              </a:lnSpc>
              <a:tabLst>
                <a:tab pos="1570990" algn="l"/>
                <a:tab pos="534416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http://www.technologystudent.com/pdf14/maths4.pdf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sz="12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351" y="515430"/>
            <a:ext cx="666686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58547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1e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. Designers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consider health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safety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when designing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such as a 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chair.	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Health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Safety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UK is monitored by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British Standards</a:t>
            </a:r>
            <a:r>
              <a:rPr dirty="0" sz="1400" spc="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Institute.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  <a:tabLst>
                <a:tab pos="199834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Kite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Mark?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278" y="3963470"/>
            <a:ext cx="628840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48348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1f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.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chair has been designed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repairable.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advantages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 product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can</a:t>
            </a:r>
            <a:r>
              <a:rPr dirty="0" sz="1400" spc="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repaired?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8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793" y="189024"/>
            <a:ext cx="534860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639"/>
              </a:lnSpc>
              <a:tabLst>
                <a:tab pos="155321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http://www.technologystudent.com/prddes1/kite1.html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0526" y="1593960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0526" y="2092437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0526" y="2590912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0526" y="3089386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54793" y="3637075"/>
            <a:ext cx="534860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639"/>
              </a:lnSpc>
              <a:tabLst>
                <a:tab pos="148653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http://www.technologystudent.com/prddes1/repair1.html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0526" y="4736941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0526" y="5239673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0526" y="5742369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0526" y="6245067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0526" y="6747764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0526" y="7250460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0526" y="7753158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0526" y="8255854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60526" y="8758551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0526" y="9261247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60526" y="9763945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60526" y="10266641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932388" y="3173186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3674" y="3175299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81235" y="3160641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2738" y="2368209"/>
            <a:ext cx="1378585" cy="1569085"/>
          </a:xfrm>
          <a:custGeom>
            <a:avLst/>
            <a:gdLst/>
            <a:ahLst/>
            <a:cxnLst/>
            <a:rect l="l" t="t" r="r" b="b"/>
            <a:pathLst>
              <a:path w="1378585" h="1569085">
                <a:moveTo>
                  <a:pt x="689248" y="0"/>
                </a:moveTo>
                <a:lnTo>
                  <a:pt x="1033868" y="784543"/>
                </a:lnTo>
                <a:lnTo>
                  <a:pt x="1378493" y="1569091"/>
                </a:lnTo>
                <a:lnTo>
                  <a:pt x="689248" y="1569091"/>
                </a:lnTo>
                <a:lnTo>
                  <a:pt x="0" y="1569091"/>
                </a:lnTo>
                <a:lnTo>
                  <a:pt x="344623" y="784543"/>
                </a:lnTo>
                <a:lnTo>
                  <a:pt x="689248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82574" y="4008661"/>
            <a:ext cx="0" cy="422275"/>
          </a:xfrm>
          <a:custGeom>
            <a:avLst/>
            <a:gdLst/>
            <a:ahLst/>
            <a:cxnLst/>
            <a:rect l="l" t="t" r="r" b="b"/>
            <a:pathLst>
              <a:path w="0" h="422275">
                <a:moveTo>
                  <a:pt x="0" y="0"/>
                </a:moveTo>
                <a:lnTo>
                  <a:pt x="0" y="421693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05257" y="4008661"/>
            <a:ext cx="0" cy="422275"/>
          </a:xfrm>
          <a:custGeom>
            <a:avLst/>
            <a:gdLst/>
            <a:ahLst/>
            <a:cxnLst/>
            <a:rect l="l" t="t" r="r" b="b"/>
            <a:pathLst>
              <a:path w="0" h="422275">
                <a:moveTo>
                  <a:pt x="0" y="0"/>
                </a:moveTo>
                <a:lnTo>
                  <a:pt x="0" y="421693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07867" y="4313026"/>
            <a:ext cx="1374775" cy="72390"/>
          </a:xfrm>
          <a:custGeom>
            <a:avLst/>
            <a:gdLst/>
            <a:ahLst/>
            <a:cxnLst/>
            <a:rect l="l" t="t" r="r" b="b"/>
            <a:pathLst>
              <a:path w="1374775" h="72389">
                <a:moveTo>
                  <a:pt x="134392" y="0"/>
                </a:moveTo>
                <a:lnTo>
                  <a:pt x="0" y="36010"/>
                </a:lnTo>
                <a:lnTo>
                  <a:pt x="134392" y="72021"/>
                </a:lnTo>
                <a:lnTo>
                  <a:pt x="134392" y="40510"/>
                </a:lnTo>
                <a:lnTo>
                  <a:pt x="67194" y="40510"/>
                </a:lnTo>
                <a:lnTo>
                  <a:pt x="67194" y="31509"/>
                </a:lnTo>
                <a:lnTo>
                  <a:pt x="134392" y="31509"/>
                </a:lnTo>
                <a:lnTo>
                  <a:pt x="134392" y="0"/>
                </a:lnTo>
                <a:close/>
              </a:path>
              <a:path w="1374775" h="72389">
                <a:moveTo>
                  <a:pt x="1240316" y="0"/>
                </a:moveTo>
                <a:lnTo>
                  <a:pt x="1240316" y="72021"/>
                </a:lnTo>
                <a:lnTo>
                  <a:pt x="1357915" y="40510"/>
                </a:lnTo>
                <a:lnTo>
                  <a:pt x="1307513" y="40510"/>
                </a:lnTo>
                <a:lnTo>
                  <a:pt x="1307513" y="31509"/>
                </a:lnTo>
                <a:lnTo>
                  <a:pt x="1357910" y="31509"/>
                </a:lnTo>
                <a:lnTo>
                  <a:pt x="1240316" y="0"/>
                </a:lnTo>
                <a:close/>
              </a:path>
              <a:path w="1374775" h="72389">
                <a:moveTo>
                  <a:pt x="134392" y="31509"/>
                </a:moveTo>
                <a:lnTo>
                  <a:pt x="67194" y="31509"/>
                </a:lnTo>
                <a:lnTo>
                  <a:pt x="67194" y="40510"/>
                </a:lnTo>
                <a:lnTo>
                  <a:pt x="134392" y="40510"/>
                </a:lnTo>
                <a:lnTo>
                  <a:pt x="134392" y="31509"/>
                </a:lnTo>
                <a:close/>
              </a:path>
              <a:path w="1374775" h="72389">
                <a:moveTo>
                  <a:pt x="1240316" y="31509"/>
                </a:moveTo>
                <a:lnTo>
                  <a:pt x="134392" y="31509"/>
                </a:lnTo>
                <a:lnTo>
                  <a:pt x="134392" y="40510"/>
                </a:lnTo>
                <a:lnTo>
                  <a:pt x="1240316" y="40510"/>
                </a:lnTo>
                <a:lnTo>
                  <a:pt x="1240316" y="31509"/>
                </a:lnTo>
                <a:close/>
              </a:path>
              <a:path w="1374775" h="72389">
                <a:moveTo>
                  <a:pt x="1357910" y="31509"/>
                </a:moveTo>
                <a:lnTo>
                  <a:pt x="1307513" y="31509"/>
                </a:lnTo>
                <a:lnTo>
                  <a:pt x="1307513" y="40510"/>
                </a:lnTo>
                <a:lnTo>
                  <a:pt x="1357915" y="40510"/>
                </a:lnTo>
                <a:lnTo>
                  <a:pt x="1374707" y="36010"/>
                </a:lnTo>
                <a:lnTo>
                  <a:pt x="1357910" y="31509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805395" y="3983507"/>
            <a:ext cx="1257935" cy="3562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150" spc="10">
                <a:solidFill>
                  <a:srgbClr val="151616"/>
                </a:solidFill>
                <a:latin typeface="Arial"/>
                <a:cs typeface="Arial"/>
              </a:rPr>
              <a:t>b=250mm</a:t>
            </a:r>
            <a:endParaRPr sz="21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02504" y="2356736"/>
            <a:ext cx="1379855" cy="0"/>
          </a:xfrm>
          <a:custGeom>
            <a:avLst/>
            <a:gdLst/>
            <a:ahLst/>
            <a:cxnLst/>
            <a:rect l="l" t="t" r="r" b="b"/>
            <a:pathLst>
              <a:path w="1379854" h="0">
                <a:moveTo>
                  <a:pt x="0" y="0"/>
                </a:moveTo>
                <a:lnTo>
                  <a:pt x="137933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60147" y="3923088"/>
            <a:ext cx="422275" cy="0"/>
          </a:xfrm>
          <a:custGeom>
            <a:avLst/>
            <a:gdLst/>
            <a:ahLst/>
            <a:cxnLst/>
            <a:rect l="l" t="t" r="r" b="b"/>
            <a:pathLst>
              <a:path w="422275" h="0">
                <a:moveTo>
                  <a:pt x="0" y="0"/>
                </a:moveTo>
                <a:lnTo>
                  <a:pt x="42169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64513" y="2356736"/>
            <a:ext cx="72390" cy="1564005"/>
          </a:xfrm>
          <a:custGeom>
            <a:avLst/>
            <a:gdLst/>
            <a:ahLst/>
            <a:cxnLst/>
            <a:rect l="l" t="t" r="r" b="b"/>
            <a:pathLst>
              <a:path w="72390" h="1564004">
                <a:moveTo>
                  <a:pt x="31509" y="1428991"/>
                </a:moveTo>
                <a:lnTo>
                  <a:pt x="0" y="1428991"/>
                </a:lnTo>
                <a:lnTo>
                  <a:pt x="36010" y="1563382"/>
                </a:lnTo>
                <a:lnTo>
                  <a:pt x="54015" y="1496188"/>
                </a:lnTo>
                <a:lnTo>
                  <a:pt x="31509" y="1496188"/>
                </a:lnTo>
                <a:lnTo>
                  <a:pt x="31509" y="1428991"/>
                </a:lnTo>
                <a:close/>
              </a:path>
              <a:path w="72390" h="1564004">
                <a:moveTo>
                  <a:pt x="40510" y="67193"/>
                </a:moveTo>
                <a:lnTo>
                  <a:pt x="31509" y="67193"/>
                </a:lnTo>
                <a:lnTo>
                  <a:pt x="31509" y="1496188"/>
                </a:lnTo>
                <a:lnTo>
                  <a:pt x="40510" y="1496188"/>
                </a:lnTo>
                <a:lnTo>
                  <a:pt x="40510" y="67193"/>
                </a:lnTo>
                <a:close/>
              </a:path>
              <a:path w="72390" h="1564004">
                <a:moveTo>
                  <a:pt x="72020" y="1428991"/>
                </a:moveTo>
                <a:lnTo>
                  <a:pt x="40510" y="1428991"/>
                </a:lnTo>
                <a:lnTo>
                  <a:pt x="40510" y="1496188"/>
                </a:lnTo>
                <a:lnTo>
                  <a:pt x="54015" y="1496188"/>
                </a:lnTo>
                <a:lnTo>
                  <a:pt x="72020" y="1428991"/>
                </a:lnTo>
                <a:close/>
              </a:path>
              <a:path w="72390" h="1564004">
                <a:moveTo>
                  <a:pt x="36010" y="0"/>
                </a:moveTo>
                <a:lnTo>
                  <a:pt x="0" y="134391"/>
                </a:lnTo>
                <a:lnTo>
                  <a:pt x="31509" y="134391"/>
                </a:lnTo>
                <a:lnTo>
                  <a:pt x="31509" y="67193"/>
                </a:lnTo>
                <a:lnTo>
                  <a:pt x="54014" y="67193"/>
                </a:lnTo>
                <a:lnTo>
                  <a:pt x="36010" y="0"/>
                </a:lnTo>
                <a:close/>
              </a:path>
              <a:path w="72390" h="1564004">
                <a:moveTo>
                  <a:pt x="54014" y="67193"/>
                </a:moveTo>
                <a:lnTo>
                  <a:pt x="40510" y="67193"/>
                </a:lnTo>
                <a:lnTo>
                  <a:pt x="40510" y="134391"/>
                </a:lnTo>
                <a:lnTo>
                  <a:pt x="72020" y="134391"/>
                </a:lnTo>
                <a:lnTo>
                  <a:pt x="54014" y="67193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04735" y="2601870"/>
            <a:ext cx="1378585" cy="1311275"/>
          </a:xfrm>
          <a:custGeom>
            <a:avLst/>
            <a:gdLst/>
            <a:ahLst/>
            <a:cxnLst/>
            <a:rect l="l" t="t" r="r" b="b"/>
            <a:pathLst>
              <a:path w="1378585" h="1311275">
                <a:moveTo>
                  <a:pt x="689249" y="0"/>
                </a:moveTo>
                <a:lnTo>
                  <a:pt x="1033870" y="655473"/>
                </a:lnTo>
                <a:lnTo>
                  <a:pt x="1378493" y="1310951"/>
                </a:lnTo>
                <a:lnTo>
                  <a:pt x="689249" y="1310951"/>
                </a:lnTo>
                <a:lnTo>
                  <a:pt x="0" y="1310951"/>
                </a:lnTo>
                <a:lnTo>
                  <a:pt x="344624" y="655473"/>
                </a:lnTo>
                <a:lnTo>
                  <a:pt x="689249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03436" y="3917281"/>
            <a:ext cx="1379220" cy="3173095"/>
          </a:xfrm>
          <a:custGeom>
            <a:avLst/>
            <a:gdLst/>
            <a:ahLst/>
            <a:cxnLst/>
            <a:rect l="l" t="t" r="r" b="b"/>
            <a:pathLst>
              <a:path w="1379220" h="3173095">
                <a:moveTo>
                  <a:pt x="0" y="0"/>
                </a:moveTo>
                <a:lnTo>
                  <a:pt x="1379127" y="0"/>
                </a:lnTo>
                <a:lnTo>
                  <a:pt x="1379127" y="3172691"/>
                </a:lnTo>
                <a:lnTo>
                  <a:pt x="0" y="3172691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68493" y="4105817"/>
            <a:ext cx="849088" cy="849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83215" y="4795058"/>
            <a:ext cx="3419475" cy="883919"/>
          </a:xfrm>
          <a:custGeom>
            <a:avLst/>
            <a:gdLst/>
            <a:ahLst/>
            <a:cxnLst/>
            <a:rect l="l" t="t" r="r" b="b"/>
            <a:pathLst>
              <a:path w="3419475" h="883920">
                <a:moveTo>
                  <a:pt x="0" y="0"/>
                </a:moveTo>
                <a:lnTo>
                  <a:pt x="3086668" y="0"/>
                </a:lnTo>
                <a:lnTo>
                  <a:pt x="3419428" y="883544"/>
                </a:lnTo>
                <a:lnTo>
                  <a:pt x="0" y="883544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83222" y="5678602"/>
            <a:ext cx="3247390" cy="1411605"/>
          </a:xfrm>
          <a:custGeom>
            <a:avLst/>
            <a:gdLst/>
            <a:ahLst/>
            <a:cxnLst/>
            <a:rect l="l" t="t" r="r" b="b"/>
            <a:pathLst>
              <a:path w="3247390" h="1411604">
                <a:moveTo>
                  <a:pt x="0" y="1411376"/>
                </a:moveTo>
                <a:lnTo>
                  <a:pt x="3247307" y="1411376"/>
                </a:lnTo>
                <a:lnTo>
                  <a:pt x="3247307" y="0"/>
                </a:lnTo>
                <a:lnTo>
                  <a:pt x="0" y="0"/>
                </a:lnTo>
                <a:lnTo>
                  <a:pt x="0" y="1411376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43851" y="6005152"/>
            <a:ext cx="436245" cy="841375"/>
          </a:xfrm>
          <a:custGeom>
            <a:avLst/>
            <a:gdLst/>
            <a:ahLst/>
            <a:cxnLst/>
            <a:rect l="l" t="t" r="r" b="b"/>
            <a:pathLst>
              <a:path w="436245" h="841375">
                <a:moveTo>
                  <a:pt x="0" y="198427"/>
                </a:moveTo>
                <a:lnTo>
                  <a:pt x="14373" y="154859"/>
                </a:lnTo>
                <a:lnTo>
                  <a:pt x="32776" y="116594"/>
                </a:lnTo>
                <a:lnTo>
                  <a:pt x="54684" y="83667"/>
                </a:lnTo>
                <a:lnTo>
                  <a:pt x="106923" y="33952"/>
                </a:lnTo>
                <a:lnTo>
                  <a:pt x="166895" y="5976"/>
                </a:lnTo>
                <a:lnTo>
                  <a:pt x="230409" y="0"/>
                </a:lnTo>
                <a:lnTo>
                  <a:pt x="262184" y="5342"/>
                </a:lnTo>
                <a:lnTo>
                  <a:pt x="323150" y="32853"/>
                </a:lnTo>
                <a:lnTo>
                  <a:pt x="377177" y="83014"/>
                </a:lnTo>
                <a:lnTo>
                  <a:pt x="400278" y="116671"/>
                </a:lnTo>
                <a:lnTo>
                  <a:pt x="420072" y="156088"/>
                </a:lnTo>
                <a:lnTo>
                  <a:pt x="436035" y="201298"/>
                </a:lnTo>
                <a:lnTo>
                  <a:pt x="436035" y="841007"/>
                </a:lnTo>
                <a:lnTo>
                  <a:pt x="0" y="841007"/>
                </a:lnTo>
                <a:lnTo>
                  <a:pt x="0" y="791578"/>
                </a:lnTo>
                <a:lnTo>
                  <a:pt x="0" y="742148"/>
                </a:lnTo>
                <a:lnTo>
                  <a:pt x="0" y="247857"/>
                </a:lnTo>
                <a:lnTo>
                  <a:pt x="0" y="198427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71031" y="6005152"/>
            <a:ext cx="436245" cy="841375"/>
          </a:xfrm>
          <a:custGeom>
            <a:avLst/>
            <a:gdLst/>
            <a:ahLst/>
            <a:cxnLst/>
            <a:rect l="l" t="t" r="r" b="b"/>
            <a:pathLst>
              <a:path w="436245" h="841375">
                <a:moveTo>
                  <a:pt x="0" y="198427"/>
                </a:moveTo>
                <a:lnTo>
                  <a:pt x="14373" y="154859"/>
                </a:lnTo>
                <a:lnTo>
                  <a:pt x="32777" y="116594"/>
                </a:lnTo>
                <a:lnTo>
                  <a:pt x="54686" y="83667"/>
                </a:lnTo>
                <a:lnTo>
                  <a:pt x="106924" y="33952"/>
                </a:lnTo>
                <a:lnTo>
                  <a:pt x="166897" y="5976"/>
                </a:lnTo>
                <a:lnTo>
                  <a:pt x="230410" y="0"/>
                </a:lnTo>
                <a:lnTo>
                  <a:pt x="262185" y="5342"/>
                </a:lnTo>
                <a:lnTo>
                  <a:pt x="323151" y="32853"/>
                </a:lnTo>
                <a:lnTo>
                  <a:pt x="377177" y="83014"/>
                </a:lnTo>
                <a:lnTo>
                  <a:pt x="400278" y="116671"/>
                </a:lnTo>
                <a:lnTo>
                  <a:pt x="420072" y="156088"/>
                </a:lnTo>
                <a:lnTo>
                  <a:pt x="436035" y="201298"/>
                </a:lnTo>
                <a:lnTo>
                  <a:pt x="436035" y="841007"/>
                </a:lnTo>
                <a:lnTo>
                  <a:pt x="0" y="841007"/>
                </a:lnTo>
                <a:lnTo>
                  <a:pt x="0" y="791578"/>
                </a:lnTo>
                <a:lnTo>
                  <a:pt x="0" y="742148"/>
                </a:lnTo>
                <a:lnTo>
                  <a:pt x="0" y="247857"/>
                </a:lnTo>
                <a:lnTo>
                  <a:pt x="0" y="198427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798216" y="6005152"/>
            <a:ext cx="436245" cy="841375"/>
          </a:xfrm>
          <a:custGeom>
            <a:avLst/>
            <a:gdLst/>
            <a:ahLst/>
            <a:cxnLst/>
            <a:rect l="l" t="t" r="r" b="b"/>
            <a:pathLst>
              <a:path w="436245" h="841375">
                <a:moveTo>
                  <a:pt x="0" y="198427"/>
                </a:moveTo>
                <a:lnTo>
                  <a:pt x="14373" y="154859"/>
                </a:lnTo>
                <a:lnTo>
                  <a:pt x="32777" y="116594"/>
                </a:lnTo>
                <a:lnTo>
                  <a:pt x="54686" y="83667"/>
                </a:lnTo>
                <a:lnTo>
                  <a:pt x="106924" y="33952"/>
                </a:lnTo>
                <a:lnTo>
                  <a:pt x="166897" y="5976"/>
                </a:lnTo>
                <a:lnTo>
                  <a:pt x="230411" y="0"/>
                </a:lnTo>
                <a:lnTo>
                  <a:pt x="262185" y="5342"/>
                </a:lnTo>
                <a:lnTo>
                  <a:pt x="323151" y="32853"/>
                </a:lnTo>
                <a:lnTo>
                  <a:pt x="377178" y="83014"/>
                </a:lnTo>
                <a:lnTo>
                  <a:pt x="400279" y="116671"/>
                </a:lnTo>
                <a:lnTo>
                  <a:pt x="420073" y="156088"/>
                </a:lnTo>
                <a:lnTo>
                  <a:pt x="436036" y="201298"/>
                </a:lnTo>
                <a:lnTo>
                  <a:pt x="436036" y="841007"/>
                </a:lnTo>
                <a:lnTo>
                  <a:pt x="0" y="841007"/>
                </a:lnTo>
                <a:lnTo>
                  <a:pt x="0" y="791578"/>
                </a:lnTo>
                <a:lnTo>
                  <a:pt x="0" y="742148"/>
                </a:lnTo>
                <a:lnTo>
                  <a:pt x="0" y="247857"/>
                </a:lnTo>
                <a:lnTo>
                  <a:pt x="0" y="198427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425397" y="6005152"/>
            <a:ext cx="436245" cy="841375"/>
          </a:xfrm>
          <a:custGeom>
            <a:avLst/>
            <a:gdLst/>
            <a:ahLst/>
            <a:cxnLst/>
            <a:rect l="l" t="t" r="r" b="b"/>
            <a:pathLst>
              <a:path w="436245" h="841375">
                <a:moveTo>
                  <a:pt x="0" y="198427"/>
                </a:moveTo>
                <a:lnTo>
                  <a:pt x="14373" y="154859"/>
                </a:lnTo>
                <a:lnTo>
                  <a:pt x="32777" y="116594"/>
                </a:lnTo>
                <a:lnTo>
                  <a:pt x="54686" y="83667"/>
                </a:lnTo>
                <a:lnTo>
                  <a:pt x="106924" y="33952"/>
                </a:lnTo>
                <a:lnTo>
                  <a:pt x="166897" y="5976"/>
                </a:lnTo>
                <a:lnTo>
                  <a:pt x="230410" y="0"/>
                </a:lnTo>
                <a:lnTo>
                  <a:pt x="262185" y="5342"/>
                </a:lnTo>
                <a:lnTo>
                  <a:pt x="323151" y="32853"/>
                </a:lnTo>
                <a:lnTo>
                  <a:pt x="377177" y="83014"/>
                </a:lnTo>
                <a:lnTo>
                  <a:pt x="400278" y="116671"/>
                </a:lnTo>
                <a:lnTo>
                  <a:pt x="420072" y="156088"/>
                </a:lnTo>
                <a:lnTo>
                  <a:pt x="436035" y="201298"/>
                </a:lnTo>
                <a:lnTo>
                  <a:pt x="436035" y="841007"/>
                </a:lnTo>
                <a:lnTo>
                  <a:pt x="0" y="841007"/>
                </a:lnTo>
                <a:lnTo>
                  <a:pt x="0" y="791578"/>
                </a:lnTo>
                <a:lnTo>
                  <a:pt x="0" y="742148"/>
                </a:lnTo>
                <a:lnTo>
                  <a:pt x="0" y="247857"/>
                </a:lnTo>
                <a:lnTo>
                  <a:pt x="0" y="198427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52582" y="6005152"/>
            <a:ext cx="436245" cy="841375"/>
          </a:xfrm>
          <a:custGeom>
            <a:avLst/>
            <a:gdLst/>
            <a:ahLst/>
            <a:cxnLst/>
            <a:rect l="l" t="t" r="r" b="b"/>
            <a:pathLst>
              <a:path w="436245" h="841375">
                <a:moveTo>
                  <a:pt x="0" y="198427"/>
                </a:moveTo>
                <a:lnTo>
                  <a:pt x="14373" y="154859"/>
                </a:lnTo>
                <a:lnTo>
                  <a:pt x="32777" y="116594"/>
                </a:lnTo>
                <a:lnTo>
                  <a:pt x="54686" y="83667"/>
                </a:lnTo>
                <a:lnTo>
                  <a:pt x="106924" y="33952"/>
                </a:lnTo>
                <a:lnTo>
                  <a:pt x="166897" y="5976"/>
                </a:lnTo>
                <a:lnTo>
                  <a:pt x="230410" y="0"/>
                </a:lnTo>
                <a:lnTo>
                  <a:pt x="262185" y="5342"/>
                </a:lnTo>
                <a:lnTo>
                  <a:pt x="323151" y="32853"/>
                </a:lnTo>
                <a:lnTo>
                  <a:pt x="377177" y="83014"/>
                </a:lnTo>
                <a:lnTo>
                  <a:pt x="400278" y="116671"/>
                </a:lnTo>
                <a:lnTo>
                  <a:pt x="420072" y="156088"/>
                </a:lnTo>
                <a:lnTo>
                  <a:pt x="436035" y="201298"/>
                </a:lnTo>
                <a:lnTo>
                  <a:pt x="436035" y="841007"/>
                </a:lnTo>
                <a:lnTo>
                  <a:pt x="0" y="841007"/>
                </a:lnTo>
                <a:lnTo>
                  <a:pt x="0" y="791578"/>
                </a:lnTo>
                <a:lnTo>
                  <a:pt x="0" y="742148"/>
                </a:lnTo>
                <a:lnTo>
                  <a:pt x="0" y="247857"/>
                </a:lnTo>
                <a:lnTo>
                  <a:pt x="0" y="198427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156612" y="2530520"/>
            <a:ext cx="401320" cy="1257935"/>
          </a:xfrm>
          <a:prstGeom prst="rect">
            <a:avLst/>
          </a:prstGeom>
        </p:spPr>
        <p:txBody>
          <a:bodyPr wrap="square" lIns="0" tIns="26034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2150">
                <a:solidFill>
                  <a:srgbClr val="151616"/>
                </a:solidFill>
                <a:latin typeface="Arial"/>
                <a:cs typeface="Arial"/>
              </a:rPr>
              <a:t>h=300mm</a:t>
            </a:r>
            <a:endParaRPr sz="21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3495" y="2985389"/>
            <a:ext cx="994410" cy="49657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 marR="5080" indent="36830">
              <a:lnSpc>
                <a:spcPts val="1789"/>
              </a:lnSpc>
              <a:spcBef>
                <a:spcPts val="265"/>
              </a:spcBef>
            </a:pPr>
            <a:r>
              <a:rPr dirty="0" sz="1600" spc="45">
                <a:solidFill>
                  <a:srgbClr val="151616"/>
                </a:solidFill>
                <a:latin typeface="Arial"/>
                <a:cs typeface="Arial"/>
              </a:rPr>
              <a:t>SQUARE  </a:t>
            </a:r>
            <a:r>
              <a:rPr dirty="0" sz="1600" spc="55">
                <a:solidFill>
                  <a:srgbClr val="151616"/>
                </a:solidFill>
                <a:latin typeface="Arial"/>
                <a:cs typeface="Arial"/>
              </a:rPr>
              <a:t>PY</a:t>
            </a:r>
            <a:r>
              <a:rPr dirty="0" sz="1600" spc="5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dirty="0" sz="1600" spc="55">
                <a:solidFill>
                  <a:srgbClr val="151616"/>
                </a:solidFill>
                <a:latin typeface="Arial"/>
                <a:cs typeface="Arial"/>
              </a:rPr>
              <a:t>AM</a:t>
            </a:r>
            <a:r>
              <a:rPr dirty="0" sz="1600" spc="55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08973" y="3925892"/>
            <a:ext cx="1285240" cy="0"/>
          </a:xfrm>
          <a:custGeom>
            <a:avLst/>
            <a:gdLst/>
            <a:ahLst/>
            <a:cxnLst/>
            <a:rect l="l" t="t" r="r" b="b"/>
            <a:pathLst>
              <a:path w="1285239" h="0">
                <a:moveTo>
                  <a:pt x="0" y="0"/>
                </a:moveTo>
                <a:lnTo>
                  <a:pt x="1285153" y="0"/>
                </a:lnTo>
              </a:path>
            </a:pathLst>
          </a:custGeom>
          <a:ln w="17999">
            <a:solidFill>
              <a:srgbClr val="E41346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09025" y="2599040"/>
            <a:ext cx="2562225" cy="0"/>
          </a:xfrm>
          <a:custGeom>
            <a:avLst/>
            <a:gdLst/>
            <a:ahLst/>
            <a:cxnLst/>
            <a:rect l="l" t="t" r="r" b="b"/>
            <a:pathLst>
              <a:path w="2562225" h="0">
                <a:moveTo>
                  <a:pt x="0" y="0"/>
                </a:moveTo>
                <a:lnTo>
                  <a:pt x="2561691" y="0"/>
                </a:lnTo>
              </a:path>
            </a:pathLst>
          </a:custGeom>
          <a:ln w="17999">
            <a:solidFill>
              <a:srgbClr val="E41346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50009" y="1852044"/>
            <a:ext cx="1659889" cy="685800"/>
          </a:xfrm>
          <a:custGeom>
            <a:avLst/>
            <a:gdLst/>
            <a:ahLst/>
            <a:cxnLst/>
            <a:rect l="l" t="t" r="r" b="b"/>
            <a:pathLst>
              <a:path w="1659889" h="685800">
                <a:moveTo>
                  <a:pt x="1701" y="332038"/>
                </a:moveTo>
                <a:lnTo>
                  <a:pt x="914" y="332737"/>
                </a:lnTo>
                <a:lnTo>
                  <a:pt x="703" y="332957"/>
                </a:lnTo>
                <a:lnTo>
                  <a:pt x="330" y="333208"/>
                </a:lnTo>
                <a:lnTo>
                  <a:pt x="284" y="334105"/>
                </a:lnTo>
                <a:lnTo>
                  <a:pt x="0" y="334868"/>
                </a:lnTo>
                <a:lnTo>
                  <a:pt x="467" y="335641"/>
                </a:lnTo>
                <a:lnTo>
                  <a:pt x="792404" y="672249"/>
                </a:lnTo>
                <a:lnTo>
                  <a:pt x="825540" y="685429"/>
                </a:lnTo>
                <a:lnTo>
                  <a:pt x="826419" y="685609"/>
                </a:lnTo>
                <a:lnTo>
                  <a:pt x="828908" y="684787"/>
                </a:lnTo>
                <a:lnTo>
                  <a:pt x="861253" y="672249"/>
                </a:lnTo>
                <a:lnTo>
                  <a:pt x="827318" y="672249"/>
                </a:lnTo>
                <a:lnTo>
                  <a:pt x="824007" y="672213"/>
                </a:lnTo>
                <a:lnTo>
                  <a:pt x="825575" y="671589"/>
                </a:lnTo>
                <a:lnTo>
                  <a:pt x="822351" y="670371"/>
                </a:lnTo>
                <a:lnTo>
                  <a:pt x="91559" y="371430"/>
                </a:lnTo>
                <a:lnTo>
                  <a:pt x="1795" y="335969"/>
                </a:lnTo>
                <a:lnTo>
                  <a:pt x="1562" y="335808"/>
                </a:lnTo>
                <a:lnTo>
                  <a:pt x="1295" y="335480"/>
                </a:lnTo>
                <a:lnTo>
                  <a:pt x="1010" y="335274"/>
                </a:lnTo>
                <a:lnTo>
                  <a:pt x="989" y="334627"/>
                </a:lnTo>
                <a:lnTo>
                  <a:pt x="773" y="334062"/>
                </a:lnTo>
                <a:lnTo>
                  <a:pt x="1108" y="333482"/>
                </a:lnTo>
                <a:lnTo>
                  <a:pt x="1234" y="332939"/>
                </a:lnTo>
                <a:lnTo>
                  <a:pt x="2051" y="332284"/>
                </a:lnTo>
                <a:lnTo>
                  <a:pt x="1701" y="332038"/>
                </a:lnTo>
                <a:close/>
              </a:path>
              <a:path w="1659889" h="685800">
                <a:moveTo>
                  <a:pt x="1630545" y="350921"/>
                </a:moveTo>
                <a:lnTo>
                  <a:pt x="825575" y="671589"/>
                </a:lnTo>
                <a:lnTo>
                  <a:pt x="826719" y="672022"/>
                </a:lnTo>
                <a:lnTo>
                  <a:pt x="827153" y="672101"/>
                </a:lnTo>
                <a:lnTo>
                  <a:pt x="827318" y="672249"/>
                </a:lnTo>
                <a:lnTo>
                  <a:pt x="861253" y="672249"/>
                </a:lnTo>
                <a:lnTo>
                  <a:pt x="1652511" y="361702"/>
                </a:lnTo>
                <a:lnTo>
                  <a:pt x="1654815" y="360734"/>
                </a:lnTo>
                <a:lnTo>
                  <a:pt x="1656276" y="359567"/>
                </a:lnTo>
                <a:lnTo>
                  <a:pt x="1657742" y="357544"/>
                </a:lnTo>
                <a:lnTo>
                  <a:pt x="1657941" y="357238"/>
                </a:lnTo>
                <a:lnTo>
                  <a:pt x="1645747" y="357238"/>
                </a:lnTo>
                <a:lnTo>
                  <a:pt x="1630545" y="350921"/>
                </a:lnTo>
                <a:close/>
              </a:path>
              <a:path w="1659889" h="685800">
                <a:moveTo>
                  <a:pt x="825575" y="671589"/>
                </a:moveTo>
                <a:lnTo>
                  <a:pt x="824007" y="672213"/>
                </a:lnTo>
                <a:lnTo>
                  <a:pt x="824575" y="671997"/>
                </a:lnTo>
                <a:lnTo>
                  <a:pt x="825054" y="671915"/>
                </a:lnTo>
                <a:lnTo>
                  <a:pt x="825662" y="671915"/>
                </a:lnTo>
                <a:lnTo>
                  <a:pt x="825893" y="671871"/>
                </a:lnTo>
                <a:lnTo>
                  <a:pt x="826320" y="671871"/>
                </a:lnTo>
                <a:lnTo>
                  <a:pt x="825575" y="671589"/>
                </a:lnTo>
                <a:close/>
              </a:path>
              <a:path w="1659889" h="685800">
                <a:moveTo>
                  <a:pt x="825893" y="671871"/>
                </a:moveTo>
                <a:lnTo>
                  <a:pt x="825662" y="671915"/>
                </a:lnTo>
                <a:lnTo>
                  <a:pt x="825054" y="671915"/>
                </a:lnTo>
                <a:lnTo>
                  <a:pt x="824509" y="672022"/>
                </a:lnTo>
                <a:lnTo>
                  <a:pt x="824007" y="672213"/>
                </a:lnTo>
                <a:lnTo>
                  <a:pt x="827224" y="672213"/>
                </a:lnTo>
                <a:lnTo>
                  <a:pt x="826719" y="672022"/>
                </a:lnTo>
                <a:lnTo>
                  <a:pt x="825893" y="671871"/>
                </a:lnTo>
                <a:close/>
              </a:path>
              <a:path w="1659889" h="685800">
                <a:moveTo>
                  <a:pt x="826320" y="671871"/>
                </a:moveTo>
                <a:lnTo>
                  <a:pt x="825893" y="671871"/>
                </a:lnTo>
                <a:lnTo>
                  <a:pt x="826719" y="672022"/>
                </a:lnTo>
                <a:lnTo>
                  <a:pt x="826320" y="671871"/>
                </a:lnTo>
                <a:close/>
              </a:path>
              <a:path w="1659889" h="685800">
                <a:moveTo>
                  <a:pt x="1645855" y="344869"/>
                </a:moveTo>
                <a:lnTo>
                  <a:pt x="1630545" y="350921"/>
                </a:lnTo>
                <a:lnTo>
                  <a:pt x="1645747" y="357238"/>
                </a:lnTo>
                <a:lnTo>
                  <a:pt x="1644432" y="356662"/>
                </a:lnTo>
                <a:lnTo>
                  <a:pt x="1643561" y="355928"/>
                </a:lnTo>
                <a:lnTo>
                  <a:pt x="1642747" y="354747"/>
                </a:lnTo>
                <a:lnTo>
                  <a:pt x="1641981" y="353527"/>
                </a:lnTo>
                <a:lnTo>
                  <a:pt x="1641671" y="352520"/>
                </a:lnTo>
                <a:lnTo>
                  <a:pt x="1641682" y="349545"/>
                </a:lnTo>
                <a:lnTo>
                  <a:pt x="1642021" y="348533"/>
                </a:lnTo>
                <a:lnTo>
                  <a:pt x="1642809" y="347306"/>
                </a:lnTo>
                <a:lnTo>
                  <a:pt x="1643658" y="346135"/>
                </a:lnTo>
                <a:lnTo>
                  <a:pt x="1644519" y="345431"/>
                </a:lnTo>
                <a:lnTo>
                  <a:pt x="1645855" y="344869"/>
                </a:lnTo>
                <a:close/>
              </a:path>
              <a:path w="1659889" h="685800">
                <a:moveTo>
                  <a:pt x="1657914" y="344869"/>
                </a:moveTo>
                <a:lnTo>
                  <a:pt x="1645855" y="344869"/>
                </a:lnTo>
                <a:lnTo>
                  <a:pt x="1644519" y="345431"/>
                </a:lnTo>
                <a:lnTo>
                  <a:pt x="1641671" y="352520"/>
                </a:lnTo>
                <a:lnTo>
                  <a:pt x="1641981" y="353527"/>
                </a:lnTo>
                <a:lnTo>
                  <a:pt x="1642747" y="354747"/>
                </a:lnTo>
                <a:lnTo>
                  <a:pt x="1643561" y="355928"/>
                </a:lnTo>
                <a:lnTo>
                  <a:pt x="1644432" y="356662"/>
                </a:lnTo>
                <a:lnTo>
                  <a:pt x="1645747" y="357238"/>
                </a:lnTo>
                <a:lnTo>
                  <a:pt x="1657941" y="357238"/>
                </a:lnTo>
                <a:lnTo>
                  <a:pt x="1659102" y="355450"/>
                </a:lnTo>
                <a:lnTo>
                  <a:pt x="1659663" y="353653"/>
                </a:lnTo>
                <a:lnTo>
                  <a:pt x="1659656" y="348533"/>
                </a:lnTo>
                <a:lnTo>
                  <a:pt x="1659171" y="346859"/>
                </a:lnTo>
                <a:lnTo>
                  <a:pt x="1657914" y="344869"/>
                </a:lnTo>
                <a:close/>
              </a:path>
              <a:path w="1659889" h="685800">
                <a:moveTo>
                  <a:pt x="859161" y="13237"/>
                </a:moveTo>
                <a:lnTo>
                  <a:pt x="827175" y="13237"/>
                </a:lnTo>
                <a:lnTo>
                  <a:pt x="825515" y="13886"/>
                </a:lnTo>
                <a:lnTo>
                  <a:pt x="1590076" y="334105"/>
                </a:lnTo>
                <a:lnTo>
                  <a:pt x="1630545" y="350921"/>
                </a:lnTo>
                <a:lnTo>
                  <a:pt x="1645855" y="344869"/>
                </a:lnTo>
                <a:lnTo>
                  <a:pt x="1657914" y="344869"/>
                </a:lnTo>
                <a:lnTo>
                  <a:pt x="1656435" y="342727"/>
                </a:lnTo>
                <a:lnTo>
                  <a:pt x="1654958" y="341516"/>
                </a:lnTo>
                <a:lnTo>
                  <a:pt x="1652684" y="340516"/>
                </a:lnTo>
                <a:lnTo>
                  <a:pt x="1632750" y="332233"/>
                </a:lnTo>
                <a:lnTo>
                  <a:pt x="859161" y="13237"/>
                </a:lnTo>
                <a:close/>
              </a:path>
              <a:path w="1659889" h="685800">
                <a:moveTo>
                  <a:pt x="825116" y="0"/>
                </a:moveTo>
                <a:lnTo>
                  <a:pt x="822728" y="453"/>
                </a:lnTo>
                <a:lnTo>
                  <a:pt x="822246" y="755"/>
                </a:lnTo>
                <a:lnTo>
                  <a:pt x="789977" y="13535"/>
                </a:lnTo>
                <a:lnTo>
                  <a:pt x="276982" y="212163"/>
                </a:lnTo>
                <a:lnTo>
                  <a:pt x="178063" y="252856"/>
                </a:lnTo>
                <a:lnTo>
                  <a:pt x="130852" y="273041"/>
                </a:lnTo>
                <a:lnTo>
                  <a:pt x="85565" y="293039"/>
                </a:lnTo>
                <a:lnTo>
                  <a:pt x="42518" y="312790"/>
                </a:lnTo>
                <a:lnTo>
                  <a:pt x="2029" y="332233"/>
                </a:lnTo>
                <a:lnTo>
                  <a:pt x="9944" y="329760"/>
                </a:lnTo>
                <a:lnTo>
                  <a:pt x="32027" y="321674"/>
                </a:lnTo>
                <a:lnTo>
                  <a:pt x="825515" y="13886"/>
                </a:lnTo>
                <a:lnTo>
                  <a:pt x="823898" y="13208"/>
                </a:lnTo>
                <a:lnTo>
                  <a:pt x="859091" y="13208"/>
                </a:lnTo>
                <a:lnTo>
                  <a:pt x="827895" y="341"/>
                </a:lnTo>
                <a:lnTo>
                  <a:pt x="826916" y="140"/>
                </a:lnTo>
                <a:lnTo>
                  <a:pt x="825660" y="111"/>
                </a:lnTo>
                <a:lnTo>
                  <a:pt x="825116" y="0"/>
                </a:lnTo>
                <a:close/>
              </a:path>
              <a:path w="1659889" h="685800">
                <a:moveTo>
                  <a:pt x="823898" y="13208"/>
                </a:moveTo>
                <a:lnTo>
                  <a:pt x="825515" y="13886"/>
                </a:lnTo>
                <a:lnTo>
                  <a:pt x="826412" y="13535"/>
                </a:lnTo>
                <a:lnTo>
                  <a:pt x="824936" y="13521"/>
                </a:lnTo>
                <a:lnTo>
                  <a:pt x="824457" y="13435"/>
                </a:lnTo>
                <a:lnTo>
                  <a:pt x="823898" y="13208"/>
                </a:lnTo>
                <a:close/>
              </a:path>
              <a:path w="1659889" h="685800">
                <a:moveTo>
                  <a:pt x="859091" y="13208"/>
                </a:moveTo>
                <a:lnTo>
                  <a:pt x="823898" y="13208"/>
                </a:lnTo>
                <a:lnTo>
                  <a:pt x="824513" y="13445"/>
                </a:lnTo>
                <a:lnTo>
                  <a:pt x="824936" y="13521"/>
                </a:lnTo>
                <a:lnTo>
                  <a:pt x="826135" y="13535"/>
                </a:lnTo>
                <a:lnTo>
                  <a:pt x="826647" y="13435"/>
                </a:lnTo>
                <a:lnTo>
                  <a:pt x="827175" y="13237"/>
                </a:lnTo>
                <a:lnTo>
                  <a:pt x="859161" y="13237"/>
                </a:lnTo>
                <a:close/>
              </a:path>
              <a:path w="1659889" h="685800">
                <a:moveTo>
                  <a:pt x="827175" y="13237"/>
                </a:moveTo>
                <a:lnTo>
                  <a:pt x="826620" y="13445"/>
                </a:lnTo>
                <a:lnTo>
                  <a:pt x="826135" y="13535"/>
                </a:lnTo>
                <a:lnTo>
                  <a:pt x="826448" y="13521"/>
                </a:lnTo>
                <a:lnTo>
                  <a:pt x="827175" y="13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40432" y="796611"/>
            <a:ext cx="861694" cy="1732914"/>
          </a:xfrm>
          <a:custGeom>
            <a:avLst/>
            <a:gdLst/>
            <a:ahLst/>
            <a:cxnLst/>
            <a:rect l="l" t="t" r="r" b="b"/>
            <a:pathLst>
              <a:path w="861694" h="1732914">
                <a:moveTo>
                  <a:pt x="36321" y="1732222"/>
                </a:moveTo>
                <a:lnTo>
                  <a:pt x="35283" y="1732222"/>
                </a:lnTo>
                <a:lnTo>
                  <a:pt x="35787" y="1732356"/>
                </a:lnTo>
                <a:lnTo>
                  <a:pt x="36321" y="1732222"/>
                </a:lnTo>
                <a:close/>
              </a:path>
              <a:path w="861694" h="1732914">
                <a:moveTo>
                  <a:pt x="10386" y="0"/>
                </a:moveTo>
                <a:lnTo>
                  <a:pt x="0" y="8722"/>
                </a:lnTo>
                <a:lnTo>
                  <a:pt x="83" y="17463"/>
                </a:lnTo>
                <a:lnTo>
                  <a:pt x="809" y="61526"/>
                </a:lnTo>
                <a:lnTo>
                  <a:pt x="1668" y="116430"/>
                </a:lnTo>
                <a:lnTo>
                  <a:pt x="2589" y="178610"/>
                </a:lnTo>
                <a:lnTo>
                  <a:pt x="3787" y="262979"/>
                </a:lnTo>
                <a:lnTo>
                  <a:pt x="5139" y="364040"/>
                </a:lnTo>
                <a:lnTo>
                  <a:pt x="9062" y="668103"/>
                </a:lnTo>
                <a:lnTo>
                  <a:pt x="10547" y="777105"/>
                </a:lnTo>
                <a:lnTo>
                  <a:pt x="11912" y="871167"/>
                </a:lnTo>
                <a:lnTo>
                  <a:pt x="12693" y="921934"/>
                </a:lnTo>
                <a:lnTo>
                  <a:pt x="13570" y="976268"/>
                </a:lnTo>
                <a:lnTo>
                  <a:pt x="14368" y="1023436"/>
                </a:lnTo>
                <a:lnTo>
                  <a:pt x="15270" y="1074161"/>
                </a:lnTo>
                <a:lnTo>
                  <a:pt x="16222" y="1124863"/>
                </a:lnTo>
                <a:lnTo>
                  <a:pt x="17227" y="1175537"/>
                </a:lnTo>
                <a:lnTo>
                  <a:pt x="18289" y="1226178"/>
                </a:lnTo>
                <a:lnTo>
                  <a:pt x="19508" y="1280775"/>
                </a:lnTo>
                <a:lnTo>
                  <a:pt x="20605" y="1327343"/>
                </a:lnTo>
                <a:lnTo>
                  <a:pt x="21867" y="1377857"/>
                </a:lnTo>
                <a:lnTo>
                  <a:pt x="23283" y="1431140"/>
                </a:lnTo>
                <a:lnTo>
                  <a:pt x="24620" y="1478725"/>
                </a:lnTo>
                <a:lnTo>
                  <a:pt x="26119" y="1529070"/>
                </a:lnTo>
                <a:lnTo>
                  <a:pt x="27707" y="1579349"/>
                </a:lnTo>
                <a:lnTo>
                  <a:pt x="29577" y="1634930"/>
                </a:lnTo>
                <a:lnTo>
                  <a:pt x="31163" y="1679690"/>
                </a:lnTo>
                <a:lnTo>
                  <a:pt x="33065" y="1730433"/>
                </a:lnTo>
                <a:lnTo>
                  <a:pt x="33267" y="1730512"/>
                </a:lnTo>
                <a:lnTo>
                  <a:pt x="33548" y="1731412"/>
                </a:lnTo>
                <a:lnTo>
                  <a:pt x="34142" y="1731726"/>
                </a:lnTo>
                <a:lnTo>
                  <a:pt x="34664" y="1732233"/>
                </a:lnTo>
                <a:lnTo>
                  <a:pt x="35283" y="1732222"/>
                </a:lnTo>
                <a:lnTo>
                  <a:pt x="36321" y="1732222"/>
                </a:lnTo>
                <a:lnTo>
                  <a:pt x="36824" y="1732097"/>
                </a:lnTo>
                <a:lnTo>
                  <a:pt x="36744" y="1731916"/>
                </a:lnTo>
                <a:lnTo>
                  <a:pt x="35329" y="1731881"/>
                </a:lnTo>
                <a:lnTo>
                  <a:pt x="34919" y="1731538"/>
                </a:lnTo>
                <a:lnTo>
                  <a:pt x="34427" y="1731322"/>
                </a:lnTo>
                <a:lnTo>
                  <a:pt x="34232" y="1730861"/>
                </a:lnTo>
                <a:lnTo>
                  <a:pt x="33995" y="1730566"/>
                </a:lnTo>
                <a:lnTo>
                  <a:pt x="33967" y="1730433"/>
                </a:lnTo>
                <a:lnTo>
                  <a:pt x="33901" y="1729666"/>
                </a:lnTo>
                <a:lnTo>
                  <a:pt x="34216" y="1725137"/>
                </a:lnTo>
                <a:lnTo>
                  <a:pt x="34384" y="1714980"/>
                </a:lnTo>
                <a:lnTo>
                  <a:pt x="34507" y="1694562"/>
                </a:lnTo>
                <a:lnTo>
                  <a:pt x="34394" y="1634736"/>
                </a:lnTo>
                <a:lnTo>
                  <a:pt x="33864" y="1546104"/>
                </a:lnTo>
                <a:lnTo>
                  <a:pt x="32625" y="1394648"/>
                </a:lnTo>
                <a:lnTo>
                  <a:pt x="31455" y="1270542"/>
                </a:lnTo>
                <a:lnTo>
                  <a:pt x="29980" y="1124863"/>
                </a:lnTo>
                <a:lnTo>
                  <a:pt x="27432" y="888585"/>
                </a:lnTo>
                <a:lnTo>
                  <a:pt x="25977" y="757641"/>
                </a:lnTo>
                <a:lnTo>
                  <a:pt x="22980" y="497274"/>
                </a:lnTo>
                <a:lnTo>
                  <a:pt x="18267" y="106195"/>
                </a:lnTo>
                <a:lnTo>
                  <a:pt x="17350" y="33771"/>
                </a:lnTo>
                <a:lnTo>
                  <a:pt x="5623" y="14375"/>
                </a:lnTo>
                <a:lnTo>
                  <a:pt x="16174" y="14375"/>
                </a:lnTo>
                <a:lnTo>
                  <a:pt x="16690" y="13647"/>
                </a:lnTo>
                <a:lnTo>
                  <a:pt x="17057" y="12524"/>
                </a:lnTo>
                <a:lnTo>
                  <a:pt x="17063" y="11073"/>
                </a:lnTo>
                <a:lnTo>
                  <a:pt x="23657" y="11073"/>
                </a:lnTo>
                <a:lnTo>
                  <a:pt x="12448" y="82"/>
                </a:lnTo>
                <a:lnTo>
                  <a:pt x="10386" y="0"/>
                </a:lnTo>
                <a:close/>
              </a:path>
              <a:path w="861694" h="1732914">
                <a:moveTo>
                  <a:pt x="23657" y="11073"/>
                </a:moveTo>
                <a:lnTo>
                  <a:pt x="17063" y="11073"/>
                </a:lnTo>
                <a:lnTo>
                  <a:pt x="17350" y="33771"/>
                </a:lnTo>
                <a:lnTo>
                  <a:pt x="307609" y="512170"/>
                </a:lnTo>
                <a:lnTo>
                  <a:pt x="853845" y="1405321"/>
                </a:lnTo>
                <a:lnTo>
                  <a:pt x="818081" y="1417168"/>
                </a:lnTo>
                <a:lnTo>
                  <a:pt x="777646" y="1431140"/>
                </a:lnTo>
                <a:lnTo>
                  <a:pt x="685268" y="1464494"/>
                </a:lnTo>
                <a:lnTo>
                  <a:pt x="581724" y="1503458"/>
                </a:lnTo>
                <a:lnTo>
                  <a:pt x="416444" y="1568205"/>
                </a:lnTo>
                <a:lnTo>
                  <a:pt x="254250" y="1634736"/>
                </a:lnTo>
                <a:lnTo>
                  <a:pt x="156194" y="1676870"/>
                </a:lnTo>
                <a:lnTo>
                  <a:pt x="112068" y="1696548"/>
                </a:lnTo>
                <a:lnTo>
                  <a:pt x="72047" y="1714980"/>
                </a:lnTo>
                <a:lnTo>
                  <a:pt x="36756" y="1731924"/>
                </a:lnTo>
                <a:lnTo>
                  <a:pt x="43851" y="1729666"/>
                </a:lnTo>
                <a:lnTo>
                  <a:pt x="63700" y="1722276"/>
                </a:lnTo>
                <a:lnTo>
                  <a:pt x="861382" y="1407848"/>
                </a:lnTo>
                <a:lnTo>
                  <a:pt x="839045" y="1365834"/>
                </a:lnTo>
                <a:lnTo>
                  <a:pt x="816038" y="1323464"/>
                </a:lnTo>
                <a:lnTo>
                  <a:pt x="792413" y="1280775"/>
                </a:lnTo>
                <a:lnTo>
                  <a:pt x="768225" y="1237807"/>
                </a:lnTo>
                <a:lnTo>
                  <a:pt x="743526" y="1194598"/>
                </a:lnTo>
                <a:lnTo>
                  <a:pt x="718369" y="1151185"/>
                </a:lnTo>
                <a:lnTo>
                  <a:pt x="692809" y="1107608"/>
                </a:lnTo>
                <a:lnTo>
                  <a:pt x="666898" y="1063903"/>
                </a:lnTo>
                <a:lnTo>
                  <a:pt x="640689" y="1020111"/>
                </a:lnTo>
                <a:lnTo>
                  <a:pt x="614237" y="976268"/>
                </a:lnTo>
                <a:lnTo>
                  <a:pt x="560813" y="888585"/>
                </a:lnTo>
                <a:lnTo>
                  <a:pt x="348017" y="543501"/>
                </a:lnTo>
                <a:lnTo>
                  <a:pt x="322399" y="501632"/>
                </a:lnTo>
                <a:lnTo>
                  <a:pt x="23657" y="11073"/>
                </a:lnTo>
                <a:close/>
              </a:path>
              <a:path w="861694" h="1732914">
                <a:moveTo>
                  <a:pt x="36727" y="1731905"/>
                </a:moveTo>
                <a:lnTo>
                  <a:pt x="35871" y="1731916"/>
                </a:lnTo>
                <a:lnTo>
                  <a:pt x="36744" y="1731916"/>
                </a:lnTo>
                <a:close/>
              </a:path>
              <a:path w="861694" h="1732914">
                <a:moveTo>
                  <a:pt x="35640" y="1731881"/>
                </a:moveTo>
                <a:lnTo>
                  <a:pt x="35341" y="1731891"/>
                </a:lnTo>
                <a:lnTo>
                  <a:pt x="35706" y="1731891"/>
                </a:lnTo>
                <a:close/>
              </a:path>
              <a:path w="861694" h="1732914">
                <a:moveTo>
                  <a:pt x="5623" y="14375"/>
                </a:moveTo>
                <a:lnTo>
                  <a:pt x="17350" y="33771"/>
                </a:lnTo>
                <a:lnTo>
                  <a:pt x="17144" y="17463"/>
                </a:lnTo>
                <a:lnTo>
                  <a:pt x="11188" y="17463"/>
                </a:lnTo>
                <a:lnTo>
                  <a:pt x="10048" y="17412"/>
                </a:lnTo>
                <a:lnTo>
                  <a:pt x="8657" y="16908"/>
                </a:lnTo>
                <a:lnTo>
                  <a:pt x="7293" y="16337"/>
                </a:lnTo>
                <a:lnTo>
                  <a:pt x="6430" y="15617"/>
                </a:lnTo>
                <a:lnTo>
                  <a:pt x="5623" y="14375"/>
                </a:lnTo>
                <a:close/>
              </a:path>
              <a:path w="861694" h="1732914">
                <a:moveTo>
                  <a:pt x="16174" y="14375"/>
                </a:moveTo>
                <a:lnTo>
                  <a:pt x="5623" y="14375"/>
                </a:lnTo>
                <a:lnTo>
                  <a:pt x="6430" y="15617"/>
                </a:lnTo>
                <a:lnTo>
                  <a:pt x="7293" y="16337"/>
                </a:lnTo>
                <a:lnTo>
                  <a:pt x="8657" y="16908"/>
                </a:lnTo>
                <a:lnTo>
                  <a:pt x="10048" y="17412"/>
                </a:lnTo>
                <a:lnTo>
                  <a:pt x="11188" y="17463"/>
                </a:lnTo>
                <a:lnTo>
                  <a:pt x="12618" y="17089"/>
                </a:lnTo>
                <a:lnTo>
                  <a:pt x="14014" y="16642"/>
                </a:lnTo>
                <a:lnTo>
                  <a:pt x="14950" y="15990"/>
                </a:lnTo>
                <a:lnTo>
                  <a:pt x="15850" y="14832"/>
                </a:lnTo>
                <a:lnTo>
                  <a:pt x="16174" y="14375"/>
                </a:lnTo>
                <a:close/>
              </a:path>
              <a:path w="861694" h="1732914">
                <a:moveTo>
                  <a:pt x="17063" y="11073"/>
                </a:moveTo>
                <a:lnTo>
                  <a:pt x="11188" y="17463"/>
                </a:lnTo>
                <a:lnTo>
                  <a:pt x="17144" y="17463"/>
                </a:lnTo>
                <a:lnTo>
                  <a:pt x="17063" y="11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41829" y="794393"/>
            <a:ext cx="833755" cy="1736089"/>
          </a:xfrm>
          <a:custGeom>
            <a:avLst/>
            <a:gdLst/>
            <a:ahLst/>
            <a:cxnLst/>
            <a:rect l="l" t="t" r="r" b="b"/>
            <a:pathLst>
              <a:path w="833755" h="1736089">
                <a:moveTo>
                  <a:pt x="828824" y="1735048"/>
                </a:moveTo>
                <a:lnTo>
                  <a:pt x="828716" y="1735239"/>
                </a:lnTo>
                <a:lnTo>
                  <a:pt x="829774" y="1735523"/>
                </a:lnTo>
                <a:lnTo>
                  <a:pt x="830290" y="1735383"/>
                </a:lnTo>
                <a:lnTo>
                  <a:pt x="830948" y="1735383"/>
                </a:lnTo>
                <a:lnTo>
                  <a:pt x="831245" y="1735084"/>
                </a:lnTo>
                <a:lnTo>
                  <a:pt x="829666" y="1735084"/>
                </a:lnTo>
                <a:lnTo>
                  <a:pt x="828824" y="1735048"/>
                </a:lnTo>
                <a:close/>
              </a:path>
              <a:path w="833755" h="1736089">
                <a:moveTo>
                  <a:pt x="830948" y="1735383"/>
                </a:moveTo>
                <a:lnTo>
                  <a:pt x="830290" y="1735383"/>
                </a:lnTo>
                <a:lnTo>
                  <a:pt x="830934" y="1735397"/>
                </a:lnTo>
                <a:close/>
              </a:path>
              <a:path w="833755" h="1736089">
                <a:moveTo>
                  <a:pt x="829933" y="1735034"/>
                </a:moveTo>
                <a:lnTo>
                  <a:pt x="829666" y="1735084"/>
                </a:lnTo>
                <a:lnTo>
                  <a:pt x="831245" y="1735084"/>
                </a:lnTo>
                <a:lnTo>
                  <a:pt x="829933" y="1735034"/>
                </a:lnTo>
                <a:close/>
              </a:path>
              <a:path w="833755" h="1736089">
                <a:moveTo>
                  <a:pt x="803916" y="0"/>
                </a:moveTo>
                <a:lnTo>
                  <a:pt x="697669" y="171279"/>
                </a:lnTo>
                <a:lnTo>
                  <a:pt x="509309" y="495805"/>
                </a:lnTo>
                <a:lnTo>
                  <a:pt x="483829" y="539406"/>
                </a:lnTo>
                <a:lnTo>
                  <a:pt x="298991" y="853220"/>
                </a:lnTo>
                <a:lnTo>
                  <a:pt x="245845" y="944348"/>
                </a:lnTo>
                <a:lnTo>
                  <a:pt x="219508" y="989940"/>
                </a:lnTo>
                <a:lnTo>
                  <a:pt x="193404" y="1035493"/>
                </a:lnTo>
                <a:lnTo>
                  <a:pt x="167594" y="1080963"/>
                </a:lnTo>
                <a:lnTo>
                  <a:pt x="142134" y="1126308"/>
                </a:lnTo>
                <a:lnTo>
                  <a:pt x="117083" y="1171484"/>
                </a:lnTo>
                <a:lnTo>
                  <a:pt x="92499" y="1216447"/>
                </a:lnTo>
                <a:lnTo>
                  <a:pt x="68440" y="1261155"/>
                </a:lnTo>
                <a:lnTo>
                  <a:pt x="44966" y="1305564"/>
                </a:lnTo>
                <a:lnTo>
                  <a:pt x="22133" y="1349630"/>
                </a:lnTo>
                <a:lnTo>
                  <a:pt x="0" y="1393311"/>
                </a:lnTo>
                <a:lnTo>
                  <a:pt x="801701" y="1724855"/>
                </a:lnTo>
                <a:lnTo>
                  <a:pt x="821652" y="1732665"/>
                </a:lnTo>
                <a:lnTo>
                  <a:pt x="828789" y="1735070"/>
                </a:lnTo>
                <a:lnTo>
                  <a:pt x="795273" y="1718273"/>
                </a:lnTo>
                <a:lnTo>
                  <a:pt x="757560" y="1700087"/>
                </a:lnTo>
                <a:lnTo>
                  <a:pt x="716170" y="1680721"/>
                </a:lnTo>
                <a:lnTo>
                  <a:pt x="624440" y="1639282"/>
                </a:lnTo>
                <a:lnTo>
                  <a:pt x="472270" y="1573496"/>
                </a:lnTo>
                <a:lnTo>
                  <a:pt x="315094" y="1508373"/>
                </a:lnTo>
                <a:lnTo>
                  <a:pt x="166954" y="1449555"/>
                </a:lnTo>
                <a:lnTo>
                  <a:pt x="80149" y="1416633"/>
                </a:lnTo>
                <a:lnTo>
                  <a:pt x="41893" y="1402686"/>
                </a:lnTo>
                <a:lnTo>
                  <a:pt x="7762" y="1390694"/>
                </a:lnTo>
                <a:lnTo>
                  <a:pt x="524326" y="506021"/>
                </a:lnTo>
                <a:lnTo>
                  <a:pt x="718568" y="171109"/>
                </a:lnTo>
                <a:lnTo>
                  <a:pt x="797900" y="33681"/>
                </a:lnTo>
                <a:lnTo>
                  <a:pt x="797519" y="11289"/>
                </a:lnTo>
                <a:lnTo>
                  <a:pt x="814658" y="11289"/>
                </a:lnTo>
                <a:lnTo>
                  <a:pt x="806457" y="590"/>
                </a:lnTo>
                <a:lnTo>
                  <a:pt x="803916" y="0"/>
                </a:lnTo>
                <a:close/>
              </a:path>
              <a:path w="833755" h="1736089">
                <a:moveTo>
                  <a:pt x="814698" y="14316"/>
                </a:moveTo>
                <a:lnTo>
                  <a:pt x="809075" y="14316"/>
                </a:lnTo>
                <a:lnTo>
                  <a:pt x="797900" y="33681"/>
                </a:lnTo>
                <a:lnTo>
                  <a:pt x="800250" y="171279"/>
                </a:lnTo>
                <a:lnTo>
                  <a:pt x="806013" y="498780"/>
                </a:lnTo>
                <a:lnTo>
                  <a:pt x="811084" y="779036"/>
                </a:lnTo>
                <a:lnTo>
                  <a:pt x="815125" y="996588"/>
                </a:lnTo>
                <a:lnTo>
                  <a:pt x="817824" y="1138299"/>
                </a:lnTo>
                <a:lnTo>
                  <a:pt x="820573" y="1278786"/>
                </a:lnTo>
                <a:lnTo>
                  <a:pt x="823083" y="1402686"/>
                </a:lnTo>
                <a:lnTo>
                  <a:pt x="824163" y="1454378"/>
                </a:lnTo>
                <a:lnTo>
                  <a:pt x="826385" y="1555970"/>
                </a:lnTo>
                <a:lnTo>
                  <a:pt x="827427" y="1600767"/>
                </a:lnTo>
                <a:lnTo>
                  <a:pt x="828376" y="1639282"/>
                </a:lnTo>
                <a:lnTo>
                  <a:pt x="829970" y="1696537"/>
                </a:lnTo>
                <a:lnTo>
                  <a:pt x="831663" y="1732665"/>
                </a:lnTo>
                <a:lnTo>
                  <a:pt x="831632" y="1733525"/>
                </a:lnTo>
                <a:lnTo>
                  <a:pt x="831603" y="1733684"/>
                </a:lnTo>
                <a:lnTo>
                  <a:pt x="831366" y="1733990"/>
                </a:lnTo>
                <a:lnTo>
                  <a:pt x="831171" y="1734461"/>
                </a:lnTo>
                <a:lnTo>
                  <a:pt x="830667" y="1734687"/>
                </a:lnTo>
                <a:lnTo>
                  <a:pt x="830239" y="1735052"/>
                </a:lnTo>
                <a:lnTo>
                  <a:pt x="831277" y="1735052"/>
                </a:lnTo>
                <a:lnTo>
                  <a:pt x="831456" y="1734872"/>
                </a:lnTo>
                <a:lnTo>
                  <a:pt x="832072" y="1734544"/>
                </a:lnTo>
                <a:lnTo>
                  <a:pt x="832338" y="1733616"/>
                </a:lnTo>
                <a:lnTo>
                  <a:pt x="832547" y="1733525"/>
                </a:lnTo>
                <a:lnTo>
                  <a:pt x="832949" y="1680721"/>
                </a:lnTo>
                <a:lnTo>
                  <a:pt x="833184" y="1639282"/>
                </a:lnTo>
                <a:lnTo>
                  <a:pt x="833359" y="1595630"/>
                </a:lnTo>
                <a:lnTo>
                  <a:pt x="833466" y="1551436"/>
                </a:lnTo>
                <a:lnTo>
                  <a:pt x="833380" y="1416633"/>
                </a:lnTo>
                <a:lnTo>
                  <a:pt x="833026" y="1329452"/>
                </a:lnTo>
                <a:lnTo>
                  <a:pt x="832586" y="1261155"/>
                </a:lnTo>
                <a:lnTo>
                  <a:pt x="832239" y="1216447"/>
                </a:lnTo>
                <a:lnTo>
                  <a:pt x="831843" y="1171484"/>
                </a:lnTo>
                <a:lnTo>
                  <a:pt x="831400" y="1126308"/>
                </a:lnTo>
                <a:lnTo>
                  <a:pt x="830852" y="1075770"/>
                </a:lnTo>
                <a:lnTo>
                  <a:pt x="830251" y="1024951"/>
                </a:lnTo>
                <a:lnTo>
                  <a:pt x="829605" y="974116"/>
                </a:lnTo>
                <a:lnTo>
                  <a:pt x="828195" y="872411"/>
                </a:lnTo>
                <a:lnTo>
                  <a:pt x="826659" y="770693"/>
                </a:lnTo>
                <a:lnTo>
                  <a:pt x="825030" y="668998"/>
                </a:lnTo>
                <a:lnTo>
                  <a:pt x="819949" y="364410"/>
                </a:lnTo>
                <a:lnTo>
                  <a:pt x="818307" y="263167"/>
                </a:lnTo>
                <a:lnTo>
                  <a:pt x="816700" y="158617"/>
                </a:lnTo>
                <a:lnTo>
                  <a:pt x="816017" y="111695"/>
                </a:lnTo>
                <a:lnTo>
                  <a:pt x="815316" y="61328"/>
                </a:lnTo>
                <a:lnTo>
                  <a:pt x="814698" y="14316"/>
                </a:lnTo>
                <a:close/>
              </a:path>
              <a:path w="833755" h="1736089">
                <a:moveTo>
                  <a:pt x="797519" y="11289"/>
                </a:moveTo>
                <a:lnTo>
                  <a:pt x="797900" y="33681"/>
                </a:lnTo>
                <a:lnTo>
                  <a:pt x="807218" y="17534"/>
                </a:lnTo>
                <a:lnTo>
                  <a:pt x="803581" y="17534"/>
                </a:lnTo>
                <a:lnTo>
                  <a:pt x="802144" y="17197"/>
                </a:lnTo>
                <a:lnTo>
                  <a:pt x="797566" y="12743"/>
                </a:lnTo>
                <a:lnTo>
                  <a:pt x="797519" y="11289"/>
                </a:lnTo>
                <a:close/>
              </a:path>
              <a:path w="833755" h="1736089">
                <a:moveTo>
                  <a:pt x="814658" y="11289"/>
                </a:moveTo>
                <a:lnTo>
                  <a:pt x="797519" y="11289"/>
                </a:lnTo>
                <a:lnTo>
                  <a:pt x="797566" y="12743"/>
                </a:lnTo>
                <a:lnTo>
                  <a:pt x="803581" y="17534"/>
                </a:lnTo>
                <a:lnTo>
                  <a:pt x="804722" y="17452"/>
                </a:lnTo>
                <a:lnTo>
                  <a:pt x="806098" y="16920"/>
                </a:lnTo>
                <a:lnTo>
                  <a:pt x="807426" y="16329"/>
                </a:lnTo>
                <a:lnTo>
                  <a:pt x="808319" y="15562"/>
                </a:lnTo>
                <a:lnTo>
                  <a:pt x="809075" y="14316"/>
                </a:lnTo>
                <a:lnTo>
                  <a:pt x="814698" y="14316"/>
                </a:lnTo>
                <a:lnTo>
                  <a:pt x="814658" y="11289"/>
                </a:lnTo>
                <a:close/>
              </a:path>
              <a:path w="833755" h="1736089">
                <a:moveTo>
                  <a:pt x="809075" y="14316"/>
                </a:moveTo>
                <a:lnTo>
                  <a:pt x="803581" y="17534"/>
                </a:lnTo>
                <a:lnTo>
                  <a:pt x="807218" y="17534"/>
                </a:lnTo>
                <a:lnTo>
                  <a:pt x="809075" y="14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50504" y="799080"/>
            <a:ext cx="850900" cy="1731010"/>
          </a:xfrm>
          <a:custGeom>
            <a:avLst/>
            <a:gdLst/>
            <a:ahLst/>
            <a:cxnLst/>
            <a:rect l="l" t="t" r="r" b="b"/>
            <a:pathLst>
              <a:path w="850900" h="1731010">
                <a:moveTo>
                  <a:pt x="0" y="0"/>
                </a:moveTo>
                <a:lnTo>
                  <a:pt x="25143" y="1730725"/>
                </a:lnTo>
                <a:lnTo>
                  <a:pt x="850695" y="1399665"/>
                </a:lnTo>
                <a:lnTo>
                  <a:pt x="0" y="0"/>
                </a:lnTo>
                <a:close/>
              </a:path>
            </a:pathLst>
          </a:custGeom>
          <a:solidFill>
            <a:srgbClr val="B2A5E2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45912" y="796985"/>
            <a:ext cx="829944" cy="1734185"/>
          </a:xfrm>
          <a:custGeom>
            <a:avLst/>
            <a:gdLst/>
            <a:ahLst/>
            <a:cxnLst/>
            <a:rect l="l" t="t" r="r" b="b"/>
            <a:pathLst>
              <a:path w="829944" h="1734185">
                <a:moveTo>
                  <a:pt x="803548" y="0"/>
                </a:moveTo>
                <a:lnTo>
                  <a:pt x="0" y="1384994"/>
                </a:lnTo>
                <a:lnTo>
                  <a:pt x="829741" y="1733867"/>
                </a:lnTo>
                <a:lnTo>
                  <a:pt x="803548" y="0"/>
                </a:lnTo>
                <a:close/>
              </a:path>
            </a:pathLst>
          </a:custGeom>
          <a:solidFill>
            <a:srgbClr val="B2A5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97500" y="2483744"/>
            <a:ext cx="170815" cy="484505"/>
          </a:xfrm>
          <a:custGeom>
            <a:avLst/>
            <a:gdLst/>
            <a:ahLst/>
            <a:cxnLst/>
            <a:rect l="l" t="t" r="r" b="b"/>
            <a:pathLst>
              <a:path w="170815" h="484505">
                <a:moveTo>
                  <a:pt x="36198" y="56655"/>
                </a:moveTo>
                <a:lnTo>
                  <a:pt x="27617" y="59365"/>
                </a:lnTo>
                <a:lnTo>
                  <a:pt x="161697" y="483951"/>
                </a:lnTo>
                <a:lnTo>
                  <a:pt x="170279" y="481244"/>
                </a:lnTo>
                <a:lnTo>
                  <a:pt x="36198" y="56655"/>
                </a:lnTo>
                <a:close/>
              </a:path>
              <a:path w="170815" h="484505">
                <a:moveTo>
                  <a:pt x="13589" y="0"/>
                </a:moveTo>
                <a:lnTo>
                  <a:pt x="0" y="68087"/>
                </a:lnTo>
                <a:lnTo>
                  <a:pt x="27617" y="59365"/>
                </a:lnTo>
                <a:lnTo>
                  <a:pt x="26027" y="54330"/>
                </a:lnTo>
                <a:lnTo>
                  <a:pt x="34610" y="51624"/>
                </a:lnTo>
                <a:lnTo>
                  <a:pt x="52129" y="51624"/>
                </a:lnTo>
                <a:lnTo>
                  <a:pt x="63816" y="47933"/>
                </a:lnTo>
                <a:lnTo>
                  <a:pt x="13589" y="0"/>
                </a:lnTo>
                <a:close/>
              </a:path>
              <a:path w="170815" h="484505">
                <a:moveTo>
                  <a:pt x="34610" y="51624"/>
                </a:moveTo>
                <a:lnTo>
                  <a:pt x="26027" y="54330"/>
                </a:lnTo>
                <a:lnTo>
                  <a:pt x="27617" y="59365"/>
                </a:lnTo>
                <a:lnTo>
                  <a:pt x="36198" y="56655"/>
                </a:lnTo>
                <a:lnTo>
                  <a:pt x="34610" y="51624"/>
                </a:lnTo>
                <a:close/>
              </a:path>
              <a:path w="170815" h="484505">
                <a:moveTo>
                  <a:pt x="52129" y="51624"/>
                </a:moveTo>
                <a:lnTo>
                  <a:pt x="34610" y="51624"/>
                </a:lnTo>
                <a:lnTo>
                  <a:pt x="36198" y="56655"/>
                </a:lnTo>
                <a:lnTo>
                  <a:pt x="52129" y="51624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503597" y="3216015"/>
            <a:ext cx="668020" cy="210820"/>
          </a:xfrm>
          <a:custGeom>
            <a:avLst/>
            <a:gdLst/>
            <a:ahLst/>
            <a:cxnLst/>
            <a:rect l="l" t="t" r="r" b="b"/>
            <a:pathLst>
              <a:path w="668019" h="210820">
                <a:moveTo>
                  <a:pt x="608260" y="182445"/>
                </a:moveTo>
                <a:lnTo>
                  <a:pt x="600303" y="210290"/>
                </a:lnTo>
                <a:lnTo>
                  <a:pt x="667990" y="194829"/>
                </a:lnTo>
                <a:lnTo>
                  <a:pt x="656965" y="183896"/>
                </a:lnTo>
                <a:lnTo>
                  <a:pt x="613336" y="183896"/>
                </a:lnTo>
                <a:lnTo>
                  <a:pt x="608260" y="182445"/>
                </a:lnTo>
                <a:close/>
              </a:path>
              <a:path w="668019" h="210820">
                <a:moveTo>
                  <a:pt x="610733" y="173791"/>
                </a:moveTo>
                <a:lnTo>
                  <a:pt x="608260" y="182445"/>
                </a:lnTo>
                <a:lnTo>
                  <a:pt x="613336" y="183896"/>
                </a:lnTo>
                <a:lnTo>
                  <a:pt x="615805" y="175240"/>
                </a:lnTo>
                <a:lnTo>
                  <a:pt x="610733" y="173791"/>
                </a:lnTo>
                <a:close/>
              </a:path>
              <a:path w="668019" h="210820">
                <a:moveTo>
                  <a:pt x="618691" y="145940"/>
                </a:moveTo>
                <a:lnTo>
                  <a:pt x="610733" y="173791"/>
                </a:lnTo>
                <a:lnTo>
                  <a:pt x="615805" y="175240"/>
                </a:lnTo>
                <a:lnTo>
                  <a:pt x="613336" y="183896"/>
                </a:lnTo>
                <a:lnTo>
                  <a:pt x="656965" y="183896"/>
                </a:lnTo>
                <a:lnTo>
                  <a:pt x="618691" y="145940"/>
                </a:lnTo>
                <a:close/>
              </a:path>
              <a:path w="668019" h="210820">
                <a:moveTo>
                  <a:pt x="2470" y="0"/>
                </a:moveTo>
                <a:lnTo>
                  <a:pt x="0" y="8655"/>
                </a:lnTo>
                <a:lnTo>
                  <a:pt x="608260" y="182445"/>
                </a:lnTo>
                <a:lnTo>
                  <a:pt x="610733" y="173791"/>
                </a:lnTo>
                <a:lnTo>
                  <a:pt x="247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292217" y="663516"/>
            <a:ext cx="4453255" cy="1232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Below is a model a typical village</a:t>
            </a: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church.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roof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tower is a square</a:t>
            </a: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pyramid.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  <a:spcBef>
                <a:spcPts val="14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one side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square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pyramid?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5019" y="7447869"/>
            <a:ext cx="29813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40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=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1/2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X </a:t>
            </a:r>
            <a:r>
              <a:rPr dirty="0" sz="1600" spc="40">
                <a:solidFill>
                  <a:srgbClr val="151616"/>
                </a:solidFill>
                <a:latin typeface="Arial"/>
                <a:cs typeface="Arial"/>
              </a:rPr>
              <a:t>BASE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X</a:t>
            </a:r>
            <a:r>
              <a:rPr dirty="0" sz="16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45">
                <a:solidFill>
                  <a:srgbClr val="151616"/>
                </a:solidFill>
                <a:latin typeface="Arial"/>
                <a:cs typeface="Arial"/>
              </a:rPr>
              <a:t>HEIGHT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26968" y="7365248"/>
            <a:ext cx="340614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45745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labels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X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represent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same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part,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one side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square pyramid.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appear taller than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X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18744" y="3089914"/>
            <a:ext cx="209550" cy="3562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150" spc="10">
                <a:solidFill>
                  <a:srgbClr val="151616"/>
                </a:solidFill>
                <a:latin typeface="Arial"/>
                <a:cs typeface="Arial"/>
              </a:rPr>
              <a:t>X</a:t>
            </a:r>
            <a:endParaRPr sz="21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01900" y="3032539"/>
            <a:ext cx="209550" cy="3562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150" spc="10">
                <a:solidFill>
                  <a:srgbClr val="151616"/>
                </a:solidFill>
                <a:latin typeface="Arial"/>
                <a:cs typeface="Arial"/>
              </a:rPr>
              <a:t>Y</a:t>
            </a:r>
            <a:endParaRPr sz="21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8609" y="604123"/>
            <a:ext cx="7651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VERTEX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05889" y="8224113"/>
            <a:ext cx="3098800" cy="0"/>
          </a:xfrm>
          <a:custGeom>
            <a:avLst/>
            <a:gdLst/>
            <a:ahLst/>
            <a:cxnLst/>
            <a:rect l="l" t="t" r="r" b="b"/>
            <a:pathLst>
              <a:path w="3098800" h="0">
                <a:moveTo>
                  <a:pt x="0" y="0"/>
                </a:moveTo>
                <a:lnTo>
                  <a:pt x="30988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05889" y="8635597"/>
            <a:ext cx="3098800" cy="0"/>
          </a:xfrm>
          <a:custGeom>
            <a:avLst/>
            <a:gdLst/>
            <a:ahLst/>
            <a:cxnLst/>
            <a:rect l="l" t="t" r="r" b="b"/>
            <a:pathLst>
              <a:path w="3098800" h="0">
                <a:moveTo>
                  <a:pt x="0" y="0"/>
                </a:moveTo>
                <a:lnTo>
                  <a:pt x="30988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05889" y="9047077"/>
            <a:ext cx="3098800" cy="0"/>
          </a:xfrm>
          <a:custGeom>
            <a:avLst/>
            <a:gdLst/>
            <a:ahLst/>
            <a:cxnLst/>
            <a:rect l="l" t="t" r="r" b="b"/>
            <a:pathLst>
              <a:path w="3098800" h="0">
                <a:moveTo>
                  <a:pt x="0" y="0"/>
                </a:moveTo>
                <a:lnTo>
                  <a:pt x="30988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05889" y="9458557"/>
            <a:ext cx="3098800" cy="0"/>
          </a:xfrm>
          <a:custGeom>
            <a:avLst/>
            <a:gdLst/>
            <a:ahLst/>
            <a:cxnLst/>
            <a:rect l="l" t="t" r="r" b="b"/>
            <a:pathLst>
              <a:path w="3098800" h="0">
                <a:moveTo>
                  <a:pt x="0" y="0"/>
                </a:moveTo>
                <a:lnTo>
                  <a:pt x="30988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05889" y="9870037"/>
            <a:ext cx="3098800" cy="0"/>
          </a:xfrm>
          <a:custGeom>
            <a:avLst/>
            <a:gdLst/>
            <a:ahLst/>
            <a:cxnLst/>
            <a:rect l="l" t="t" r="r" b="b"/>
            <a:pathLst>
              <a:path w="3098800" h="0">
                <a:moveTo>
                  <a:pt x="0" y="0"/>
                </a:moveTo>
                <a:lnTo>
                  <a:pt x="30988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05889" y="10281517"/>
            <a:ext cx="3098800" cy="0"/>
          </a:xfrm>
          <a:custGeom>
            <a:avLst/>
            <a:gdLst/>
            <a:ahLst/>
            <a:cxnLst/>
            <a:rect l="l" t="t" r="r" b="b"/>
            <a:pathLst>
              <a:path w="3098800" h="0">
                <a:moveTo>
                  <a:pt x="0" y="0"/>
                </a:moveTo>
                <a:lnTo>
                  <a:pt x="30988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593574" y="7331280"/>
            <a:ext cx="0" cy="3192145"/>
          </a:xfrm>
          <a:custGeom>
            <a:avLst/>
            <a:gdLst/>
            <a:ahLst/>
            <a:cxnLst/>
            <a:rect l="l" t="t" r="r" b="b"/>
            <a:pathLst>
              <a:path w="0" h="3192145">
                <a:moveTo>
                  <a:pt x="0" y="0"/>
                </a:moveTo>
                <a:lnTo>
                  <a:pt x="0" y="3191518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745994" y="8351113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 h="0">
                <a:moveTo>
                  <a:pt x="0" y="0"/>
                </a:moveTo>
                <a:lnTo>
                  <a:pt x="353054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745994" y="8833722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 h="0">
                <a:moveTo>
                  <a:pt x="0" y="0"/>
                </a:moveTo>
                <a:lnTo>
                  <a:pt x="353054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745994" y="9316321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 h="0">
                <a:moveTo>
                  <a:pt x="0" y="0"/>
                </a:moveTo>
                <a:lnTo>
                  <a:pt x="353054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745994" y="9798918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 h="0">
                <a:moveTo>
                  <a:pt x="0" y="0"/>
                </a:moveTo>
                <a:lnTo>
                  <a:pt x="353054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745994" y="10281517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 h="0">
                <a:moveTo>
                  <a:pt x="0" y="0"/>
                </a:moveTo>
                <a:lnTo>
                  <a:pt x="353054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2898940" y="10394398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90227" y="10396511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147788" y="1038185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73794" y="157272"/>
            <a:ext cx="616775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639"/>
              </a:lnSpc>
              <a:tabLst>
                <a:tab pos="1553210" algn="l"/>
                <a:tab pos="536067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http://www.technologystudent.com/pdf14/maths5.pdf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baseline="2314" sz="18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8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71275" y="432103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28836" y="41744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7293" y="1694011"/>
            <a:ext cx="2476500" cy="2108200"/>
          </a:xfrm>
          <a:custGeom>
            <a:avLst/>
            <a:gdLst/>
            <a:ahLst/>
            <a:cxnLst/>
            <a:rect l="l" t="t" r="r" b="b"/>
            <a:pathLst>
              <a:path w="2476500" h="2108200">
                <a:moveTo>
                  <a:pt x="0" y="0"/>
                </a:moveTo>
                <a:lnTo>
                  <a:pt x="2476501" y="2108200"/>
                </a:lnTo>
                <a:lnTo>
                  <a:pt x="698505" y="2108200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0241" y="1706709"/>
            <a:ext cx="94615" cy="2108200"/>
          </a:xfrm>
          <a:custGeom>
            <a:avLst/>
            <a:gdLst/>
            <a:ahLst/>
            <a:cxnLst/>
            <a:rect l="l" t="t" r="r" b="b"/>
            <a:pathLst>
              <a:path w="94614" h="2108200">
                <a:moveTo>
                  <a:pt x="56052" y="0"/>
                </a:moveTo>
                <a:lnTo>
                  <a:pt x="38053" y="0"/>
                </a:lnTo>
                <a:lnTo>
                  <a:pt x="38053" y="36000"/>
                </a:lnTo>
                <a:lnTo>
                  <a:pt x="56052" y="36000"/>
                </a:lnTo>
                <a:lnTo>
                  <a:pt x="56052" y="0"/>
                </a:lnTo>
                <a:close/>
              </a:path>
              <a:path w="94614" h="2108200">
                <a:moveTo>
                  <a:pt x="56052" y="89999"/>
                </a:moveTo>
                <a:lnTo>
                  <a:pt x="38053" y="89999"/>
                </a:lnTo>
                <a:lnTo>
                  <a:pt x="38053" y="126000"/>
                </a:lnTo>
                <a:lnTo>
                  <a:pt x="56052" y="126000"/>
                </a:lnTo>
                <a:lnTo>
                  <a:pt x="56052" y="89999"/>
                </a:lnTo>
                <a:close/>
              </a:path>
              <a:path w="94614" h="2108200">
                <a:moveTo>
                  <a:pt x="56052" y="179999"/>
                </a:moveTo>
                <a:lnTo>
                  <a:pt x="38053" y="179999"/>
                </a:lnTo>
                <a:lnTo>
                  <a:pt x="38053" y="216000"/>
                </a:lnTo>
                <a:lnTo>
                  <a:pt x="56052" y="216000"/>
                </a:lnTo>
                <a:lnTo>
                  <a:pt x="56052" y="179999"/>
                </a:lnTo>
                <a:close/>
              </a:path>
              <a:path w="94614" h="2108200">
                <a:moveTo>
                  <a:pt x="56052" y="270000"/>
                </a:moveTo>
                <a:lnTo>
                  <a:pt x="38053" y="270000"/>
                </a:lnTo>
                <a:lnTo>
                  <a:pt x="38053" y="306000"/>
                </a:lnTo>
                <a:lnTo>
                  <a:pt x="56052" y="306000"/>
                </a:lnTo>
                <a:lnTo>
                  <a:pt x="56052" y="270000"/>
                </a:lnTo>
                <a:close/>
              </a:path>
              <a:path w="94614" h="2108200">
                <a:moveTo>
                  <a:pt x="56052" y="360000"/>
                </a:moveTo>
                <a:lnTo>
                  <a:pt x="38053" y="360000"/>
                </a:lnTo>
                <a:lnTo>
                  <a:pt x="38053" y="395999"/>
                </a:lnTo>
                <a:lnTo>
                  <a:pt x="56052" y="395999"/>
                </a:lnTo>
                <a:lnTo>
                  <a:pt x="56052" y="360000"/>
                </a:lnTo>
                <a:close/>
              </a:path>
              <a:path w="94614" h="2108200">
                <a:moveTo>
                  <a:pt x="56052" y="450000"/>
                </a:moveTo>
                <a:lnTo>
                  <a:pt x="38053" y="450000"/>
                </a:lnTo>
                <a:lnTo>
                  <a:pt x="38053" y="485999"/>
                </a:lnTo>
                <a:lnTo>
                  <a:pt x="56052" y="485999"/>
                </a:lnTo>
                <a:lnTo>
                  <a:pt x="56052" y="450000"/>
                </a:lnTo>
                <a:close/>
              </a:path>
              <a:path w="94614" h="2108200">
                <a:moveTo>
                  <a:pt x="56052" y="540000"/>
                </a:moveTo>
                <a:lnTo>
                  <a:pt x="38053" y="540000"/>
                </a:lnTo>
                <a:lnTo>
                  <a:pt x="38053" y="575999"/>
                </a:lnTo>
                <a:lnTo>
                  <a:pt x="56052" y="575999"/>
                </a:lnTo>
                <a:lnTo>
                  <a:pt x="56052" y="540000"/>
                </a:lnTo>
                <a:close/>
              </a:path>
              <a:path w="94614" h="2108200">
                <a:moveTo>
                  <a:pt x="56052" y="629996"/>
                </a:moveTo>
                <a:lnTo>
                  <a:pt x="38053" y="629996"/>
                </a:lnTo>
                <a:lnTo>
                  <a:pt x="38053" y="665996"/>
                </a:lnTo>
                <a:lnTo>
                  <a:pt x="56052" y="665996"/>
                </a:lnTo>
                <a:lnTo>
                  <a:pt x="56052" y="629996"/>
                </a:lnTo>
                <a:close/>
              </a:path>
              <a:path w="94614" h="2108200">
                <a:moveTo>
                  <a:pt x="56052" y="719996"/>
                </a:moveTo>
                <a:lnTo>
                  <a:pt x="38053" y="719996"/>
                </a:lnTo>
                <a:lnTo>
                  <a:pt x="38053" y="755996"/>
                </a:lnTo>
                <a:lnTo>
                  <a:pt x="56052" y="755996"/>
                </a:lnTo>
                <a:lnTo>
                  <a:pt x="56052" y="719996"/>
                </a:lnTo>
                <a:close/>
              </a:path>
              <a:path w="94614" h="2108200">
                <a:moveTo>
                  <a:pt x="56052" y="809997"/>
                </a:moveTo>
                <a:lnTo>
                  <a:pt x="38053" y="809997"/>
                </a:lnTo>
                <a:lnTo>
                  <a:pt x="38053" y="845996"/>
                </a:lnTo>
                <a:lnTo>
                  <a:pt x="56052" y="845996"/>
                </a:lnTo>
                <a:lnTo>
                  <a:pt x="56052" y="809997"/>
                </a:lnTo>
                <a:close/>
              </a:path>
              <a:path w="94614" h="2108200">
                <a:moveTo>
                  <a:pt x="56052" y="899996"/>
                </a:moveTo>
                <a:lnTo>
                  <a:pt x="38053" y="899996"/>
                </a:lnTo>
                <a:lnTo>
                  <a:pt x="38053" y="935996"/>
                </a:lnTo>
                <a:lnTo>
                  <a:pt x="56052" y="935996"/>
                </a:lnTo>
                <a:lnTo>
                  <a:pt x="56052" y="899996"/>
                </a:lnTo>
                <a:close/>
              </a:path>
              <a:path w="94614" h="2108200">
                <a:moveTo>
                  <a:pt x="56052" y="989996"/>
                </a:moveTo>
                <a:lnTo>
                  <a:pt x="38053" y="989996"/>
                </a:lnTo>
                <a:lnTo>
                  <a:pt x="38053" y="1025996"/>
                </a:lnTo>
                <a:lnTo>
                  <a:pt x="56052" y="1025996"/>
                </a:lnTo>
                <a:lnTo>
                  <a:pt x="56052" y="989996"/>
                </a:lnTo>
                <a:close/>
              </a:path>
              <a:path w="94614" h="2108200">
                <a:moveTo>
                  <a:pt x="56052" y="1079996"/>
                </a:moveTo>
                <a:lnTo>
                  <a:pt x="38053" y="1079996"/>
                </a:lnTo>
                <a:lnTo>
                  <a:pt x="38053" y="1115997"/>
                </a:lnTo>
                <a:lnTo>
                  <a:pt x="56052" y="1115997"/>
                </a:lnTo>
                <a:lnTo>
                  <a:pt x="56052" y="1079996"/>
                </a:lnTo>
                <a:close/>
              </a:path>
              <a:path w="94614" h="2108200">
                <a:moveTo>
                  <a:pt x="56052" y="1169996"/>
                </a:moveTo>
                <a:lnTo>
                  <a:pt x="38053" y="1169996"/>
                </a:lnTo>
                <a:lnTo>
                  <a:pt x="38053" y="1205997"/>
                </a:lnTo>
                <a:lnTo>
                  <a:pt x="56052" y="1205997"/>
                </a:lnTo>
                <a:lnTo>
                  <a:pt x="56052" y="1169996"/>
                </a:lnTo>
                <a:close/>
              </a:path>
              <a:path w="94614" h="2108200">
                <a:moveTo>
                  <a:pt x="56052" y="1259996"/>
                </a:moveTo>
                <a:lnTo>
                  <a:pt x="38053" y="1259996"/>
                </a:lnTo>
                <a:lnTo>
                  <a:pt x="38053" y="1295996"/>
                </a:lnTo>
                <a:lnTo>
                  <a:pt x="56052" y="1295996"/>
                </a:lnTo>
                <a:lnTo>
                  <a:pt x="56052" y="1259996"/>
                </a:lnTo>
                <a:close/>
              </a:path>
              <a:path w="94614" h="2108200">
                <a:moveTo>
                  <a:pt x="56052" y="1349996"/>
                </a:moveTo>
                <a:lnTo>
                  <a:pt x="38053" y="1349996"/>
                </a:lnTo>
                <a:lnTo>
                  <a:pt x="38053" y="1385996"/>
                </a:lnTo>
                <a:lnTo>
                  <a:pt x="56052" y="1385996"/>
                </a:lnTo>
                <a:lnTo>
                  <a:pt x="56052" y="1349996"/>
                </a:lnTo>
                <a:close/>
              </a:path>
              <a:path w="94614" h="2108200">
                <a:moveTo>
                  <a:pt x="56052" y="1439997"/>
                </a:moveTo>
                <a:lnTo>
                  <a:pt x="38053" y="1439997"/>
                </a:lnTo>
                <a:lnTo>
                  <a:pt x="38053" y="1475996"/>
                </a:lnTo>
                <a:lnTo>
                  <a:pt x="56052" y="1475996"/>
                </a:lnTo>
                <a:lnTo>
                  <a:pt x="56052" y="1439997"/>
                </a:lnTo>
                <a:close/>
              </a:path>
              <a:path w="94614" h="2108200">
                <a:moveTo>
                  <a:pt x="56052" y="1529996"/>
                </a:moveTo>
                <a:lnTo>
                  <a:pt x="38053" y="1529996"/>
                </a:lnTo>
                <a:lnTo>
                  <a:pt x="38053" y="1565996"/>
                </a:lnTo>
                <a:lnTo>
                  <a:pt x="56052" y="1565996"/>
                </a:lnTo>
                <a:lnTo>
                  <a:pt x="56052" y="1529996"/>
                </a:lnTo>
                <a:close/>
              </a:path>
              <a:path w="94614" h="2108200">
                <a:moveTo>
                  <a:pt x="56052" y="1619996"/>
                </a:moveTo>
                <a:lnTo>
                  <a:pt x="38053" y="1619996"/>
                </a:lnTo>
                <a:lnTo>
                  <a:pt x="38053" y="1655996"/>
                </a:lnTo>
                <a:lnTo>
                  <a:pt x="56052" y="1655996"/>
                </a:lnTo>
                <a:lnTo>
                  <a:pt x="56052" y="1619996"/>
                </a:lnTo>
                <a:close/>
              </a:path>
              <a:path w="94614" h="2108200">
                <a:moveTo>
                  <a:pt x="56052" y="1709996"/>
                </a:moveTo>
                <a:lnTo>
                  <a:pt x="38053" y="1709996"/>
                </a:lnTo>
                <a:lnTo>
                  <a:pt x="38053" y="1745997"/>
                </a:lnTo>
                <a:lnTo>
                  <a:pt x="56052" y="1745997"/>
                </a:lnTo>
                <a:lnTo>
                  <a:pt x="56052" y="1709996"/>
                </a:lnTo>
                <a:close/>
              </a:path>
              <a:path w="94614" h="2108200">
                <a:moveTo>
                  <a:pt x="56052" y="1799996"/>
                </a:moveTo>
                <a:lnTo>
                  <a:pt x="38053" y="1799996"/>
                </a:lnTo>
                <a:lnTo>
                  <a:pt x="38053" y="1835997"/>
                </a:lnTo>
                <a:lnTo>
                  <a:pt x="56052" y="1835997"/>
                </a:lnTo>
                <a:lnTo>
                  <a:pt x="56052" y="1799996"/>
                </a:lnTo>
                <a:close/>
              </a:path>
              <a:path w="94614" h="2108200">
                <a:moveTo>
                  <a:pt x="56052" y="1889996"/>
                </a:moveTo>
                <a:lnTo>
                  <a:pt x="38053" y="1889996"/>
                </a:lnTo>
                <a:lnTo>
                  <a:pt x="38053" y="1925996"/>
                </a:lnTo>
                <a:lnTo>
                  <a:pt x="56052" y="1925996"/>
                </a:lnTo>
                <a:lnTo>
                  <a:pt x="56052" y="1889996"/>
                </a:lnTo>
                <a:close/>
              </a:path>
              <a:path w="94614" h="2108200">
                <a:moveTo>
                  <a:pt x="56052" y="1979996"/>
                </a:moveTo>
                <a:lnTo>
                  <a:pt x="38053" y="1979996"/>
                </a:lnTo>
                <a:lnTo>
                  <a:pt x="38053" y="2015996"/>
                </a:lnTo>
                <a:lnTo>
                  <a:pt x="56052" y="2015996"/>
                </a:lnTo>
                <a:lnTo>
                  <a:pt x="56052" y="1979996"/>
                </a:lnTo>
                <a:close/>
              </a:path>
              <a:path w="94614" h="2108200">
                <a:moveTo>
                  <a:pt x="94104" y="2022664"/>
                </a:moveTo>
                <a:lnTo>
                  <a:pt x="0" y="2022664"/>
                </a:lnTo>
                <a:lnTo>
                  <a:pt x="47052" y="2108200"/>
                </a:lnTo>
                <a:lnTo>
                  <a:pt x="94104" y="2022664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00931" y="3802212"/>
            <a:ext cx="704850" cy="0"/>
          </a:xfrm>
          <a:custGeom>
            <a:avLst/>
            <a:gdLst/>
            <a:ahLst/>
            <a:cxnLst/>
            <a:rect l="l" t="t" r="r" b="b"/>
            <a:pathLst>
              <a:path w="704850" h="0">
                <a:moveTo>
                  <a:pt x="704851" y="0"/>
                </a:moveTo>
                <a:lnTo>
                  <a:pt x="0" y="0"/>
                </a:lnTo>
              </a:path>
            </a:pathLst>
          </a:custGeom>
          <a:ln w="17999">
            <a:solidFill>
              <a:srgbClr val="DD2B1C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86948" y="3866879"/>
            <a:ext cx="0" cy="466725"/>
          </a:xfrm>
          <a:custGeom>
            <a:avLst/>
            <a:gdLst/>
            <a:ahLst/>
            <a:cxnLst/>
            <a:rect l="l" t="t" r="r" b="b"/>
            <a:pathLst>
              <a:path w="0" h="466725">
                <a:moveTo>
                  <a:pt x="0" y="0"/>
                </a:moveTo>
                <a:lnTo>
                  <a:pt x="0" y="466725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01701" y="3866879"/>
            <a:ext cx="0" cy="466725"/>
          </a:xfrm>
          <a:custGeom>
            <a:avLst/>
            <a:gdLst/>
            <a:ahLst/>
            <a:cxnLst/>
            <a:rect l="l" t="t" r="r" b="b"/>
            <a:pathLst>
              <a:path w="0" h="466725">
                <a:moveTo>
                  <a:pt x="0" y="0"/>
                </a:moveTo>
                <a:lnTo>
                  <a:pt x="0" y="466725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05084" y="4207593"/>
            <a:ext cx="1782445" cy="72390"/>
          </a:xfrm>
          <a:custGeom>
            <a:avLst/>
            <a:gdLst/>
            <a:ahLst/>
            <a:cxnLst/>
            <a:rect l="l" t="t" r="r" b="b"/>
            <a:pathLst>
              <a:path w="1782445" h="72389">
                <a:moveTo>
                  <a:pt x="134392" y="0"/>
                </a:moveTo>
                <a:lnTo>
                  <a:pt x="0" y="36010"/>
                </a:lnTo>
                <a:lnTo>
                  <a:pt x="134392" y="72021"/>
                </a:lnTo>
                <a:lnTo>
                  <a:pt x="134392" y="40510"/>
                </a:lnTo>
                <a:lnTo>
                  <a:pt x="67194" y="40510"/>
                </a:lnTo>
                <a:lnTo>
                  <a:pt x="67194" y="31511"/>
                </a:lnTo>
                <a:lnTo>
                  <a:pt x="134392" y="31511"/>
                </a:lnTo>
                <a:lnTo>
                  <a:pt x="134392" y="0"/>
                </a:lnTo>
                <a:close/>
              </a:path>
              <a:path w="1782445" h="72389">
                <a:moveTo>
                  <a:pt x="1647471" y="0"/>
                </a:moveTo>
                <a:lnTo>
                  <a:pt x="1647471" y="72021"/>
                </a:lnTo>
                <a:lnTo>
                  <a:pt x="1765070" y="40510"/>
                </a:lnTo>
                <a:lnTo>
                  <a:pt x="1714670" y="40510"/>
                </a:lnTo>
                <a:lnTo>
                  <a:pt x="1714670" y="31511"/>
                </a:lnTo>
                <a:lnTo>
                  <a:pt x="1765070" y="31511"/>
                </a:lnTo>
                <a:lnTo>
                  <a:pt x="1647471" y="0"/>
                </a:lnTo>
                <a:close/>
              </a:path>
              <a:path w="1782445" h="72389">
                <a:moveTo>
                  <a:pt x="134392" y="31511"/>
                </a:moveTo>
                <a:lnTo>
                  <a:pt x="67194" y="31511"/>
                </a:lnTo>
                <a:lnTo>
                  <a:pt x="67194" y="40510"/>
                </a:lnTo>
                <a:lnTo>
                  <a:pt x="134392" y="40510"/>
                </a:lnTo>
                <a:lnTo>
                  <a:pt x="134392" y="31511"/>
                </a:lnTo>
                <a:close/>
              </a:path>
              <a:path w="1782445" h="72389">
                <a:moveTo>
                  <a:pt x="1647471" y="31511"/>
                </a:moveTo>
                <a:lnTo>
                  <a:pt x="134392" y="31511"/>
                </a:lnTo>
                <a:lnTo>
                  <a:pt x="134392" y="40510"/>
                </a:lnTo>
                <a:lnTo>
                  <a:pt x="1647471" y="40510"/>
                </a:lnTo>
                <a:lnTo>
                  <a:pt x="1647471" y="31511"/>
                </a:lnTo>
                <a:close/>
              </a:path>
              <a:path w="1782445" h="72389">
                <a:moveTo>
                  <a:pt x="1765070" y="31511"/>
                </a:moveTo>
                <a:lnTo>
                  <a:pt x="1714670" y="31511"/>
                </a:lnTo>
                <a:lnTo>
                  <a:pt x="1714670" y="40510"/>
                </a:lnTo>
                <a:lnTo>
                  <a:pt x="1765070" y="40510"/>
                </a:lnTo>
                <a:lnTo>
                  <a:pt x="1781863" y="36010"/>
                </a:lnTo>
                <a:lnTo>
                  <a:pt x="1765070" y="3151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190166" y="3843560"/>
            <a:ext cx="8813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b=600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74046" y="1701954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 h="0">
                <a:moveTo>
                  <a:pt x="431636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74046" y="3829316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 h="0">
                <a:moveTo>
                  <a:pt x="466726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28035" y="1701954"/>
            <a:ext cx="72390" cy="2123440"/>
          </a:xfrm>
          <a:custGeom>
            <a:avLst/>
            <a:gdLst/>
            <a:ahLst/>
            <a:cxnLst/>
            <a:rect l="l" t="t" r="r" b="b"/>
            <a:pathLst>
              <a:path w="72389" h="2123440">
                <a:moveTo>
                  <a:pt x="31511" y="1988934"/>
                </a:moveTo>
                <a:lnTo>
                  <a:pt x="0" y="1988934"/>
                </a:lnTo>
                <a:lnTo>
                  <a:pt x="36010" y="2123325"/>
                </a:lnTo>
                <a:lnTo>
                  <a:pt x="54015" y="2056132"/>
                </a:lnTo>
                <a:lnTo>
                  <a:pt x="31511" y="2056132"/>
                </a:lnTo>
                <a:lnTo>
                  <a:pt x="31511" y="1988934"/>
                </a:lnTo>
                <a:close/>
              </a:path>
              <a:path w="72389" h="2123440">
                <a:moveTo>
                  <a:pt x="40511" y="67193"/>
                </a:moveTo>
                <a:lnTo>
                  <a:pt x="31511" y="67193"/>
                </a:lnTo>
                <a:lnTo>
                  <a:pt x="31511" y="2056132"/>
                </a:lnTo>
                <a:lnTo>
                  <a:pt x="40511" y="2056132"/>
                </a:lnTo>
                <a:lnTo>
                  <a:pt x="40511" y="67193"/>
                </a:lnTo>
                <a:close/>
              </a:path>
              <a:path w="72389" h="2123440">
                <a:moveTo>
                  <a:pt x="72021" y="1988934"/>
                </a:moveTo>
                <a:lnTo>
                  <a:pt x="40511" y="1988934"/>
                </a:lnTo>
                <a:lnTo>
                  <a:pt x="40511" y="2056132"/>
                </a:lnTo>
                <a:lnTo>
                  <a:pt x="54015" y="2056132"/>
                </a:lnTo>
                <a:lnTo>
                  <a:pt x="72021" y="1988934"/>
                </a:lnTo>
                <a:close/>
              </a:path>
              <a:path w="72389" h="2123440">
                <a:moveTo>
                  <a:pt x="36010" y="0"/>
                </a:moveTo>
                <a:lnTo>
                  <a:pt x="0" y="134391"/>
                </a:lnTo>
                <a:lnTo>
                  <a:pt x="31511" y="134391"/>
                </a:lnTo>
                <a:lnTo>
                  <a:pt x="31511" y="67193"/>
                </a:lnTo>
                <a:lnTo>
                  <a:pt x="54015" y="67193"/>
                </a:lnTo>
                <a:lnTo>
                  <a:pt x="36010" y="0"/>
                </a:lnTo>
                <a:close/>
              </a:path>
              <a:path w="72389" h="2123440">
                <a:moveTo>
                  <a:pt x="54015" y="67193"/>
                </a:moveTo>
                <a:lnTo>
                  <a:pt x="40511" y="67193"/>
                </a:lnTo>
                <a:lnTo>
                  <a:pt x="40511" y="134391"/>
                </a:lnTo>
                <a:lnTo>
                  <a:pt x="72021" y="134391"/>
                </a:lnTo>
                <a:lnTo>
                  <a:pt x="54015" y="67193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859946" y="2232162"/>
            <a:ext cx="441959" cy="881380"/>
          </a:xfrm>
          <a:prstGeom prst="rect">
            <a:avLst/>
          </a:prstGeom>
        </p:spPr>
        <p:txBody>
          <a:bodyPr wrap="square" lIns="0" tIns="2476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h=800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8958" y="830377"/>
            <a:ext cx="643953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26746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piece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waste material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left 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over,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making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model.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area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waste?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6388" y="4997609"/>
            <a:ext cx="6345555" cy="0"/>
          </a:xfrm>
          <a:custGeom>
            <a:avLst/>
            <a:gdLst/>
            <a:ahLst/>
            <a:cxnLst/>
            <a:rect l="l" t="t" r="r" b="b"/>
            <a:pathLst>
              <a:path w="6345555" h="0">
                <a:moveTo>
                  <a:pt x="0" y="0"/>
                </a:moveTo>
                <a:lnTo>
                  <a:pt x="634512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66388" y="5480218"/>
            <a:ext cx="6345555" cy="0"/>
          </a:xfrm>
          <a:custGeom>
            <a:avLst/>
            <a:gdLst/>
            <a:ahLst/>
            <a:cxnLst/>
            <a:rect l="l" t="t" r="r" b="b"/>
            <a:pathLst>
              <a:path w="6345555" h="0">
                <a:moveTo>
                  <a:pt x="0" y="0"/>
                </a:moveTo>
                <a:lnTo>
                  <a:pt x="634512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6388" y="5962817"/>
            <a:ext cx="6345555" cy="0"/>
          </a:xfrm>
          <a:custGeom>
            <a:avLst/>
            <a:gdLst/>
            <a:ahLst/>
            <a:cxnLst/>
            <a:rect l="l" t="t" r="r" b="b"/>
            <a:pathLst>
              <a:path w="6345555" h="0">
                <a:moveTo>
                  <a:pt x="0" y="0"/>
                </a:moveTo>
                <a:lnTo>
                  <a:pt x="634512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6388" y="6445414"/>
            <a:ext cx="6345555" cy="0"/>
          </a:xfrm>
          <a:custGeom>
            <a:avLst/>
            <a:gdLst/>
            <a:ahLst/>
            <a:cxnLst/>
            <a:rect l="l" t="t" r="r" b="b"/>
            <a:pathLst>
              <a:path w="6345555" h="0">
                <a:moveTo>
                  <a:pt x="0" y="0"/>
                </a:moveTo>
                <a:lnTo>
                  <a:pt x="634512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66388" y="6928013"/>
            <a:ext cx="6345555" cy="0"/>
          </a:xfrm>
          <a:custGeom>
            <a:avLst/>
            <a:gdLst/>
            <a:ahLst/>
            <a:cxnLst/>
            <a:rect l="l" t="t" r="r" b="b"/>
            <a:pathLst>
              <a:path w="6345555" h="0">
                <a:moveTo>
                  <a:pt x="0" y="0"/>
                </a:moveTo>
                <a:lnTo>
                  <a:pt x="634512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92993" y="308974"/>
            <a:ext cx="616775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639"/>
              </a:lnSpc>
              <a:tabLst>
                <a:tab pos="1553210" algn="l"/>
                <a:tab pos="536067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http://www.technologystudent.com/pdf14/maths5.pdf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baseline="2314" sz="18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6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7090" y="7599440"/>
            <a:ext cx="659765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88023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2d.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Standard components are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often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used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products. 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  standard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component?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2993" y="7217776"/>
            <a:ext cx="616775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639"/>
              </a:lnSpc>
              <a:tabLst>
                <a:tab pos="189992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http://www.technologystudent.com/prddes1/standard1.html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66388" y="8591721"/>
            <a:ext cx="6345555" cy="0"/>
          </a:xfrm>
          <a:custGeom>
            <a:avLst/>
            <a:gdLst/>
            <a:ahLst/>
            <a:cxnLst/>
            <a:rect l="l" t="t" r="r" b="b"/>
            <a:pathLst>
              <a:path w="6345555" h="0">
                <a:moveTo>
                  <a:pt x="0" y="0"/>
                </a:moveTo>
                <a:lnTo>
                  <a:pt x="634512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66388" y="9074318"/>
            <a:ext cx="6345555" cy="0"/>
          </a:xfrm>
          <a:custGeom>
            <a:avLst/>
            <a:gdLst/>
            <a:ahLst/>
            <a:cxnLst/>
            <a:rect l="l" t="t" r="r" b="b"/>
            <a:pathLst>
              <a:path w="6345555" h="0">
                <a:moveTo>
                  <a:pt x="0" y="0"/>
                </a:moveTo>
                <a:lnTo>
                  <a:pt x="634512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66388" y="9556915"/>
            <a:ext cx="6345555" cy="0"/>
          </a:xfrm>
          <a:custGeom>
            <a:avLst/>
            <a:gdLst/>
            <a:ahLst/>
            <a:cxnLst/>
            <a:rect l="l" t="t" r="r" b="b"/>
            <a:pathLst>
              <a:path w="6345555" h="0">
                <a:moveTo>
                  <a:pt x="0" y="0"/>
                </a:moveTo>
                <a:lnTo>
                  <a:pt x="634512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66388" y="10039515"/>
            <a:ext cx="6345555" cy="0"/>
          </a:xfrm>
          <a:custGeom>
            <a:avLst/>
            <a:gdLst/>
            <a:ahLst/>
            <a:cxnLst/>
            <a:rect l="l" t="t" r="r" b="b"/>
            <a:pathLst>
              <a:path w="6345555" h="0">
                <a:moveTo>
                  <a:pt x="0" y="0"/>
                </a:moveTo>
                <a:lnTo>
                  <a:pt x="634512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66675" y="621903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24236" y="60724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072" y="1017641"/>
            <a:ext cx="658812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2e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advantages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standard components, when manufacturing a  product. Include an example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product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includes standard</a:t>
            </a:r>
            <a:r>
              <a:rPr dirty="0" sz="1400" spc="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components.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7590" y="461376"/>
            <a:ext cx="616775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520"/>
              </a:lnSpc>
              <a:tabLst>
                <a:tab pos="1804670" algn="l"/>
              </a:tabLst>
            </a:pPr>
            <a:r>
              <a:rPr dirty="0" baseline="-3968" sz="21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-3968" sz="2100" spc="-67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3968" sz="21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http://www.technologystudent.com/prddes1/standard2.html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6724" y="2175055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6724" y="2677752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6724" y="3180449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6724" y="3683145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6724" y="4185842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6724" y="4688539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6724" y="5191236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6724" y="5693932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66675" y="80287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4236" y="788216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609" y="593727"/>
            <a:ext cx="6607809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3.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‘wind-up’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torch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shown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casing holds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circuit, 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includes a</a:t>
            </a:r>
            <a:r>
              <a:rPr dirty="0" sz="14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range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electronic components, such as those displayed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table 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400" spc="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sheet.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40945" y="7820197"/>
            <a:ext cx="893165" cy="773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807336" y="4990765"/>
          <a:ext cx="3950335" cy="500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4970"/>
                <a:gridCol w="1135380"/>
                <a:gridCol w="1135379"/>
              </a:tblGrid>
              <a:tr h="306684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COMPONENT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INPUT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OUTPUT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1173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1173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11728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1270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1270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12700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11730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12700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12700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12700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388224" y="5368054"/>
            <a:ext cx="576479" cy="10245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16507" y="6531081"/>
            <a:ext cx="636430" cy="1061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17205" y="8897470"/>
            <a:ext cx="758411" cy="1027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608113" y="218271"/>
            <a:ext cx="503809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7160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http://www.technologystudent.com/pics/intputs1.htm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10385" y="1228950"/>
            <a:ext cx="3402442" cy="2600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09376" y="3956355"/>
            <a:ext cx="6830695" cy="6737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2459355" algn="l"/>
                <a:tab pos="4707890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5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8"/>
              </a:rPr>
              <a:t>https://www.facebook.com/groups/254963448192823/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8547" sz="975" spc="7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9"/>
              </a:rPr>
              <a:t>www.technologystudent.com</a:t>
            </a:r>
            <a:r>
              <a:rPr dirty="0" baseline="8547" sz="975" spc="7">
                <a:solidFill>
                  <a:srgbClr val="0000C4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  <a:hlinkClick r:id="rId9"/>
              </a:rPr>
              <a:t>©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baseline="8547" sz="975" spc="-7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baseline="8547" sz="975" spc="-44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baseline="8547" sz="97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Arial"/>
              <a:cs typeface="Arial"/>
            </a:endParaRPr>
          </a:p>
          <a:p>
            <a:pPr marL="147320" marR="30480">
              <a:lnSpc>
                <a:spcPts val="1560"/>
              </a:lnSpc>
              <a:tabLst>
                <a:tab pos="96774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3a.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tick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or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cross,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identify each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components, as either an ‘input’ or an  ‘output’.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911" y="782637"/>
            <a:ext cx="624205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308927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3b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. Compared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conventional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torches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(those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need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batteries),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what are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advantages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</a:t>
            </a:r>
            <a:r>
              <a:rPr dirty="0" sz="1400" spc="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‘wind-up’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version?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6724" y="1654355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6724" y="2157051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6724" y="2659747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6724" y="3162445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6724" y="3665142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6724" y="4167838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6724" y="4670535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6724" y="5173232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36809" y="211219"/>
            <a:ext cx="518477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20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http://www.technologystudent.com/enerﬂsh/ensave1.html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24894" y="6974969"/>
            <a:ext cx="1086485" cy="5207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WIND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FARM</a:t>
            </a:r>
            <a:endParaRPr sz="1400">
              <a:latin typeface="Arial"/>
              <a:cs typeface="Arial"/>
            </a:endParaRPr>
          </a:p>
          <a:p>
            <a:pPr algn="ctr" marR="62230">
              <a:lnSpc>
                <a:spcPct val="100000"/>
              </a:lnSpc>
              <a:spcBef>
                <a:spcPts val="160"/>
              </a:spcBef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65010" y="6992745"/>
            <a:ext cx="1858010" cy="481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1675"/>
              </a:lnSpc>
              <a:spcBef>
                <a:spcPts val="100"/>
              </a:spcBef>
              <a:tabLst>
                <a:tab pos="439420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:	</a:t>
            </a: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SOLAR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POWER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ts val="1914"/>
              </a:lnSpc>
              <a:tabLst>
                <a:tab pos="902335" algn="l"/>
              </a:tabLst>
            </a:pPr>
            <a:r>
              <a:rPr dirty="0" baseline="5952" sz="2100">
                <a:solidFill>
                  <a:srgbClr val="151616"/>
                </a:solidFill>
                <a:latin typeface="Arial"/>
                <a:cs typeface="Arial"/>
              </a:rPr>
              <a:t>:	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0.5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8702" y="7747368"/>
            <a:ext cx="31946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1350" algn="l"/>
              </a:tabLst>
            </a:pPr>
            <a:r>
              <a:rPr dirty="0" sz="1200" spc="25">
                <a:solidFill>
                  <a:srgbClr val="151616"/>
                </a:solidFill>
                <a:latin typeface="Arial"/>
                <a:cs typeface="Arial"/>
              </a:rPr>
              <a:t>EXPLANATION:</a:t>
            </a:r>
            <a:r>
              <a:rPr dirty="0" sz="12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8735" y="8387457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8735" y="8824334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78735" y="9261213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8735" y="9698090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8735" y="10134968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27132" y="5746272"/>
            <a:ext cx="7014845" cy="1091565"/>
          </a:xfrm>
          <a:prstGeom prst="rect">
            <a:avLst/>
          </a:prstGeom>
        </p:spPr>
        <p:txBody>
          <a:bodyPr wrap="square" lIns="0" tIns="133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question is about alternative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energy.</a:t>
            </a:r>
            <a:endParaRPr sz="1400">
              <a:latin typeface="Arial"/>
              <a:cs typeface="Arial"/>
            </a:endParaRPr>
          </a:p>
          <a:p>
            <a:pPr marL="54610" marR="5080">
              <a:lnSpc>
                <a:spcPts val="1560"/>
              </a:lnSpc>
              <a:spcBef>
                <a:spcPts val="1105"/>
              </a:spcBef>
              <a:tabLst>
                <a:tab pos="1872614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3c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local wind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farm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produces 4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terawatt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hours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electricity over a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year.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At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same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time,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solar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farm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0.5 terawatt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hours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electrical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power.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ratio Wind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farm :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Solar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Power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65359" y="5402981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21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http://www.technologystudent.com/pdf14/ratios1.pdf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sz="12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2398" y="550464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09959" y="535806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BY V.RYAN</dc:creator>
  <cp:keywords>OCR GCSE DESIGN AND TECHNOLOGY EXAMINATION PAPER - SAMPLE</cp:keywords>
  <dc:title>ocr_examination1.cdr</dc:title>
  <dcterms:created xsi:type="dcterms:W3CDTF">2020-05-12T17:49:23Z</dcterms:created>
  <dcterms:modified xsi:type="dcterms:W3CDTF">2020-05-12T17:49:23Z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2018-10-14T00:00:00Z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2020-05-12T00:00:00Z</vt:filetime>
  </property>
</Properties>
</file>