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0945" y="183185"/>
            <a:ext cx="7166598" cy="10418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98523" y="1400465"/>
            <a:ext cx="6867525" cy="2162175"/>
          </a:xfrm>
          <a:custGeom>
            <a:avLst/>
            <a:gdLst/>
            <a:ahLst/>
            <a:cxnLst/>
            <a:rect l="l" t="t" r="r" b="b"/>
            <a:pathLst>
              <a:path w="6867525" h="2162175">
                <a:moveTo>
                  <a:pt x="6867528" y="0"/>
                </a:moveTo>
                <a:lnTo>
                  <a:pt x="0" y="0"/>
                </a:lnTo>
                <a:lnTo>
                  <a:pt x="0" y="2162173"/>
                </a:lnTo>
                <a:lnTo>
                  <a:pt x="6867528" y="2162173"/>
                </a:lnTo>
                <a:lnTo>
                  <a:pt x="6867528" y="0"/>
                </a:lnTo>
                <a:close/>
              </a:path>
            </a:pathLst>
          </a:custGeom>
          <a:solidFill>
            <a:srgbClr val="FFF5AB">
              <a:alpha val="6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0578" y="1360826"/>
            <a:ext cx="623189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echteacher@technologystuden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technologystudent.com/joints/plywood1.html" TargetMode="External"/><Relationship Id="rId4" Type="http://schemas.openxmlformats.org/officeDocument/2006/relationships/hyperlink" Target="http://www.technologystudent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joints/plywood1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nologystudent.com/despro_flsh/flexply1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technologystudent.com/joints/kevlar2.html" TargetMode="External"/><Relationship Id="rId4" Type="http://schemas.openxmlformats.org/officeDocument/2006/relationships/hyperlink" Target="https://www.technologystudent.com/joints/kevlar1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technologystudent.com/joints/kevlar2.html" TargetMode="External"/><Relationship Id="rId4" Type="http://schemas.openxmlformats.org/officeDocument/2006/relationships/hyperlink" Target="https://www.technologystudent.com/joints/kevlar1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nologystudent.com/joints/kevlar3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nologystudent.com/despro_flsh/tpe2.html" TargetMode="External"/><Relationship Id="rId2" Type="http://schemas.openxmlformats.org/officeDocument/2006/relationships/hyperlink" Target="https://www.technologystudent.com/despro_flsh/tpe1.html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facebook.com/groups/254963448192823/" TargetMode="External"/><Relationship Id="rId4" Type="http://schemas.openxmlformats.org/officeDocument/2006/relationships/hyperlink" Target="http://www.technologystuden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DESIGN </a:t>
            </a:r>
            <a:r>
              <a:rPr spc="-5" dirty="0"/>
              <a:t>AND</a:t>
            </a:r>
            <a:r>
              <a:rPr spc="-220" dirty="0"/>
              <a:t> </a:t>
            </a:r>
            <a:r>
              <a:rPr dirty="0"/>
              <a:t>TECHNOLOGY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249" y="1871591"/>
            <a:ext cx="4573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151616"/>
                </a:solidFill>
                <a:latin typeface="Arial"/>
                <a:cs typeface="Arial"/>
              </a:rPr>
              <a:t>REVISION</a:t>
            </a:r>
            <a:r>
              <a:rPr sz="36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151616"/>
                </a:solidFill>
                <a:latin typeface="Arial"/>
                <a:cs typeface="Arial"/>
              </a:rPr>
              <a:t>BOOKLET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523" y="6410616"/>
            <a:ext cx="6867525" cy="2390775"/>
          </a:xfrm>
          <a:prstGeom prst="rect">
            <a:avLst/>
          </a:prstGeom>
          <a:solidFill>
            <a:srgbClr val="FFF5AB">
              <a:alpha val="60998"/>
            </a:srgbClr>
          </a:solidFill>
        </p:spPr>
        <p:txBody>
          <a:bodyPr vert="horz" wrap="square" lIns="0" tIns="94615" rIns="0" bIns="0" rtlCol="0">
            <a:spAutoFit/>
          </a:bodyPr>
          <a:lstStyle/>
          <a:p>
            <a:pPr marR="6350" algn="ctr">
              <a:lnSpc>
                <a:spcPct val="100000"/>
              </a:lnSpc>
              <a:spcBef>
                <a:spcPts val="745"/>
              </a:spcBef>
            </a:pP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SUITABLE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MATERIAL</a:t>
            </a:r>
            <a:r>
              <a:rPr sz="2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FOR:</a:t>
            </a:r>
            <a:endParaRPr sz="2400">
              <a:latin typeface="Arial"/>
              <a:cs typeface="Arial"/>
            </a:endParaRPr>
          </a:p>
          <a:p>
            <a:pPr marL="1357630" marR="1363980" indent="-635" algn="ctr">
              <a:lnSpc>
                <a:spcPts val="2680"/>
              </a:lnSpc>
              <a:spcBef>
                <a:spcPts val="2740"/>
              </a:spcBef>
            </a:pPr>
            <a:r>
              <a:rPr sz="2400" b="1" spc="-5" dirty="0">
                <a:solidFill>
                  <a:srgbClr val="151616"/>
                </a:solidFill>
                <a:latin typeface="Arial"/>
                <a:cs typeface="Arial"/>
              </a:rPr>
              <a:t>PRODUCT DESIGN  </a:t>
            </a: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RESISTANT </a:t>
            </a:r>
            <a:r>
              <a:rPr sz="2400" b="1" spc="-20" dirty="0">
                <a:solidFill>
                  <a:srgbClr val="151616"/>
                </a:solidFill>
                <a:latin typeface="Arial"/>
                <a:cs typeface="Arial"/>
              </a:rPr>
              <a:t>MATERIALS  </a:t>
            </a:r>
            <a:r>
              <a:rPr sz="2400" b="1" spc="-5" dirty="0">
                <a:solidFill>
                  <a:srgbClr val="151616"/>
                </a:solidFill>
                <a:latin typeface="Arial"/>
                <a:cs typeface="Arial"/>
              </a:rPr>
              <a:t>GRAPHIC PRODUCTS  DESIGN AND</a:t>
            </a:r>
            <a:r>
              <a:rPr sz="2400" b="1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523" y="447965"/>
            <a:ext cx="6867525" cy="354583"/>
          </a:xfrm>
          <a:prstGeom prst="rect">
            <a:avLst/>
          </a:prstGeom>
          <a:solidFill>
            <a:srgbClr val="FFF5AB"/>
          </a:solidFill>
        </p:spPr>
        <p:txBody>
          <a:bodyPr vert="horz" wrap="square" lIns="0" tIns="107314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844"/>
              </a:spcBef>
              <a:tabLst>
                <a:tab pos="4406900" algn="l"/>
                <a:tab pos="6817995" algn="l"/>
              </a:tabLst>
            </a:pP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lang="en-GB" sz="1600" b="1" spc="-5" dirty="0">
                <a:solidFill>
                  <a:srgbClr val="151616"/>
                </a:solidFill>
                <a:latin typeface="Arial"/>
                <a:cs typeface="Arial"/>
              </a:rPr>
              <a:t>:                                                         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FORM/GROUP</a:t>
            </a:r>
            <a:r>
              <a:rPr lang="en-GB" sz="1600" b="1" spc="-285" dirty="0">
                <a:solidFill>
                  <a:srgbClr val="151616"/>
                </a:solidFill>
                <a:latin typeface="Arial"/>
                <a:cs typeface="Arial"/>
              </a:rPr>
              <a:t>: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1723" y="2205246"/>
            <a:ext cx="206502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w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.f</a:t>
            </a:r>
            <a:r>
              <a:rPr sz="650" spc="-18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a</a:t>
            </a:r>
            <a:r>
              <a:rPr sz="15000" spc="-8062" baseline="444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5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0010" y="3391872"/>
            <a:ext cx="229616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ASSOCIATION OF </a:t>
            </a: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32052" y="3377073"/>
            <a:ext cx="207454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3419" y="6144412"/>
            <a:ext cx="459803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61940" y="6129273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3419" y="10468760"/>
            <a:ext cx="459803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61940" y="10453622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194" y="9077083"/>
            <a:ext cx="7117080" cy="1295400"/>
          </a:xfrm>
          <a:prstGeom prst="rect">
            <a:avLst/>
          </a:prstGeom>
          <a:solidFill>
            <a:srgbClr val="FBE116"/>
          </a:solidFill>
          <a:ln w="6350">
            <a:solidFill>
              <a:srgbClr val="151616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106680" algn="ctr">
              <a:lnSpc>
                <a:spcPts val="1390"/>
              </a:lnSpc>
              <a:spcBef>
                <a:spcPts val="2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examination booklet can be duplicated and printed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out if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required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but not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edited in any</a:t>
            </a:r>
            <a:r>
              <a:rPr sz="1200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way.</a:t>
            </a:r>
            <a:endParaRPr sz="1200">
              <a:latin typeface="Arial"/>
              <a:cs typeface="Arial"/>
            </a:endParaRPr>
          </a:p>
          <a:p>
            <a:pPr marL="106680" algn="ctr">
              <a:lnSpc>
                <a:spcPts val="1340"/>
              </a:lnSpc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 links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u="sng" spc="-5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1200" spc="-5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cannot be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removed.</a:t>
            </a:r>
            <a:endParaRPr sz="1200">
              <a:latin typeface="Arial"/>
              <a:cs typeface="Arial"/>
            </a:endParaRPr>
          </a:p>
          <a:p>
            <a:pPr marL="278765" marR="164465" algn="ctr">
              <a:lnSpc>
                <a:spcPts val="1340"/>
              </a:lnSpc>
              <a:spcBef>
                <a:spcPts val="80"/>
              </a:spcBef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 PDF ﬁle can be stored on school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college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systems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and distributed electronically</a:t>
            </a:r>
            <a:r>
              <a:rPr sz="1200" spc="2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(NO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EDITING  ALLOWED)</a:t>
            </a:r>
            <a:endParaRPr sz="1200">
              <a:latin typeface="Arial"/>
              <a:cs typeface="Arial"/>
            </a:endParaRPr>
          </a:p>
          <a:p>
            <a:pPr marL="323850" marR="210185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PLEASE RESPECT THE COPYRIGHT - report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infringers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techteacher@technologystudent.com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Not be distributed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courses or by course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instructors /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consultants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8523" y="3991269"/>
            <a:ext cx="6867525" cy="2112010"/>
          </a:xfrm>
          <a:prstGeom prst="rect">
            <a:avLst/>
          </a:prstGeom>
          <a:solidFill>
            <a:srgbClr val="FFF5AB">
              <a:alpha val="60998"/>
            </a:srgbClr>
          </a:solidFill>
        </p:spPr>
        <p:txBody>
          <a:bodyPr vert="horz" wrap="square" lIns="0" tIns="641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05"/>
              </a:spcBef>
            </a:pPr>
            <a:r>
              <a:rPr sz="18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COMPOSITE </a:t>
            </a:r>
            <a:r>
              <a:rPr sz="18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MATERIALS </a:t>
            </a:r>
            <a:r>
              <a:rPr sz="18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SECOND</a:t>
            </a:r>
            <a:r>
              <a:rPr sz="18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BOOKLET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50">
              <a:latin typeface="Arial"/>
              <a:cs typeface="Arial"/>
            </a:endParaRPr>
          </a:p>
          <a:p>
            <a:pPr marL="42545" algn="ctr">
              <a:lnSpc>
                <a:spcPct val="100000"/>
              </a:lnSpc>
            </a:pP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PLYWOOD</a:t>
            </a:r>
            <a:endParaRPr sz="1600">
              <a:latin typeface="Arial"/>
              <a:cs typeface="Arial"/>
            </a:endParaRPr>
          </a:p>
          <a:p>
            <a:pPr marL="1102995" marR="1048385" algn="ctr">
              <a:lnSpc>
                <a:spcPct val="128899"/>
              </a:lnSpc>
            </a:pPr>
            <a:r>
              <a:rPr sz="1600" b="1" spc="40" dirty="0">
                <a:solidFill>
                  <a:srgbClr val="151616"/>
                </a:solidFill>
                <a:latin typeface="Arial"/>
                <a:cs typeface="Arial"/>
              </a:rPr>
              <a:t>FLEXI 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PLY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( 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600" b="1" spc="45" dirty="0">
                <a:solidFill>
                  <a:srgbClr val="151616"/>
                </a:solidFill>
                <a:latin typeface="Arial"/>
                <a:cs typeface="Arial"/>
              </a:rPr>
              <a:t>FLEXIBLE </a:t>
            </a:r>
            <a:r>
              <a:rPr sz="1600" b="1" spc="40" dirty="0">
                <a:solidFill>
                  <a:srgbClr val="151616"/>
                </a:solidFill>
                <a:latin typeface="Arial"/>
                <a:cs typeface="Arial"/>
              </a:rPr>
              <a:t>FORM </a:t>
            </a:r>
            <a:r>
              <a:rPr sz="1600" b="1" spc="25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151616"/>
                </a:solidFill>
                <a:latin typeface="Arial"/>
                <a:cs typeface="Arial"/>
              </a:rPr>
              <a:t>PLYWOOD) 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KEVLAR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®</a:t>
            </a:r>
            <a:endParaRPr sz="1400">
              <a:latin typeface="Arial"/>
              <a:cs typeface="Arial"/>
            </a:endParaRPr>
          </a:p>
          <a:p>
            <a:pPr marL="42545" algn="ctr">
              <a:lnSpc>
                <a:spcPct val="100000"/>
              </a:lnSpc>
              <a:spcBef>
                <a:spcPts val="55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THERMOPLASTIC 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ELASTOMERS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(TPE)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5E8A2314-CC46-4BEA-A52A-BE9469004F82}"/>
              </a:ext>
            </a:extLst>
          </p:cNvPr>
          <p:cNvGrpSpPr/>
          <p:nvPr/>
        </p:nvGrpSpPr>
        <p:grpSpPr>
          <a:xfrm>
            <a:off x="187674" y="122525"/>
            <a:ext cx="7137778" cy="10051958"/>
            <a:chOff x="187674" y="122525"/>
            <a:chExt cx="7137778" cy="10051958"/>
          </a:xfrm>
        </p:grpSpPr>
        <p:sp>
          <p:nvSpPr>
            <p:cNvPr id="2" name="object 2"/>
            <p:cNvSpPr txBox="1"/>
            <p:nvPr/>
          </p:nvSpPr>
          <p:spPr>
            <a:xfrm>
              <a:off x="2808451" y="122525"/>
              <a:ext cx="2111375" cy="45465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7498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-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PLYWOOD</a:t>
              </a:r>
              <a:endParaRPr sz="16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66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242431" y="1143414"/>
              <a:ext cx="617283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5487670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1a. Explain why plywood can be described as a</a:t>
              </a:r>
              <a:r>
                <a:rPr sz="1400" spc="2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composite</a:t>
              </a:r>
              <a:r>
                <a:rPr sz="1400" spc="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material.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511933" y="4833354"/>
              <a:ext cx="4217140" cy="53411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187674" y="3888588"/>
              <a:ext cx="7108825" cy="6362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 algn="just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1b.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incomplete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sketch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below shows individual plies, ready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gluing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form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plywood.  Add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grain</a:t>
              </a:r>
              <a:r>
                <a:rPr sz="1400" spc="-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9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each</a:t>
              </a:r>
              <a:r>
                <a:rPr sz="1400" spc="-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ply,</a:t>
              </a:r>
              <a:r>
                <a:rPr sz="1400" spc="-9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clearly</a:t>
              </a:r>
              <a:r>
                <a:rPr sz="1400" spc="-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showing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its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direction.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Using</a:t>
              </a:r>
              <a:r>
                <a:rPr sz="1400" spc="-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colour/shade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will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enhance</a:t>
              </a:r>
              <a:r>
                <a:rPr sz="1400" spc="-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your 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marks.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4944837" y="5036351"/>
              <a:ext cx="2380615" cy="6362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 algn="just">
                <a:lnSpc>
                  <a:spcPts val="1560"/>
                </a:lnSpc>
                <a:spcBef>
                  <a:spcPts val="25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1c.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importance in  the</a:t>
              </a:r>
              <a:r>
                <a:rPr sz="1400" spc="-10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way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grain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each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ply</a:t>
              </a:r>
              <a:r>
                <a:rPr sz="14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 positioned.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i="1" spc="-3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321668" y="448465"/>
              <a:ext cx="234759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-6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396129" y="687020"/>
              <a:ext cx="6743700" cy="29781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30480" rIns="0" bIns="0" rtlCol="0">
              <a:spAutoFit/>
            </a:bodyPr>
            <a:lstStyle/>
            <a:p>
              <a:pPr marL="158115">
                <a:lnSpc>
                  <a:spcPct val="100000"/>
                </a:lnSpc>
                <a:spcBef>
                  <a:spcPts val="240"/>
                </a:spcBef>
                <a:tabLst>
                  <a:tab pos="2846070" algn="l"/>
                </a:tabLst>
              </a:pPr>
              <a:r>
                <a:rPr sz="1800" baseline="6944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694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694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5"/>
                </a:rPr>
                <a:t>https://www.technologystudent.com/joints/plywood1.html</a:t>
              </a:r>
              <a:endParaRPr sz="12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E2ADA90A-DB55-4F10-860B-1E7998D3137F}"/>
              </a:ext>
            </a:extLst>
          </p:cNvPr>
          <p:cNvGrpSpPr/>
          <p:nvPr/>
        </p:nvGrpSpPr>
        <p:grpSpPr>
          <a:xfrm>
            <a:off x="234304" y="122525"/>
            <a:ext cx="7016784" cy="4765538"/>
            <a:chOff x="234304" y="122525"/>
            <a:chExt cx="7016784" cy="4765538"/>
          </a:xfrm>
        </p:grpSpPr>
        <p:sp>
          <p:nvSpPr>
            <p:cNvPr id="2" name="object 2"/>
            <p:cNvSpPr txBox="1"/>
            <p:nvPr/>
          </p:nvSpPr>
          <p:spPr>
            <a:xfrm>
              <a:off x="2738978" y="122525"/>
              <a:ext cx="244538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-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PLYWOOD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-</a:t>
              </a:r>
              <a:r>
                <a:rPr sz="1600" b="1" u="sng" spc="-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CONTINUED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96129" y="687020"/>
              <a:ext cx="6743700" cy="29781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30480" rIns="0" bIns="0" rtlCol="0">
              <a:spAutoFit/>
            </a:bodyPr>
            <a:lstStyle/>
            <a:p>
              <a:pPr marL="158115">
                <a:lnSpc>
                  <a:spcPct val="100000"/>
                </a:lnSpc>
                <a:spcBef>
                  <a:spcPts val="240"/>
                </a:spcBef>
                <a:tabLst>
                  <a:tab pos="2846070" algn="l"/>
                </a:tabLst>
              </a:pPr>
              <a:r>
                <a:rPr sz="1800" baseline="6944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694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694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https://www.technologystudent.com/joints/plywood1.html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252997" y="1305271"/>
              <a:ext cx="578739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1d.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advantages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using plywood over other natural</a:t>
              </a:r>
              <a:r>
                <a:rPr sz="1400" spc="1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woods?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234304" y="4450548"/>
              <a:ext cx="6776084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1e.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List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practical applications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plywood. 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You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may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also need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search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internet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examples.</a:t>
              </a:r>
              <a:endParaRPr sz="14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EEAB4730-6841-4F2C-9092-3F4C49EC9833}"/>
              </a:ext>
            </a:extLst>
          </p:cNvPr>
          <p:cNvGrpSpPr/>
          <p:nvPr/>
        </p:nvGrpSpPr>
        <p:grpSpPr>
          <a:xfrm>
            <a:off x="264683" y="112398"/>
            <a:ext cx="6995927" cy="10135109"/>
            <a:chOff x="264683" y="112398"/>
            <a:chExt cx="6995927" cy="10135109"/>
          </a:xfrm>
        </p:grpSpPr>
        <p:sp>
          <p:nvSpPr>
            <p:cNvPr id="2" name="object 2"/>
            <p:cNvSpPr txBox="1"/>
            <p:nvPr/>
          </p:nvSpPr>
          <p:spPr>
            <a:xfrm>
              <a:off x="1595125" y="112398"/>
              <a:ext cx="473392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4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FLEXI </a:t>
              </a:r>
              <a:r>
                <a:rPr sz="1600" b="1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PLY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( </a:t>
              </a: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A </a:t>
              </a:r>
              <a:r>
                <a:rPr sz="1600" b="1" u="sng" spc="4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FLEXIBLE </a:t>
              </a:r>
              <a:r>
                <a:rPr sz="1600" b="1" u="sng" spc="4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FORM </a:t>
              </a:r>
              <a:r>
                <a:rPr sz="1600" b="1" u="sng" spc="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OF</a:t>
              </a:r>
              <a:r>
                <a:rPr sz="1600" b="1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PLYWOOD)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31400" y="979543"/>
              <a:ext cx="6845300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3975100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2a.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main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advantage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ﬂexi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ply,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over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other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forms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manmade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boards?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Use  notes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sketches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your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answer.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notes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 marks</a:t>
              </a:r>
              <a:r>
                <a:rPr sz="1400" b="1" i="1" spc="-3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sketche(s)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351003" y="4584002"/>
              <a:ext cx="3282415" cy="172912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671511" y="4726045"/>
              <a:ext cx="3227070" cy="103378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2b. Describe how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permanent  form/shape seen opposite, could be  manufactured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from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several layers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ﬂexi 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ply.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Use labelled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sketches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notes.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545"/>
                </a:lnSpc>
                <a:tabLst>
                  <a:tab pos="1405890" algn="l"/>
                </a:tabLst>
              </a:pP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b="1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notes	</a:t>
              </a: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3 marks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sketch(s)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356803" y="9524242"/>
              <a:ext cx="6718934" cy="723265"/>
            </a:xfrm>
            <a:prstGeom prst="rect">
              <a:avLst/>
            </a:prstGeom>
          </p:spPr>
          <p:txBody>
            <a:bodyPr vert="horz" wrap="square" lIns="0" tIns="33655" rIns="0" bIns="0" rtlCol="0">
              <a:spAutoFit/>
            </a:bodyPr>
            <a:lstStyle/>
            <a:p>
              <a:pPr marL="12700" marR="5080">
                <a:lnSpc>
                  <a:spcPts val="1789"/>
                </a:lnSpc>
                <a:spcBef>
                  <a:spcPts val="265"/>
                </a:spcBef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2c.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Using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the Internet,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collect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four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images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pieces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of furniture, 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manufactured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from ﬂex </a:t>
              </a:r>
              <a:r>
                <a:rPr sz="1600" spc="-35" dirty="0">
                  <a:solidFill>
                    <a:srgbClr val="151616"/>
                  </a:solidFill>
                  <a:latin typeface="Arial"/>
                  <a:cs typeface="Arial"/>
                </a:rPr>
                <a:t>ply.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For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each piece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of furniture,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write your thoughts  on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design. </a:t>
              </a:r>
              <a:r>
                <a:rPr sz="16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 x 4</a:t>
              </a:r>
              <a:r>
                <a:rPr sz="1600" b="1" i="1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2972105" y="617056"/>
              <a:ext cx="41211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3"/>
                </a:rPr>
                <a:t>https://www.technologystudent.com/despro_ﬂsh/ﬂexply1.html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320180" y="586771"/>
              <a:ext cx="24917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264683" y="572939"/>
              <a:ext cx="6914515" cy="316230"/>
            </a:xfrm>
            <a:custGeom>
              <a:avLst/>
              <a:gdLst/>
              <a:ahLst/>
              <a:cxnLst/>
              <a:rect l="l" t="t" r="r" b="b"/>
              <a:pathLst>
                <a:path w="6914515" h="316230">
                  <a:moveTo>
                    <a:pt x="0" y="0"/>
                  </a:moveTo>
                  <a:lnTo>
                    <a:pt x="6914494" y="0"/>
                  </a:lnTo>
                  <a:lnTo>
                    <a:pt x="6914494" y="315832"/>
                  </a:lnTo>
                  <a:lnTo>
                    <a:pt x="0" y="31583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331190" y="372262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5139710" y="357123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5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5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6E437499-D49D-47FF-95E1-D863981BE145}"/>
              </a:ext>
            </a:extLst>
          </p:cNvPr>
          <p:cNvGrpSpPr/>
          <p:nvPr/>
        </p:nvGrpSpPr>
        <p:grpSpPr>
          <a:xfrm>
            <a:off x="255156" y="141299"/>
            <a:ext cx="6995928" cy="9706025"/>
            <a:chOff x="255156" y="141299"/>
            <a:chExt cx="6995928" cy="9706025"/>
          </a:xfrm>
        </p:grpSpPr>
        <p:sp>
          <p:nvSpPr>
            <p:cNvPr id="2" name="object 2"/>
            <p:cNvSpPr txBox="1"/>
            <p:nvPr/>
          </p:nvSpPr>
          <p:spPr>
            <a:xfrm>
              <a:off x="2808447" y="141299"/>
              <a:ext cx="2111375" cy="47370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59765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KEVLAR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®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820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463057" y="767746"/>
              <a:ext cx="24917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255156" y="687239"/>
              <a:ext cx="6914515" cy="473709"/>
            </a:xfrm>
            <a:custGeom>
              <a:avLst/>
              <a:gdLst/>
              <a:ahLst/>
              <a:cxnLst/>
              <a:rect l="l" t="t" r="r" b="b"/>
              <a:pathLst>
                <a:path w="6914515" h="473709">
                  <a:moveTo>
                    <a:pt x="0" y="0"/>
                  </a:moveTo>
                  <a:lnTo>
                    <a:pt x="6914494" y="0"/>
                  </a:lnTo>
                  <a:lnTo>
                    <a:pt x="6914494" y="473382"/>
                  </a:lnTo>
                  <a:lnTo>
                    <a:pt x="0" y="47338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5130184" y="471423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21664" y="486562"/>
              <a:ext cx="234759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-6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3196137" y="719294"/>
              <a:ext cx="3668395" cy="389255"/>
            </a:xfrm>
            <a:prstGeom prst="rect">
              <a:avLst/>
            </a:prstGeom>
          </p:spPr>
          <p:txBody>
            <a:bodyPr vert="horz" wrap="square" lIns="0" tIns="19685" rIns="0" bIns="0" rtlCol="0">
              <a:spAutoFit/>
            </a:bodyPr>
            <a:lstStyle/>
            <a:p>
              <a:pPr marL="4445" marR="5080" indent="-5080">
                <a:lnSpc>
                  <a:spcPts val="1430"/>
                </a:lnSpc>
                <a:spcBef>
                  <a:spcPts val="155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https://www.technologystudent.com/joints/kevlar1.html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5"/>
                </a:rPr>
                <a:t>https://www.technologystudent.com/joints/kevlar2.html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430491" y="1359588"/>
              <a:ext cx="1697989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3a.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Kevlar®?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2300688" y="1359588"/>
              <a:ext cx="69786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453118" y="3836089"/>
              <a:ext cx="3970654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3b. How is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Kevlar® formed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into a textile</a:t>
              </a:r>
              <a:r>
                <a:rPr sz="1400" spc="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material?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4645552" y="3836089"/>
              <a:ext cx="69786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443589" y="6350692"/>
              <a:ext cx="437642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3c.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List eight products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include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material</a:t>
              </a:r>
              <a:r>
                <a:rPr sz="1400" spc="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Kevlar®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4992239" y="6350692"/>
              <a:ext cx="65786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i="1" spc="-5" dirty="0">
                  <a:solidFill>
                    <a:srgbClr val="151616"/>
                  </a:solidFill>
                  <a:latin typeface="Arial"/>
                  <a:cs typeface="Arial"/>
                </a:rPr>
                <a:t>8</a:t>
              </a:r>
              <a:r>
                <a:rPr sz="1400" i="1" spc="-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i="1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490816" y="7123175"/>
              <a:ext cx="2999740" cy="0"/>
            </a:xfrm>
            <a:custGeom>
              <a:avLst/>
              <a:gdLst/>
              <a:ahLst/>
              <a:cxnLst/>
              <a:rect l="l" t="t" r="r" b="b"/>
              <a:pathLst>
                <a:path w="2999740">
                  <a:moveTo>
                    <a:pt x="0" y="0"/>
                  </a:moveTo>
                  <a:lnTo>
                    <a:pt x="2999138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90816" y="7580375"/>
              <a:ext cx="2999740" cy="0"/>
            </a:xfrm>
            <a:custGeom>
              <a:avLst/>
              <a:gdLst/>
              <a:ahLst/>
              <a:cxnLst/>
              <a:rect l="l" t="t" r="r" b="b"/>
              <a:pathLst>
                <a:path w="2999740">
                  <a:moveTo>
                    <a:pt x="0" y="0"/>
                  </a:moveTo>
                  <a:lnTo>
                    <a:pt x="2999138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90816" y="8056626"/>
              <a:ext cx="2999740" cy="0"/>
            </a:xfrm>
            <a:custGeom>
              <a:avLst/>
              <a:gdLst/>
              <a:ahLst/>
              <a:cxnLst/>
              <a:rect l="l" t="t" r="r" b="b"/>
              <a:pathLst>
                <a:path w="2999740">
                  <a:moveTo>
                    <a:pt x="0" y="0"/>
                  </a:moveTo>
                  <a:lnTo>
                    <a:pt x="2999138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90816" y="8551925"/>
              <a:ext cx="2999740" cy="0"/>
            </a:xfrm>
            <a:custGeom>
              <a:avLst/>
              <a:gdLst/>
              <a:ahLst/>
              <a:cxnLst/>
              <a:rect l="l" t="t" r="r" b="b"/>
              <a:pathLst>
                <a:path w="2999740">
                  <a:moveTo>
                    <a:pt x="0" y="0"/>
                  </a:moveTo>
                  <a:lnTo>
                    <a:pt x="2999138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938868" y="7123175"/>
              <a:ext cx="2999740" cy="0"/>
            </a:xfrm>
            <a:custGeom>
              <a:avLst/>
              <a:gdLst/>
              <a:ahLst/>
              <a:cxnLst/>
              <a:rect l="l" t="t" r="r" b="b"/>
              <a:pathLst>
                <a:path w="2999740">
                  <a:moveTo>
                    <a:pt x="0" y="0"/>
                  </a:moveTo>
                  <a:lnTo>
                    <a:pt x="2999138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938868" y="7580375"/>
              <a:ext cx="2999740" cy="0"/>
            </a:xfrm>
            <a:custGeom>
              <a:avLst/>
              <a:gdLst/>
              <a:ahLst/>
              <a:cxnLst/>
              <a:rect l="l" t="t" r="r" b="b"/>
              <a:pathLst>
                <a:path w="2999740">
                  <a:moveTo>
                    <a:pt x="0" y="0"/>
                  </a:moveTo>
                  <a:lnTo>
                    <a:pt x="2999138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938868" y="8056626"/>
              <a:ext cx="2999740" cy="0"/>
            </a:xfrm>
            <a:custGeom>
              <a:avLst/>
              <a:gdLst/>
              <a:ahLst/>
              <a:cxnLst/>
              <a:rect l="l" t="t" r="r" b="b"/>
              <a:pathLst>
                <a:path w="2999740">
                  <a:moveTo>
                    <a:pt x="0" y="0"/>
                  </a:moveTo>
                  <a:lnTo>
                    <a:pt x="2999138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938868" y="8551925"/>
              <a:ext cx="2999740" cy="0"/>
            </a:xfrm>
            <a:custGeom>
              <a:avLst/>
              <a:gdLst/>
              <a:ahLst/>
              <a:cxnLst/>
              <a:rect l="l" t="t" r="r" b="b"/>
              <a:pathLst>
                <a:path w="2999740">
                  <a:moveTo>
                    <a:pt x="0" y="0"/>
                  </a:moveTo>
                  <a:lnTo>
                    <a:pt x="2999138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 txBox="1"/>
            <p:nvPr/>
          </p:nvSpPr>
          <p:spPr>
            <a:xfrm>
              <a:off x="491216" y="9112940"/>
              <a:ext cx="526605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3d.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Kevlar®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one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type of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Kevlar.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Name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two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other main</a:t>
              </a:r>
              <a:r>
                <a:rPr sz="1400" spc="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types.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5879848" y="9112940"/>
              <a:ext cx="65786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i="1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i="1" spc="-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i="1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509868" y="9847324"/>
              <a:ext cx="2956560" cy="0"/>
            </a:xfrm>
            <a:custGeom>
              <a:avLst/>
              <a:gdLst/>
              <a:ahLst/>
              <a:cxnLst/>
              <a:rect l="l" t="t" r="r" b="b"/>
              <a:pathLst>
                <a:path w="2956560">
                  <a:moveTo>
                    <a:pt x="0" y="0"/>
                  </a:moveTo>
                  <a:lnTo>
                    <a:pt x="2956327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015069" y="9847324"/>
              <a:ext cx="2956560" cy="0"/>
            </a:xfrm>
            <a:custGeom>
              <a:avLst/>
              <a:gdLst/>
              <a:ahLst/>
              <a:cxnLst/>
              <a:rect l="l" t="t" r="r" b="b"/>
              <a:pathLst>
                <a:path w="2956559">
                  <a:moveTo>
                    <a:pt x="0" y="0"/>
                  </a:moveTo>
                  <a:lnTo>
                    <a:pt x="2956327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FBE47F0E-9AF2-4649-9618-D60635305F8C}"/>
              </a:ext>
            </a:extLst>
          </p:cNvPr>
          <p:cNvGrpSpPr/>
          <p:nvPr/>
        </p:nvGrpSpPr>
        <p:grpSpPr>
          <a:xfrm>
            <a:off x="255156" y="141299"/>
            <a:ext cx="6995928" cy="6279026"/>
            <a:chOff x="255156" y="141299"/>
            <a:chExt cx="6995928" cy="6279026"/>
          </a:xfrm>
        </p:grpSpPr>
        <p:sp>
          <p:nvSpPr>
            <p:cNvPr id="2" name="object 2"/>
            <p:cNvSpPr txBox="1"/>
            <p:nvPr/>
          </p:nvSpPr>
          <p:spPr>
            <a:xfrm>
              <a:off x="321664" y="141299"/>
              <a:ext cx="4771390" cy="4756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2403475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KEVLAR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®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-</a:t>
              </a:r>
              <a:r>
                <a:rPr sz="1600" b="1" u="sng" spc="-3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CONTINUED</a:t>
              </a:r>
              <a:endParaRPr sz="16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8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463057" y="767746"/>
              <a:ext cx="24917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255156" y="687239"/>
              <a:ext cx="6914515" cy="473709"/>
            </a:xfrm>
            <a:custGeom>
              <a:avLst/>
              <a:gdLst/>
              <a:ahLst/>
              <a:cxnLst/>
              <a:rect l="l" t="t" r="r" b="b"/>
              <a:pathLst>
                <a:path w="6914515" h="473709">
                  <a:moveTo>
                    <a:pt x="0" y="0"/>
                  </a:moveTo>
                  <a:lnTo>
                    <a:pt x="6914494" y="0"/>
                  </a:lnTo>
                  <a:lnTo>
                    <a:pt x="6914494" y="473382"/>
                  </a:lnTo>
                  <a:lnTo>
                    <a:pt x="0" y="47338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5130184" y="471423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281860" y="719383"/>
              <a:ext cx="3668395" cy="389255"/>
            </a:xfrm>
            <a:prstGeom prst="rect">
              <a:avLst/>
            </a:prstGeom>
          </p:spPr>
          <p:txBody>
            <a:bodyPr vert="horz" wrap="square" lIns="0" tIns="20320" rIns="0" bIns="0" rtlCol="0">
              <a:spAutoFit/>
            </a:bodyPr>
            <a:lstStyle/>
            <a:p>
              <a:pPr marL="4445" marR="5080" indent="-5080">
                <a:lnSpc>
                  <a:spcPts val="1420"/>
                </a:lnSpc>
                <a:spcBef>
                  <a:spcPts val="16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https://www.technologystudent.com/joints/kevlar1.html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5"/>
                </a:rPr>
                <a:t>https://www.technologystudent.com/joints/kevlar2.html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491192" y="1369116"/>
              <a:ext cx="6550025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4637405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4a.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Apart from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weight and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strength, Kevlar®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has other advantages.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they?  Refer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products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practical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applications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your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answer.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5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491183" y="5784055"/>
              <a:ext cx="6550025" cy="6362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 algn="just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4b.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Kevlar®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has a specialist role as a material.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not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used widely because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has  certain disadvantages.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disadvantages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Kevlar®? Refer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products  and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practical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applications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your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answer.</a:t>
              </a:r>
              <a:r>
                <a:rPr sz="1400" spc="2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5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3510EF32-82D6-41B0-A8B4-14BA8BB223B0}"/>
              </a:ext>
            </a:extLst>
          </p:cNvPr>
          <p:cNvGrpSpPr/>
          <p:nvPr/>
        </p:nvGrpSpPr>
        <p:grpSpPr>
          <a:xfrm>
            <a:off x="277383" y="185856"/>
            <a:ext cx="6989577" cy="2438232"/>
            <a:chOff x="277383" y="185856"/>
            <a:chExt cx="6989577" cy="2438232"/>
          </a:xfrm>
        </p:grpSpPr>
        <p:sp>
          <p:nvSpPr>
            <p:cNvPr id="2" name="object 2"/>
            <p:cNvSpPr txBox="1"/>
            <p:nvPr/>
          </p:nvSpPr>
          <p:spPr>
            <a:xfrm>
              <a:off x="386914" y="2030998"/>
              <a:ext cx="5748655" cy="5930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5720">
                <a:lnSpc>
                  <a:spcPct val="100000"/>
                </a:lnSpc>
                <a:spcBef>
                  <a:spcPts val="100"/>
                </a:spcBef>
                <a:tabLst>
                  <a:tab pos="1540510" algn="l"/>
                  <a:tab pos="2978785" algn="l"/>
                  <a:tab pos="511238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BRAKE </a:t>
              </a:r>
              <a:r>
                <a:rPr sz="1400" spc="-105" dirty="0">
                  <a:solidFill>
                    <a:srgbClr val="151616"/>
                  </a:solidFill>
                  <a:latin typeface="Arial"/>
                  <a:cs typeface="Arial"/>
                </a:rPr>
                <a:t>P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ADS	BODYWORK	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CAR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 BODY</a:t>
              </a:r>
              <a:r>
                <a:rPr sz="1400" spc="-10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ARMOUR	HOSES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1105"/>
                </a:spcBef>
                <a:tabLst>
                  <a:tab pos="3086100" algn="l"/>
                  <a:tab pos="4700270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FORMULA ONE</a:t>
              </a:r>
              <a:r>
                <a:rPr sz="14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FUEL</a:t>
              </a:r>
              <a:r>
                <a:rPr sz="14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TANKS	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CLUTCHES	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BELTS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6281489" y="2030998"/>
              <a:ext cx="865505" cy="5924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R="52069" algn="r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TYRES</a:t>
              </a:r>
              <a:endParaRPr sz="1400">
                <a:latin typeface="Arial"/>
                <a:cs typeface="Arial"/>
              </a:endParaRPr>
            </a:p>
            <a:p>
              <a:pPr marR="5080" algn="r">
                <a:lnSpc>
                  <a:spcPct val="100000"/>
                </a:lnSpc>
                <a:spcBef>
                  <a:spcPts val="1105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GASKETS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37540" y="185856"/>
              <a:ext cx="4598035" cy="4375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2332355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CARS AND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KEVLAR</a:t>
              </a:r>
              <a:r>
                <a:rPr sz="1600" b="1" u="sng" spc="-9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®</a:t>
              </a:r>
              <a:endParaRPr sz="16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5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294783" y="1195366"/>
              <a:ext cx="6960234" cy="6362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 algn="just">
                <a:lnSpc>
                  <a:spcPts val="1560"/>
                </a:lnSpc>
                <a:spcBef>
                  <a:spcPts val="25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4c.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how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kevlar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®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currently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used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automotive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industry.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You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should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identify  parts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components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vehicle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how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why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kevlar®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used.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keywords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phrases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below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may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you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answer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this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question.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notes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diagrams.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277383" y="712641"/>
              <a:ext cx="6914515" cy="31623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51435" rIns="0" bIns="0" rtlCol="0">
              <a:spAutoFit/>
            </a:bodyPr>
            <a:lstStyle/>
            <a:p>
              <a:pPr marL="86995">
                <a:lnSpc>
                  <a:spcPct val="100000"/>
                </a:lnSpc>
                <a:spcBef>
                  <a:spcPts val="405"/>
                </a:spcBef>
                <a:tabLst>
                  <a:tab pos="3062605" algn="l"/>
                </a:tabLst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2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800" spc="-7" baseline="2314" dirty="0">
                  <a:solidFill>
                    <a:srgbClr val="DD2B1C"/>
                  </a:solidFill>
                  <a:latin typeface="Arial"/>
                  <a:cs typeface="Arial"/>
                  <a:hlinkClick r:id="rId3"/>
                </a:rPr>
                <a:t>https://www.technologystudent.com/joints/kevlar3.html</a:t>
              </a:r>
              <a:endParaRPr sz="1800" baseline="2314">
                <a:latin typeface="Arial"/>
                <a:cs typeface="Arial"/>
              </a:endParaRPr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5146060" y="477773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485E30BD-BAB4-4E9A-A25B-239304F7DB9D}"/>
              </a:ext>
            </a:extLst>
          </p:cNvPr>
          <p:cNvGrpSpPr/>
          <p:nvPr/>
        </p:nvGrpSpPr>
        <p:grpSpPr>
          <a:xfrm>
            <a:off x="251981" y="82637"/>
            <a:ext cx="7009522" cy="9258658"/>
            <a:chOff x="251981" y="82637"/>
            <a:chExt cx="7009522" cy="9258658"/>
          </a:xfrm>
        </p:grpSpPr>
        <p:sp>
          <p:nvSpPr>
            <p:cNvPr id="2" name="object 2"/>
            <p:cNvSpPr txBox="1"/>
            <p:nvPr/>
          </p:nvSpPr>
          <p:spPr>
            <a:xfrm>
              <a:off x="3108383" y="876527"/>
              <a:ext cx="3903345" cy="389890"/>
            </a:xfrm>
            <a:prstGeom prst="rect">
              <a:avLst/>
            </a:prstGeom>
          </p:spPr>
          <p:txBody>
            <a:bodyPr vert="horz" wrap="square" lIns="0" tIns="19685" rIns="0" bIns="0" rtlCol="0">
              <a:spAutoFit/>
            </a:bodyPr>
            <a:lstStyle/>
            <a:p>
              <a:pPr marL="1905" marR="5080" indent="-2540">
                <a:lnSpc>
                  <a:spcPts val="1430"/>
                </a:lnSpc>
                <a:spcBef>
                  <a:spcPts val="155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https://www.technologystudent.com/despro_ﬂsh/tpe1.html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3"/>
                </a:rPr>
                <a:t>https://www.technologystudent.com/despro_ﬂsh/tpe2.html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39228" y="916974"/>
              <a:ext cx="24917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251981" y="877741"/>
              <a:ext cx="6914515" cy="421640"/>
            </a:xfrm>
            <a:custGeom>
              <a:avLst/>
              <a:gdLst/>
              <a:ahLst/>
              <a:cxnLst/>
              <a:rect l="l" t="t" r="r" b="b"/>
              <a:pathLst>
                <a:path w="6914515" h="421640">
                  <a:moveTo>
                    <a:pt x="0" y="0"/>
                  </a:moveTo>
                  <a:lnTo>
                    <a:pt x="6914494" y="0"/>
                  </a:lnTo>
                  <a:lnTo>
                    <a:pt x="6914494" y="421063"/>
                  </a:lnTo>
                  <a:lnTo>
                    <a:pt x="0" y="42106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5120659" y="642873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12139" y="658012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5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1529443" y="82637"/>
              <a:ext cx="4338320" cy="496570"/>
            </a:xfrm>
            <a:prstGeom prst="rect">
              <a:avLst/>
            </a:prstGeom>
          </p:spPr>
          <p:txBody>
            <a:bodyPr vert="horz" wrap="square" lIns="0" tIns="33655" rIns="0" bIns="0" rtlCol="0">
              <a:spAutoFit/>
            </a:bodyPr>
            <a:lstStyle/>
            <a:p>
              <a:pPr marL="12700" marR="5080" indent="255270">
                <a:lnSpc>
                  <a:spcPts val="1789"/>
                </a:lnSpc>
                <a:spcBef>
                  <a:spcPts val="265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THERMOPLASTIC </a:t>
              </a: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ELASTOMERS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(TPE) </a:t>
              </a:r>
              <a:r>
                <a:rPr sz="1600" b="1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ALSO CALLED THERMOPLASTIC</a:t>
              </a:r>
              <a:r>
                <a:rPr sz="1600" b="1" u="sng" spc="-7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RUBBERS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317779" y="1494497"/>
              <a:ext cx="384619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5a.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Thermoplastic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Elastomers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(TPEs)?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334923" y="3906708"/>
              <a:ext cx="6926580" cy="679450"/>
            </a:xfrm>
            <a:prstGeom prst="rect">
              <a:avLst/>
            </a:prstGeom>
          </p:spPr>
          <p:txBody>
            <a:bodyPr vert="horz" wrap="square" lIns="0" tIns="104139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819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5b.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Sketch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 name a product manufactured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from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each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follow</a:t>
              </a:r>
              <a:r>
                <a:rPr sz="1400" spc="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TPEs:</a:t>
              </a:r>
              <a:endParaRPr sz="1400">
                <a:latin typeface="Arial"/>
                <a:cs typeface="Arial"/>
              </a:endParaRPr>
            </a:p>
            <a:p>
              <a:pPr marL="66040">
                <a:lnSpc>
                  <a:spcPct val="100000"/>
                </a:lnSpc>
                <a:spcBef>
                  <a:spcPts val="830"/>
                </a:spcBef>
                <a:tabLst>
                  <a:tab pos="1633220" algn="l"/>
                  <a:tab pos="3038475" algn="l"/>
                  <a:tab pos="4394200" algn="l"/>
                  <a:tab pos="5704840" algn="l"/>
                </a:tabLst>
              </a:pP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ARNTINEL	HYTREL	KR</a:t>
              </a:r>
              <a:r>
                <a:rPr sz="1600" spc="-12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600" spc="-30" dirty="0">
                  <a:solidFill>
                    <a:srgbClr val="151616"/>
                  </a:solidFill>
                  <a:latin typeface="Arial"/>
                  <a:cs typeface="Arial"/>
                </a:rPr>
                <a:t>T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ON	RITEFLEX	STYROFLEX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315874" y="4574171"/>
              <a:ext cx="1149350" cy="1301750"/>
            </a:xfrm>
            <a:custGeom>
              <a:avLst/>
              <a:gdLst/>
              <a:ahLst/>
              <a:cxnLst/>
              <a:rect l="l" t="t" r="r" b="b"/>
              <a:pathLst>
                <a:path w="1149350" h="1301750">
                  <a:moveTo>
                    <a:pt x="0" y="0"/>
                  </a:moveTo>
                  <a:lnTo>
                    <a:pt x="1149351" y="0"/>
                  </a:lnTo>
                  <a:lnTo>
                    <a:pt x="1149351" y="1301752"/>
                  </a:lnTo>
                  <a:lnTo>
                    <a:pt x="0" y="130175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54146" y="4574171"/>
              <a:ext cx="1149350" cy="1301750"/>
            </a:xfrm>
            <a:custGeom>
              <a:avLst/>
              <a:gdLst/>
              <a:ahLst/>
              <a:cxnLst/>
              <a:rect l="l" t="t" r="r" b="b"/>
              <a:pathLst>
                <a:path w="1149350" h="1301750">
                  <a:moveTo>
                    <a:pt x="0" y="0"/>
                  </a:moveTo>
                  <a:lnTo>
                    <a:pt x="1149350" y="0"/>
                  </a:lnTo>
                  <a:lnTo>
                    <a:pt x="1149350" y="1301752"/>
                  </a:lnTo>
                  <a:lnTo>
                    <a:pt x="0" y="130175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92421" y="4574171"/>
              <a:ext cx="1149350" cy="1301750"/>
            </a:xfrm>
            <a:custGeom>
              <a:avLst/>
              <a:gdLst/>
              <a:ahLst/>
              <a:cxnLst/>
              <a:rect l="l" t="t" r="r" b="b"/>
              <a:pathLst>
                <a:path w="1149350" h="1301750">
                  <a:moveTo>
                    <a:pt x="0" y="0"/>
                  </a:moveTo>
                  <a:lnTo>
                    <a:pt x="1149351" y="0"/>
                  </a:lnTo>
                  <a:lnTo>
                    <a:pt x="1149351" y="1301752"/>
                  </a:lnTo>
                  <a:lnTo>
                    <a:pt x="0" y="130175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630697" y="4574171"/>
              <a:ext cx="1149350" cy="1301750"/>
            </a:xfrm>
            <a:custGeom>
              <a:avLst/>
              <a:gdLst/>
              <a:ahLst/>
              <a:cxnLst/>
              <a:rect l="l" t="t" r="r" b="b"/>
              <a:pathLst>
                <a:path w="1149350" h="1301750">
                  <a:moveTo>
                    <a:pt x="0" y="0"/>
                  </a:moveTo>
                  <a:lnTo>
                    <a:pt x="1149350" y="0"/>
                  </a:lnTo>
                  <a:lnTo>
                    <a:pt x="1149350" y="1301752"/>
                  </a:lnTo>
                  <a:lnTo>
                    <a:pt x="0" y="130175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68972" y="4574171"/>
              <a:ext cx="1149350" cy="1301750"/>
            </a:xfrm>
            <a:custGeom>
              <a:avLst/>
              <a:gdLst/>
              <a:ahLst/>
              <a:cxnLst/>
              <a:rect l="l" t="t" r="r" b="b"/>
              <a:pathLst>
                <a:path w="1149350" h="1301750">
                  <a:moveTo>
                    <a:pt x="0" y="0"/>
                  </a:moveTo>
                  <a:lnTo>
                    <a:pt x="1149351" y="0"/>
                  </a:lnTo>
                  <a:lnTo>
                    <a:pt x="1149351" y="1301752"/>
                  </a:lnTo>
                  <a:lnTo>
                    <a:pt x="0" y="130175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66678" y="6199772"/>
              <a:ext cx="1123950" cy="0"/>
            </a:xfrm>
            <a:custGeom>
              <a:avLst/>
              <a:gdLst/>
              <a:ahLst/>
              <a:cxnLst/>
              <a:rect l="l" t="t" r="r" b="b"/>
              <a:pathLst>
                <a:path w="1123950">
                  <a:moveTo>
                    <a:pt x="0" y="0"/>
                  </a:moveTo>
                  <a:lnTo>
                    <a:pt x="1123944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57329" y="6199772"/>
              <a:ext cx="1123950" cy="0"/>
            </a:xfrm>
            <a:custGeom>
              <a:avLst/>
              <a:gdLst/>
              <a:ahLst/>
              <a:cxnLst/>
              <a:rect l="l" t="t" r="r" b="b"/>
              <a:pathLst>
                <a:path w="1123950">
                  <a:moveTo>
                    <a:pt x="0" y="0"/>
                  </a:moveTo>
                  <a:lnTo>
                    <a:pt x="1123944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211480" y="6199772"/>
              <a:ext cx="1123950" cy="0"/>
            </a:xfrm>
            <a:custGeom>
              <a:avLst/>
              <a:gdLst/>
              <a:ahLst/>
              <a:cxnLst/>
              <a:rect l="l" t="t" r="r" b="b"/>
              <a:pathLst>
                <a:path w="1123950">
                  <a:moveTo>
                    <a:pt x="0" y="0"/>
                  </a:moveTo>
                  <a:lnTo>
                    <a:pt x="1123944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652931" y="6199772"/>
              <a:ext cx="1123950" cy="0"/>
            </a:xfrm>
            <a:custGeom>
              <a:avLst/>
              <a:gdLst/>
              <a:ahLst/>
              <a:cxnLst/>
              <a:rect l="l" t="t" r="r" b="b"/>
              <a:pathLst>
                <a:path w="1123950">
                  <a:moveTo>
                    <a:pt x="0" y="0"/>
                  </a:moveTo>
                  <a:lnTo>
                    <a:pt x="1123944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100729" y="6199772"/>
              <a:ext cx="1123950" cy="0"/>
            </a:xfrm>
            <a:custGeom>
              <a:avLst/>
              <a:gdLst/>
              <a:ahLst/>
              <a:cxnLst/>
              <a:rect l="l" t="t" r="r" b="b"/>
              <a:pathLst>
                <a:path w="1123950">
                  <a:moveTo>
                    <a:pt x="0" y="0"/>
                  </a:moveTo>
                  <a:lnTo>
                    <a:pt x="1123944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393344" y="6534728"/>
              <a:ext cx="359029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5c. 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general properties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TPEs?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324760" y="9133016"/>
              <a:ext cx="306451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5d.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List two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disadvantages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using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TPEs?</a:t>
              </a:r>
              <a:endParaRPr sz="12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1089</Words>
  <Application>Microsoft Office PowerPoint</Application>
  <PresentationFormat>Custom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DESIGN AND TECHNOLOGY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revision_booklet5_composite_materials2.cdr</dc:title>
  <dc:creator>BY V.RYAN</dc:creator>
  <cp:keywords>COMPOSITE MATERIALS - REVISION BOOKLET 2</cp:keywords>
  <cp:lastModifiedBy>Vincent RYan</cp:lastModifiedBy>
  <cp:revision>1</cp:revision>
  <dcterms:created xsi:type="dcterms:W3CDTF">2021-02-09T18:48:38Z</dcterms:created>
  <dcterms:modified xsi:type="dcterms:W3CDTF">2021-02-09T18:51:31Z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2021-02-09T00:00:00Z</vt:filetime>
  </property>
</Properties>
</file>