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0945" y="183185"/>
            <a:ext cx="7166598" cy="10418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98523" y="1400465"/>
            <a:ext cx="6867525" cy="2162175"/>
          </a:xfrm>
          <a:custGeom>
            <a:avLst/>
            <a:gdLst/>
            <a:ahLst/>
            <a:cxnLst/>
            <a:rect l="l" t="t" r="r" b="b"/>
            <a:pathLst>
              <a:path w="6867525" h="2162175">
                <a:moveTo>
                  <a:pt x="6867528" y="0"/>
                </a:moveTo>
                <a:lnTo>
                  <a:pt x="0" y="0"/>
                </a:lnTo>
                <a:lnTo>
                  <a:pt x="0" y="2162173"/>
                </a:lnTo>
                <a:lnTo>
                  <a:pt x="6867528" y="2162173"/>
                </a:lnTo>
                <a:lnTo>
                  <a:pt x="6867528" y="0"/>
                </a:lnTo>
                <a:close/>
              </a:path>
            </a:pathLst>
          </a:custGeom>
          <a:solidFill>
            <a:srgbClr val="FFF5AB">
              <a:alpha val="67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578" y="1360826"/>
            <a:ext cx="623189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echteacher@technologystud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sing1.htm" TargetMode="External"/><Relationship Id="rId4" Type="http://schemas.openxmlformats.org/officeDocument/2006/relationships/hyperlink" Target="https://www.technologystudent.com/joints/sing1a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sing1.htm" TargetMode="External"/><Relationship Id="rId4" Type="http://schemas.openxmlformats.org/officeDocument/2006/relationships/hyperlink" Target="https://www.technologystudent.com/joints/sing1a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batch1.htm" TargetMode="External"/><Relationship Id="rId4" Type="http://schemas.openxmlformats.org/officeDocument/2006/relationships/hyperlink" Target="https://www.technologystudent.com/joints/bat1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batch1.htm" TargetMode="External"/><Relationship Id="rId4" Type="http://schemas.openxmlformats.org/officeDocument/2006/relationships/hyperlink" Target="https://www.technologystudent.com/joints/bat1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batch1.htm" TargetMode="External"/><Relationship Id="rId4" Type="http://schemas.openxmlformats.org/officeDocument/2006/relationships/hyperlink" Target="https://www.technologystudent.com/joints/bat1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contin1.htm" TargetMode="External"/><Relationship Id="rId4" Type="http://schemas.openxmlformats.org/officeDocument/2006/relationships/hyperlink" Target="https://www.technologystudent.com/joints/contin1a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contin1.htm" TargetMode="External"/><Relationship Id="rId4" Type="http://schemas.openxmlformats.org/officeDocument/2006/relationships/hyperlink" Target="https://www.technologystudent.com/joints/contin1a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technologystudent.com/joints/contin1.htm" TargetMode="External"/><Relationship Id="rId4" Type="http://schemas.openxmlformats.org/officeDocument/2006/relationships/hyperlink" Target="https://www.technologystudent.com/joints/contin1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DESIGN </a:t>
            </a:r>
            <a:r>
              <a:rPr spc="-5" dirty="0"/>
              <a:t>AND</a:t>
            </a:r>
            <a:r>
              <a:rPr spc="-220" dirty="0"/>
              <a:t> </a:t>
            </a:r>
            <a:r>
              <a:rPr dirty="0"/>
              <a:t>TECHNOLOGY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249" y="1871591"/>
            <a:ext cx="4573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REVISION</a:t>
            </a:r>
            <a:r>
              <a:rPr sz="36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151616"/>
                </a:solidFill>
                <a:latin typeface="Arial"/>
                <a:cs typeface="Arial"/>
              </a:rPr>
              <a:t>BOOKLET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8523" y="6410616"/>
            <a:ext cx="6867525" cy="2390775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9461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745"/>
              </a:spcBef>
            </a:pP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SUITABLE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sz="2400" b="1" spc="-25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2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FOR:</a:t>
            </a:r>
            <a:endParaRPr sz="2400">
              <a:latin typeface="Arial"/>
              <a:cs typeface="Arial"/>
            </a:endParaRPr>
          </a:p>
          <a:p>
            <a:pPr marL="1357630" marR="1363980" algn="ctr">
              <a:lnSpc>
                <a:spcPts val="2680"/>
              </a:lnSpc>
              <a:spcBef>
                <a:spcPts val="2740"/>
              </a:spcBef>
            </a:pP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2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24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51616"/>
                </a:solidFill>
                <a:latin typeface="Arial"/>
                <a:cs typeface="Arial"/>
              </a:rPr>
              <a:t>TECHNOLOGY  PRODUCT DESIGN  </a:t>
            </a:r>
            <a:r>
              <a:rPr sz="2400" b="1" spc="-20" dirty="0">
                <a:solidFill>
                  <a:srgbClr val="151616"/>
                </a:solidFill>
                <a:latin typeface="Arial"/>
                <a:cs typeface="Arial"/>
              </a:rPr>
              <a:t>RESISTANT MATERIALS  </a:t>
            </a:r>
            <a:r>
              <a:rPr sz="2400" b="1" spc="-5" dirty="0">
                <a:solidFill>
                  <a:srgbClr val="151616"/>
                </a:solidFill>
                <a:latin typeface="Arial"/>
                <a:cs typeface="Arial"/>
              </a:rPr>
              <a:t>GRAPHIC PRODUCTS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8523" y="447965"/>
            <a:ext cx="6867525" cy="354583"/>
          </a:xfrm>
          <a:prstGeom prst="rect">
            <a:avLst/>
          </a:prstGeom>
          <a:solidFill>
            <a:srgbClr val="FFF5AB"/>
          </a:solidFill>
        </p:spPr>
        <p:txBody>
          <a:bodyPr vert="horz" wrap="square" lIns="0" tIns="107314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44"/>
              </a:spcBef>
              <a:tabLst>
                <a:tab pos="4406900" algn="l"/>
                <a:tab pos="6817995" algn="l"/>
              </a:tabLst>
            </a:pPr>
            <a:r>
              <a:rPr sz="1600" b="1" spc="-5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lang="en-GB" sz="1600" b="1" spc="-5" dirty="0">
                <a:solidFill>
                  <a:srgbClr val="151616"/>
                </a:solidFill>
                <a:latin typeface="Arial"/>
                <a:cs typeface="Arial"/>
              </a:rPr>
              <a:t>:                                                     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FORM/GROU</a:t>
            </a:r>
            <a:r>
              <a:rPr lang="en-GB" sz="1600" b="1" dirty="0">
                <a:solidFill>
                  <a:srgbClr val="151616"/>
                </a:solidFill>
                <a:latin typeface="Arial"/>
                <a:cs typeface="Arial"/>
              </a:rPr>
              <a:t>P: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1723" y="2205246"/>
            <a:ext cx="2065020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w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</a:t>
            </a:r>
            <a:r>
              <a:rPr sz="650" spc="-18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a</a:t>
            </a:r>
            <a:r>
              <a:rPr sz="15000" spc="-8062" baseline="444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7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0010" y="3391872"/>
            <a:ext cx="229616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ASSOCIATION OF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3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32052" y="3377073"/>
            <a:ext cx="207454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419" y="6144412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61940" y="6129273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3419" y="10468760"/>
            <a:ext cx="4598035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9360" algn="l"/>
              </a:tabLst>
            </a:pP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WORLD 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ASSOCIATION OF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151616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1940" y="10453622"/>
            <a:ext cx="2120900" cy="130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 </a:t>
            </a:r>
            <a:r>
              <a:rPr sz="650" spc="5" dirty="0">
                <a:solidFill>
                  <a:srgbClr val="151616"/>
                </a:solidFill>
                <a:latin typeface="Arial"/>
                <a:cs typeface="Arial"/>
              </a:rPr>
              <a:t>V.Ryan </a:t>
            </a:r>
            <a:r>
              <a:rPr sz="650" spc="25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151616"/>
                </a:solidFill>
                <a:latin typeface="Arial"/>
                <a:cs typeface="Arial"/>
              </a:rPr>
              <a:t>2017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194" y="9077083"/>
            <a:ext cx="7117080" cy="1295400"/>
          </a:xfrm>
          <a:prstGeom prst="rect">
            <a:avLst/>
          </a:prstGeom>
          <a:solidFill>
            <a:srgbClr val="FBE116"/>
          </a:solidFill>
          <a:ln w="6350">
            <a:solidFill>
              <a:srgbClr val="151616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06680" algn="ctr">
              <a:lnSpc>
                <a:spcPts val="1390"/>
              </a:lnSpc>
              <a:spcBef>
                <a:spcPts val="24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examination booklet can be duplicated and printed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out if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required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but not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edited in any</a:t>
            </a:r>
            <a:r>
              <a:rPr sz="12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way.</a:t>
            </a:r>
            <a:endParaRPr sz="1200">
              <a:latin typeface="Arial"/>
              <a:cs typeface="Arial"/>
            </a:endParaRPr>
          </a:p>
          <a:p>
            <a:pPr marL="106680" algn="ctr">
              <a:lnSpc>
                <a:spcPts val="1340"/>
              </a:lnSpc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links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u="sng" spc="-5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1200" spc="-5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cannot be</a:t>
            </a:r>
            <a:r>
              <a:rPr sz="120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marL="278765" marR="164465" algn="ctr">
              <a:lnSpc>
                <a:spcPts val="1340"/>
              </a:lnSpc>
              <a:spcBef>
                <a:spcPts val="80"/>
              </a:spcBef>
            </a:pP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The PDF ﬁle can be stored on school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college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systems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and distributed electronically</a:t>
            </a:r>
            <a:r>
              <a:rPr sz="1200" spc="2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(NO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EDITING  ALLOWED)</a:t>
            </a:r>
            <a:endParaRPr sz="1200">
              <a:latin typeface="Arial"/>
              <a:cs typeface="Arial"/>
            </a:endParaRPr>
          </a:p>
          <a:p>
            <a:pPr marL="323850" marR="21018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PLEASE RESPECT THE COPYRIGHT - report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infringers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techteacher@technologystudent.com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Not be distributed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courses or by course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instructors /</a:t>
            </a:r>
            <a:r>
              <a:rPr sz="120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consultants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523" y="3991269"/>
            <a:ext cx="6867525" cy="2112010"/>
          </a:xfrm>
          <a:prstGeom prst="rect">
            <a:avLst/>
          </a:prstGeom>
          <a:solidFill>
            <a:srgbClr val="FFF5AB">
              <a:alpha val="60998"/>
            </a:srgbClr>
          </a:solidFill>
        </p:spPr>
        <p:txBody>
          <a:bodyPr vert="horz" wrap="square" lIns="0" tIns="56515" rIns="0" bIns="0" rtlCol="0">
            <a:spAutoFit/>
          </a:bodyPr>
          <a:lstStyle/>
          <a:p>
            <a:pPr marL="630555">
              <a:lnSpc>
                <a:spcPct val="100000"/>
              </a:lnSpc>
              <a:spcBef>
                <a:spcPts val="445"/>
              </a:spcBef>
            </a:pPr>
            <a:r>
              <a:rPr sz="2400" b="1" u="heavy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PRODUCTION SYSTEMS - BOOKLET</a:t>
            </a:r>
            <a:r>
              <a:rPr sz="2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1276350" marR="1028700" algn="ctr">
              <a:lnSpc>
                <a:spcPts val="2150"/>
              </a:lnSpc>
              <a:spcBef>
                <a:spcPts val="2490"/>
              </a:spcBef>
            </a:pP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SINGLE ITEM </a:t>
            </a:r>
            <a:r>
              <a:rPr sz="1900" spc="5" dirty="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ONE OFF</a:t>
            </a:r>
            <a:r>
              <a:rPr sz="19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PRODUCTION  </a:t>
            </a:r>
            <a:r>
              <a:rPr sz="1900" spc="-15" dirty="0">
                <a:solidFill>
                  <a:srgbClr val="151616"/>
                </a:solidFill>
                <a:latin typeface="Arial"/>
                <a:cs typeface="Arial"/>
              </a:rPr>
              <a:t>BATCH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endParaRPr sz="1900">
              <a:latin typeface="Arial"/>
              <a:cs typeface="Arial"/>
            </a:endParaRPr>
          </a:p>
          <a:p>
            <a:pPr marL="238760" algn="ctr">
              <a:lnSpc>
                <a:spcPts val="2105"/>
              </a:lnSpc>
            </a:pP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CONTINUOUS</a:t>
            </a:r>
            <a:r>
              <a:rPr sz="19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900" spc="15" dirty="0">
                <a:solidFill>
                  <a:srgbClr val="151616"/>
                </a:solidFill>
                <a:latin typeface="Arial"/>
                <a:cs typeface="Arial"/>
              </a:rPr>
              <a:t>PRODUCTION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BC6632A5-CA54-4CE5-BC88-3EEBC417F2A5}"/>
              </a:ext>
            </a:extLst>
          </p:cNvPr>
          <p:cNvGrpSpPr/>
          <p:nvPr/>
        </p:nvGrpSpPr>
        <p:grpSpPr>
          <a:xfrm>
            <a:off x="167860" y="115866"/>
            <a:ext cx="7083228" cy="9781490"/>
            <a:chOff x="167860" y="115866"/>
            <a:chExt cx="7083228" cy="9781490"/>
          </a:xfrm>
        </p:grpSpPr>
        <p:sp>
          <p:nvSpPr>
            <p:cNvPr id="2" name="object 2"/>
            <p:cNvSpPr txBox="1"/>
            <p:nvPr/>
          </p:nvSpPr>
          <p:spPr>
            <a:xfrm>
              <a:off x="1330359" y="115866"/>
              <a:ext cx="522668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SINGLE ITEM / </a:t>
              </a:r>
              <a:r>
                <a:rPr sz="16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PROTOTYPE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/ ONE OFF</a:t>
              </a:r>
              <a:r>
                <a:rPr sz="1600" u="sng" spc="-8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167860" y="3196139"/>
              <a:ext cx="6874509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106997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four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designed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manufactured through single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item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  techniques.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177805" y="1173215"/>
              <a:ext cx="524065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455549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1. 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single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item 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off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prototype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177805" y="4978941"/>
              <a:ext cx="6943090" cy="84264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five characteristics 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company specialising in single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item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design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11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manufacture.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 marks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265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A.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177805" y="6560258"/>
              <a:ext cx="217804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B.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77805" y="7522649"/>
              <a:ext cx="2286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C.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177805" y="8521213"/>
              <a:ext cx="2286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D.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177805" y="9628116"/>
              <a:ext cx="217804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E.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516390" y="703820"/>
              <a:ext cx="25933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396129" y="623520"/>
              <a:ext cx="6743700" cy="430530"/>
            </a:xfrm>
            <a:custGeom>
              <a:avLst/>
              <a:gdLst/>
              <a:ahLst/>
              <a:cxnLst/>
              <a:rect l="l" t="t" r="r" b="b"/>
              <a:pathLst>
                <a:path w="6743700" h="430530">
                  <a:moveTo>
                    <a:pt x="0" y="0"/>
                  </a:moveTo>
                  <a:lnTo>
                    <a:pt x="6743700" y="0"/>
                  </a:lnTo>
                  <a:lnTo>
                    <a:pt x="6743700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3461104" y="640713"/>
              <a:ext cx="3587750" cy="373380"/>
            </a:xfrm>
            <a:prstGeom prst="rect">
              <a:avLst/>
            </a:prstGeom>
          </p:spPr>
          <p:txBody>
            <a:bodyPr vert="horz" wrap="square" lIns="0" tIns="33020" rIns="0" bIns="0" rtlCol="0">
              <a:spAutoFit/>
            </a:bodyPr>
            <a:lstStyle/>
            <a:p>
              <a:pPr marR="5080">
                <a:lnSpc>
                  <a:spcPts val="1300"/>
                </a:lnSpc>
                <a:spcBef>
                  <a:spcPts val="26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https://www.technologystudent.com/joints/sing1a.htm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https://www.technologystudent.com/joints/sing1.htm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9C41AF50-C367-497B-AD50-7346C76612DE}"/>
              </a:ext>
            </a:extLst>
          </p:cNvPr>
          <p:cNvGrpSpPr/>
          <p:nvPr/>
        </p:nvGrpSpPr>
        <p:grpSpPr>
          <a:xfrm>
            <a:off x="321668" y="115866"/>
            <a:ext cx="7007144" cy="9262808"/>
            <a:chOff x="321668" y="115866"/>
            <a:chExt cx="7007144" cy="9262808"/>
          </a:xfrm>
        </p:grpSpPr>
        <p:sp>
          <p:nvSpPr>
            <p:cNvPr id="2" name="object 2"/>
            <p:cNvSpPr txBox="1"/>
            <p:nvPr/>
          </p:nvSpPr>
          <p:spPr>
            <a:xfrm>
              <a:off x="1330359" y="115866"/>
              <a:ext cx="522668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SINGLE ITEM / </a:t>
              </a:r>
              <a:r>
                <a:rPr sz="16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PROTOTYPE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/ ONE OFF</a:t>
              </a:r>
              <a:r>
                <a:rPr sz="1600" u="sng" spc="-8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16390" y="703820"/>
              <a:ext cx="25933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96129" y="623520"/>
              <a:ext cx="6743700" cy="430530"/>
            </a:xfrm>
            <a:custGeom>
              <a:avLst/>
              <a:gdLst/>
              <a:ahLst/>
              <a:cxnLst/>
              <a:rect l="l" t="t" r="r" b="b"/>
              <a:pathLst>
                <a:path w="6743700" h="430530">
                  <a:moveTo>
                    <a:pt x="0" y="0"/>
                  </a:moveTo>
                  <a:lnTo>
                    <a:pt x="6743700" y="0"/>
                  </a:lnTo>
                  <a:lnTo>
                    <a:pt x="6743700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461104" y="640713"/>
              <a:ext cx="3587750" cy="373380"/>
            </a:xfrm>
            <a:prstGeom prst="rect">
              <a:avLst/>
            </a:prstGeom>
          </p:spPr>
          <p:txBody>
            <a:bodyPr vert="horz" wrap="square" lIns="0" tIns="33020" rIns="0" bIns="0" rtlCol="0">
              <a:spAutoFit/>
            </a:bodyPr>
            <a:lstStyle/>
            <a:p>
              <a:pPr marR="5080">
                <a:lnSpc>
                  <a:spcPts val="1300"/>
                </a:lnSpc>
                <a:spcBef>
                  <a:spcPts val="26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https://www.technologystudent.com/joints/sing1a.htm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https://www.technologystudent.com/joints/sing1.htm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403503" y="1163621"/>
              <a:ext cx="6925309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 algn="just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4. A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company specialising in single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item 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off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manufacture,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has a small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workforce.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level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technical skill,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worker would be expected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have,  when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working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type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company.</a:t>
              </a:r>
              <a:r>
                <a:rPr sz="1400" spc="2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52642" y="3465045"/>
              <a:ext cx="6907530" cy="89408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3302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5.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a company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specialises in single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item 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off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production. Include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following:</a:t>
              </a:r>
              <a:endParaRPr sz="14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50"/>
                </a:spcBef>
              </a:pP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tabLst>
                  <a:tab pos="3166745" algn="l"/>
                </a:tabLst>
              </a:pP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product the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company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manufactures	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433185" y="5043118"/>
              <a:ext cx="6882130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68795" algn="l"/>
                </a:tabLst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Description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typical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customer  </a:t>
              </a:r>
              <a:r>
                <a:rPr sz="1400" b="1" spc="-3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1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lang="en-GB" sz="1400" b="1" spc="-1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53240" y="6197084"/>
              <a:ext cx="6938009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924040" algn="l"/>
                </a:tabLst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Size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the workforce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</a:t>
              </a:r>
              <a:r>
                <a:rPr lang="en-GB"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69407" y="7156142"/>
              <a:ext cx="6882130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68795" algn="l"/>
                </a:tabLst>
              </a:pP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Stages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manufacture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the product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</a:t>
              </a:r>
              <a:r>
                <a:rPr lang="en-GB"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413090" y="9139914"/>
              <a:ext cx="1901189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Quality control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7FF845C5-C9DA-483B-952E-0BA9E354F32B}"/>
              </a:ext>
            </a:extLst>
          </p:cNvPr>
          <p:cNvGrpSpPr/>
          <p:nvPr/>
        </p:nvGrpSpPr>
        <p:grpSpPr>
          <a:xfrm>
            <a:off x="167860" y="115866"/>
            <a:ext cx="7083228" cy="9781490"/>
            <a:chOff x="167860" y="115866"/>
            <a:chExt cx="7083228" cy="9781490"/>
          </a:xfrm>
        </p:grpSpPr>
        <p:sp>
          <p:nvSpPr>
            <p:cNvPr id="2" name="object 2"/>
            <p:cNvSpPr txBox="1"/>
            <p:nvPr/>
          </p:nvSpPr>
          <p:spPr>
            <a:xfrm>
              <a:off x="321668" y="115866"/>
              <a:ext cx="4598035" cy="46355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481580">
                <a:lnSpc>
                  <a:spcPct val="100000"/>
                </a:lnSpc>
                <a:spcBef>
                  <a:spcPts val="100"/>
                </a:spcBef>
              </a:pPr>
              <a:r>
                <a:rPr sz="1600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BATCH</a:t>
              </a:r>
              <a:r>
                <a:rPr sz="1600" u="sng" spc="-10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endParaRPr sz="16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7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396129" y="623520"/>
              <a:ext cx="6743700" cy="430530"/>
            </a:xfrm>
            <a:custGeom>
              <a:avLst/>
              <a:gdLst/>
              <a:ahLst/>
              <a:cxnLst/>
              <a:rect l="l" t="t" r="r" b="b"/>
              <a:pathLst>
                <a:path w="6743700" h="430530">
                  <a:moveTo>
                    <a:pt x="0" y="0"/>
                  </a:moveTo>
                  <a:lnTo>
                    <a:pt x="6743700" y="0"/>
                  </a:lnTo>
                  <a:lnTo>
                    <a:pt x="6743700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461104" y="640713"/>
              <a:ext cx="3596004" cy="373380"/>
            </a:xfrm>
            <a:prstGeom prst="rect">
              <a:avLst/>
            </a:prstGeom>
          </p:spPr>
          <p:txBody>
            <a:bodyPr vert="horz" wrap="square" lIns="0" tIns="33020" rIns="0" bIns="0" rtlCol="0">
              <a:spAutoFit/>
            </a:bodyPr>
            <a:lstStyle/>
            <a:p>
              <a:pPr marR="5080">
                <a:lnSpc>
                  <a:spcPts val="1300"/>
                </a:lnSpc>
                <a:spcBef>
                  <a:spcPts val="26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https://www.technologystudent.com/joints/bat1.htm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https://www.technologystudent.com/joints/batch1.htm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177805" y="703820"/>
              <a:ext cx="3247390" cy="7086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38455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10"/>
                </a:spcBef>
              </a:pPr>
              <a:endParaRPr sz="195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tabLst>
                  <a:tab pos="256222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1. 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batch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production?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167860" y="3196139"/>
              <a:ext cx="645985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106997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four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designed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manufactured through batch production  techniques.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177805" y="4978941"/>
              <a:ext cx="6419850" cy="84264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five characteristics 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company specialising in batch production.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245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A.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177805" y="6560258"/>
              <a:ext cx="217804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B.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177805" y="7522649"/>
              <a:ext cx="2286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C.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177805" y="8521213"/>
              <a:ext cx="2286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D.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177805" y="9628116"/>
              <a:ext cx="217804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E.</a:t>
              </a:r>
              <a:endParaRPr sz="16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3588ED23-7905-406F-B9B6-4909F6E9BD81}"/>
              </a:ext>
            </a:extLst>
          </p:cNvPr>
          <p:cNvGrpSpPr/>
          <p:nvPr/>
        </p:nvGrpSpPr>
        <p:grpSpPr>
          <a:xfrm>
            <a:off x="321668" y="115866"/>
            <a:ext cx="7014184" cy="9262808"/>
            <a:chOff x="321668" y="115866"/>
            <a:chExt cx="7014184" cy="9262808"/>
          </a:xfrm>
        </p:grpSpPr>
        <p:sp>
          <p:nvSpPr>
            <p:cNvPr id="2" name="object 2"/>
            <p:cNvSpPr txBox="1"/>
            <p:nvPr/>
          </p:nvSpPr>
          <p:spPr>
            <a:xfrm>
              <a:off x="403557" y="1163621"/>
              <a:ext cx="693229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265112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level and range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technical skills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employees, working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company  specialising in</a:t>
              </a:r>
              <a:r>
                <a:rPr sz="1400" spc="-2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batch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52642" y="3465045"/>
              <a:ext cx="6223635" cy="8940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302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5.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company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specialises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batch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production.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following:</a:t>
              </a:r>
              <a:endParaRPr sz="14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9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295"/>
                </a:spcBef>
                <a:tabLst>
                  <a:tab pos="3166745" algn="l"/>
                </a:tabLst>
              </a:pP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product the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company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manufactures	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433185" y="5043118"/>
              <a:ext cx="6882130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68795" algn="l"/>
                </a:tabLst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Description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typical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customer  </a:t>
              </a:r>
              <a:r>
                <a:rPr sz="1400" b="1" spc="-3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1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r>
                <a:rPr sz="1400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Times New Roman"/>
                  <a:cs typeface="Times New Roman"/>
                </a:rPr>
                <a:t> 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353240" y="6197084"/>
              <a:ext cx="6938009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924040" algn="l"/>
                </a:tabLst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Size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the workforce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r>
                <a:rPr sz="1400" spc="1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Times New Roman"/>
                  <a:cs typeface="Times New Roman"/>
                </a:rPr>
                <a:t> 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369407" y="7156142"/>
              <a:ext cx="6882130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68795" algn="l"/>
                </a:tabLst>
              </a:pP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Stages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manufacture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the product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: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413090" y="9139914"/>
              <a:ext cx="1901189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Quality control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2790861" y="115866"/>
              <a:ext cx="2128520" cy="46100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BATCH</a:t>
              </a:r>
              <a:r>
                <a:rPr sz="1600" u="sng" spc="-10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endParaRPr sz="1600">
                <a:latin typeface="Arial"/>
                <a:cs typeface="Arial"/>
              </a:endParaRPr>
            </a:p>
            <a:p>
              <a:pPr marL="29845">
                <a:lnSpc>
                  <a:spcPct val="100000"/>
                </a:lnSpc>
                <a:spcBef>
                  <a:spcPts val="720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321668" y="448465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516390" y="703820"/>
              <a:ext cx="25933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396129" y="623520"/>
              <a:ext cx="6743700" cy="430530"/>
            </a:xfrm>
            <a:custGeom>
              <a:avLst/>
              <a:gdLst/>
              <a:ahLst/>
              <a:cxnLst/>
              <a:rect l="l" t="t" r="r" b="b"/>
              <a:pathLst>
                <a:path w="6743700" h="430530">
                  <a:moveTo>
                    <a:pt x="0" y="0"/>
                  </a:moveTo>
                  <a:lnTo>
                    <a:pt x="6743700" y="0"/>
                  </a:lnTo>
                  <a:lnTo>
                    <a:pt x="6743700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3461104" y="640713"/>
              <a:ext cx="3596004" cy="373380"/>
            </a:xfrm>
            <a:prstGeom prst="rect">
              <a:avLst/>
            </a:prstGeom>
          </p:spPr>
          <p:txBody>
            <a:bodyPr vert="horz" wrap="square" lIns="0" tIns="33020" rIns="0" bIns="0" rtlCol="0">
              <a:spAutoFit/>
            </a:bodyPr>
            <a:lstStyle/>
            <a:p>
              <a:pPr marR="5080">
                <a:lnSpc>
                  <a:spcPts val="1300"/>
                </a:lnSpc>
                <a:spcBef>
                  <a:spcPts val="26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https://www.technologystudent.com/joints/bat1.htm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https://www.technologystudent.com/joints/batch1.htm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E7F43C9F-1C2C-45E2-9EA4-18EF36DB9219}"/>
              </a:ext>
            </a:extLst>
          </p:cNvPr>
          <p:cNvGrpSpPr/>
          <p:nvPr/>
        </p:nvGrpSpPr>
        <p:grpSpPr>
          <a:xfrm>
            <a:off x="321668" y="115866"/>
            <a:ext cx="6929420" cy="6108631"/>
            <a:chOff x="321668" y="115866"/>
            <a:chExt cx="6929420" cy="6108631"/>
          </a:xfrm>
        </p:grpSpPr>
        <p:sp>
          <p:nvSpPr>
            <p:cNvPr id="2" name="object 2"/>
            <p:cNvSpPr txBox="1"/>
            <p:nvPr/>
          </p:nvSpPr>
          <p:spPr>
            <a:xfrm>
              <a:off x="443228" y="1402449"/>
              <a:ext cx="596963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104013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6.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difference between batch production and single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item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(one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off)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443177" y="5588227"/>
              <a:ext cx="6762750" cy="636270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7.</a:t>
              </a:r>
              <a:r>
                <a:rPr sz="1400" spc="-2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workers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who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single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items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(one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offs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prototypes)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more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skilled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than  those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who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work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line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factory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carries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out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batch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production?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535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6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790861" y="115866"/>
              <a:ext cx="2128520" cy="46100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spc="-2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BATCH</a:t>
              </a:r>
              <a:r>
                <a:rPr sz="1600" u="sng" spc="-10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endParaRPr sz="1600">
                <a:latin typeface="Arial"/>
                <a:cs typeface="Arial"/>
              </a:endParaRPr>
            </a:p>
            <a:p>
              <a:pPr marL="29845">
                <a:lnSpc>
                  <a:spcPct val="100000"/>
                </a:lnSpc>
                <a:spcBef>
                  <a:spcPts val="720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321668" y="448465"/>
              <a:ext cx="234759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-6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516390" y="703820"/>
              <a:ext cx="25933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396129" y="623520"/>
              <a:ext cx="6743700" cy="430530"/>
            </a:xfrm>
            <a:custGeom>
              <a:avLst/>
              <a:gdLst/>
              <a:ahLst/>
              <a:cxnLst/>
              <a:rect l="l" t="t" r="r" b="b"/>
              <a:pathLst>
                <a:path w="6743700" h="430530">
                  <a:moveTo>
                    <a:pt x="0" y="0"/>
                  </a:moveTo>
                  <a:lnTo>
                    <a:pt x="6743700" y="0"/>
                  </a:lnTo>
                  <a:lnTo>
                    <a:pt x="6743700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3461104" y="640713"/>
              <a:ext cx="3596004" cy="373380"/>
            </a:xfrm>
            <a:prstGeom prst="rect">
              <a:avLst/>
            </a:prstGeom>
          </p:spPr>
          <p:txBody>
            <a:bodyPr vert="horz" wrap="square" lIns="0" tIns="33020" rIns="0" bIns="0" rtlCol="0">
              <a:spAutoFit/>
            </a:bodyPr>
            <a:lstStyle/>
            <a:p>
              <a:pPr marR="5080">
                <a:lnSpc>
                  <a:spcPts val="1300"/>
                </a:lnSpc>
                <a:spcBef>
                  <a:spcPts val="26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https://www.technologystudent.com/joints/bat1.htm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https://www.technologystudent.com/joints/batch1.htm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9198358F-A0B9-4A96-BD99-F3B8D09097B6}"/>
              </a:ext>
            </a:extLst>
          </p:cNvPr>
          <p:cNvGrpSpPr/>
          <p:nvPr/>
        </p:nvGrpSpPr>
        <p:grpSpPr>
          <a:xfrm>
            <a:off x="167860" y="115866"/>
            <a:ext cx="7144053" cy="9781490"/>
            <a:chOff x="167860" y="115866"/>
            <a:chExt cx="7144053" cy="9781490"/>
          </a:xfrm>
        </p:grpSpPr>
        <p:sp>
          <p:nvSpPr>
            <p:cNvPr id="2" name="object 2"/>
            <p:cNvSpPr txBox="1"/>
            <p:nvPr/>
          </p:nvSpPr>
          <p:spPr>
            <a:xfrm>
              <a:off x="2532218" y="115866"/>
              <a:ext cx="281368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CONTINUOUS</a:t>
              </a:r>
              <a:r>
                <a:rPr sz="1600" u="sng" spc="-8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16390" y="703820"/>
              <a:ext cx="25933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96129" y="623520"/>
              <a:ext cx="6915784" cy="430530"/>
            </a:xfrm>
            <a:custGeom>
              <a:avLst/>
              <a:gdLst/>
              <a:ahLst/>
              <a:cxnLst/>
              <a:rect l="l" t="t" r="r" b="b"/>
              <a:pathLst>
                <a:path w="6915784" h="430530">
                  <a:moveTo>
                    <a:pt x="0" y="0"/>
                  </a:moveTo>
                  <a:lnTo>
                    <a:pt x="6915222" y="0"/>
                  </a:lnTo>
                  <a:lnTo>
                    <a:pt x="6915222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461104" y="640713"/>
              <a:ext cx="3714750" cy="373380"/>
            </a:xfrm>
            <a:prstGeom prst="rect">
              <a:avLst/>
            </a:prstGeom>
          </p:spPr>
          <p:txBody>
            <a:bodyPr vert="horz" wrap="square" lIns="0" tIns="33020" rIns="0" bIns="0" rtlCol="0">
              <a:spAutoFit/>
            </a:bodyPr>
            <a:lstStyle/>
            <a:p>
              <a:pPr marR="5080">
                <a:lnSpc>
                  <a:spcPts val="1300"/>
                </a:lnSpc>
                <a:spcBef>
                  <a:spcPts val="26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https://www.technologystudent.com/joints/contin1a.htm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https://www.technologystudent.com/joints/contin1.htm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67860" y="3196139"/>
              <a:ext cx="6884670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106997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Name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four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are designed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manufactured through continuous production  techniques.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177805" y="1173215"/>
              <a:ext cx="270383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1. What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 continuous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production?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152654" y="1173215"/>
              <a:ext cx="697865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177805" y="4978941"/>
              <a:ext cx="6844665" cy="84264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3.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List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five characteristics 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company specialising in continuous production.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5</a:t>
              </a:r>
              <a:r>
                <a:rPr sz="1400" b="1" i="1" spc="18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245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A.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177805" y="6560258"/>
              <a:ext cx="217804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B.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177805" y="7522649"/>
              <a:ext cx="2286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C.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177805" y="8521213"/>
              <a:ext cx="22860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D.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177805" y="9628116"/>
              <a:ext cx="217804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dirty="0">
                  <a:solidFill>
                    <a:srgbClr val="151616"/>
                  </a:solidFill>
                  <a:latin typeface="Arial"/>
                  <a:cs typeface="Arial"/>
                </a:rPr>
                <a:t>E.</a:t>
              </a:r>
              <a:endParaRPr sz="16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FF6E420F-C11B-4175-83EC-D9CF6194E1BB}"/>
              </a:ext>
            </a:extLst>
          </p:cNvPr>
          <p:cNvGrpSpPr/>
          <p:nvPr/>
        </p:nvGrpSpPr>
        <p:grpSpPr>
          <a:xfrm>
            <a:off x="321668" y="115866"/>
            <a:ext cx="7014184" cy="9262808"/>
            <a:chOff x="321668" y="115866"/>
            <a:chExt cx="7014184" cy="9262808"/>
          </a:xfrm>
        </p:grpSpPr>
        <p:sp>
          <p:nvSpPr>
            <p:cNvPr id="2" name="object 2"/>
            <p:cNvSpPr txBox="1"/>
            <p:nvPr/>
          </p:nvSpPr>
          <p:spPr>
            <a:xfrm>
              <a:off x="2532218" y="115866"/>
              <a:ext cx="281368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CONTINUOUS</a:t>
              </a:r>
              <a:r>
                <a:rPr sz="1600" u="sng" spc="-8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16390" y="703820"/>
              <a:ext cx="25933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96129" y="623520"/>
              <a:ext cx="6877684" cy="430530"/>
            </a:xfrm>
            <a:custGeom>
              <a:avLst/>
              <a:gdLst/>
              <a:ahLst/>
              <a:cxnLst/>
              <a:rect l="l" t="t" r="r" b="b"/>
              <a:pathLst>
                <a:path w="6877684" h="430530">
                  <a:moveTo>
                    <a:pt x="0" y="0"/>
                  </a:moveTo>
                  <a:lnTo>
                    <a:pt x="6877119" y="0"/>
                  </a:lnTo>
                  <a:lnTo>
                    <a:pt x="6877119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3461104" y="640713"/>
              <a:ext cx="3714750" cy="373380"/>
            </a:xfrm>
            <a:prstGeom prst="rect">
              <a:avLst/>
            </a:prstGeom>
          </p:spPr>
          <p:txBody>
            <a:bodyPr vert="horz" wrap="square" lIns="0" tIns="33020" rIns="0" bIns="0" rtlCol="0">
              <a:spAutoFit/>
            </a:bodyPr>
            <a:lstStyle/>
            <a:p>
              <a:pPr marR="5080">
                <a:lnSpc>
                  <a:spcPts val="1300"/>
                </a:lnSpc>
                <a:spcBef>
                  <a:spcPts val="26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https://www.technologystudent.com/joints/contin1a.htm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https://www.technologystudent.com/joints/contin1.htm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403557" y="1163621"/>
              <a:ext cx="6932295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  <a:tabLst>
                  <a:tab pos="3076575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4.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level and range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technical skills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employees, working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 company  specialising in</a:t>
              </a:r>
              <a:r>
                <a:rPr sz="1400" spc="-2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continuous</a:t>
              </a:r>
              <a:r>
                <a:rPr sz="1400" spc="-1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production.	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52642" y="3465045"/>
              <a:ext cx="6648450" cy="8940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302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5.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company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specialises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continuous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production.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Include</a:t>
              </a:r>
              <a:r>
                <a:rPr sz="14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following:</a:t>
              </a:r>
              <a:endParaRPr sz="14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9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1295"/>
                </a:spcBef>
                <a:tabLst>
                  <a:tab pos="3166745" algn="l"/>
                </a:tabLst>
              </a:pP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product the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company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manufactures	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433185" y="5043118"/>
              <a:ext cx="6882130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68795" algn="l"/>
                </a:tabLst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Description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typical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customer  </a:t>
              </a:r>
              <a:r>
                <a:rPr sz="1400" b="1" spc="-3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spc="-1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r>
                <a:rPr sz="1400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Times New Roman"/>
                  <a:cs typeface="Times New Roman"/>
                </a:rPr>
                <a:t> 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53240" y="6197084"/>
              <a:ext cx="6938009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924040" algn="l"/>
                </a:tabLst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Size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the workforce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r>
                <a:rPr sz="1400" spc="18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u="sng" spc="-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Times New Roman"/>
                  <a:cs typeface="Times New Roman"/>
                </a:rPr>
                <a:t> 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369407" y="7156142"/>
              <a:ext cx="6882130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68795" algn="l"/>
                </a:tabLst>
              </a:pP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Stages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manufacture 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the product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: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413090" y="9139914"/>
              <a:ext cx="1901189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Quality control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2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3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:</a:t>
              </a:r>
              <a:endParaRPr sz="14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3BA2204E-A404-450B-9A30-CB71ECD5088F}"/>
              </a:ext>
            </a:extLst>
          </p:cNvPr>
          <p:cNvGrpSpPr/>
          <p:nvPr/>
        </p:nvGrpSpPr>
        <p:grpSpPr>
          <a:xfrm>
            <a:off x="321668" y="115866"/>
            <a:ext cx="6929420" cy="6083957"/>
            <a:chOff x="321668" y="115866"/>
            <a:chExt cx="6929420" cy="6083957"/>
          </a:xfrm>
        </p:grpSpPr>
        <p:sp>
          <p:nvSpPr>
            <p:cNvPr id="2" name="object 2"/>
            <p:cNvSpPr txBox="1"/>
            <p:nvPr/>
          </p:nvSpPr>
          <p:spPr>
            <a:xfrm>
              <a:off x="393642" y="1454613"/>
              <a:ext cx="6199505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6.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Explain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difference between continuous production and batch</a:t>
              </a:r>
              <a:r>
                <a:rPr sz="1400" spc="204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4 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393636" y="5762308"/>
              <a:ext cx="6763384" cy="437515"/>
            </a:xfrm>
            <a:prstGeom prst="rect">
              <a:avLst/>
            </a:prstGeom>
          </p:spPr>
          <p:txBody>
            <a:bodyPr vert="horz" wrap="square" lIns="0" tIns="31750" rIns="0" bIns="0" rtlCol="0">
              <a:spAutoFit/>
            </a:bodyPr>
            <a:lstStyle/>
            <a:p>
              <a:pPr marL="12700" marR="5080">
                <a:lnSpc>
                  <a:spcPts val="1560"/>
                </a:lnSpc>
                <a:spcBef>
                  <a:spcPts val="25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7.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Do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employees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who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work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factories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batch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items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have</a:t>
              </a:r>
              <a:r>
                <a:rPr sz="1400" spc="-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different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skills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to 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those</a:t>
              </a:r>
              <a:r>
                <a:rPr sz="1400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who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work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factories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use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continuos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production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techniques</a:t>
              </a:r>
              <a:r>
                <a:rPr sz="1400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?</a:t>
              </a:r>
              <a:r>
                <a:rPr sz="1400" spc="2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2532218" y="115866"/>
              <a:ext cx="2813685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CONTINUOUS</a:t>
              </a:r>
              <a:r>
                <a:rPr sz="1600" u="sng" spc="-8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PRODUCTION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130188" y="433328"/>
              <a:ext cx="2120900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www.technologystudent.com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  <a:hlinkClick r:id="rId2"/>
                </a:rPr>
                <a:t>©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 </a:t>
              </a:r>
              <a:r>
                <a:rPr sz="650" spc="5" dirty="0">
                  <a:solidFill>
                    <a:srgbClr val="3C2B98"/>
                  </a:solidFill>
                  <a:latin typeface="Arial"/>
                  <a:cs typeface="Arial"/>
                </a:rPr>
                <a:t>V.Ryan 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©</a:t>
              </a:r>
              <a:r>
                <a:rPr sz="650" spc="-5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3C2B98"/>
                  </a:solidFill>
                  <a:latin typeface="Arial"/>
                  <a:cs typeface="Arial"/>
                </a:rPr>
                <a:t>2017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21668" y="448465"/>
              <a:ext cx="4598035" cy="130810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  <a:tabLst>
                  <a:tab pos="2499360" algn="l"/>
                </a:tabLst>
              </a:pP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WORLD </a:t>
              </a:r>
              <a:r>
                <a:rPr sz="650" spc="35" dirty="0">
                  <a:solidFill>
                    <a:srgbClr val="3C2B98"/>
                  </a:solidFill>
                  <a:latin typeface="Arial"/>
                  <a:cs typeface="Arial"/>
                </a:rPr>
                <a:t>ASSOCIATION OF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3C2B98"/>
                  </a:solidFill>
                  <a:latin typeface="Arial"/>
                  <a:cs typeface="Arial"/>
                </a:rPr>
                <a:t>TECHNOLOGY</a:t>
              </a:r>
              <a:r>
                <a:rPr sz="650" spc="25" dirty="0">
                  <a:solidFill>
                    <a:srgbClr val="3C2B98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3C2B98"/>
                  </a:solidFill>
                  <a:latin typeface="Arial"/>
                  <a:cs typeface="Arial"/>
                </a:rPr>
                <a:t>TEACHERS	</a:t>
              </a:r>
              <a:r>
                <a:rPr sz="650" spc="15" dirty="0">
                  <a:solidFill>
                    <a:srgbClr val="3C2B98"/>
                  </a:solidFill>
                  <a:latin typeface="Arial"/>
                  <a:cs typeface="Arial"/>
                  <a:hlinkClick r:id="rId3"/>
                </a:rPr>
                <a:t>https://www.facebook.com/groups/254963448192823/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516390" y="703820"/>
              <a:ext cx="25933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LINKS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HELP AND</a:t>
              </a:r>
              <a:r>
                <a:rPr sz="1200" spc="-1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INFORMATION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96129" y="623520"/>
              <a:ext cx="6801484" cy="430530"/>
            </a:xfrm>
            <a:custGeom>
              <a:avLst/>
              <a:gdLst/>
              <a:ahLst/>
              <a:cxnLst/>
              <a:rect l="l" t="t" r="r" b="b"/>
              <a:pathLst>
                <a:path w="6801484" h="430530">
                  <a:moveTo>
                    <a:pt x="0" y="0"/>
                  </a:moveTo>
                  <a:lnTo>
                    <a:pt x="6800922" y="0"/>
                  </a:lnTo>
                  <a:lnTo>
                    <a:pt x="6800922" y="429940"/>
                  </a:lnTo>
                  <a:lnTo>
                    <a:pt x="0" y="42994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461104" y="640713"/>
              <a:ext cx="3714750" cy="373380"/>
            </a:xfrm>
            <a:prstGeom prst="rect">
              <a:avLst/>
            </a:prstGeom>
          </p:spPr>
          <p:txBody>
            <a:bodyPr vert="horz" wrap="square" lIns="0" tIns="33020" rIns="0" bIns="0" rtlCol="0">
              <a:spAutoFit/>
            </a:bodyPr>
            <a:lstStyle/>
            <a:p>
              <a:pPr marR="5080">
                <a:lnSpc>
                  <a:spcPts val="1300"/>
                </a:lnSpc>
                <a:spcBef>
                  <a:spcPts val="260"/>
                </a:spcBef>
              </a:pP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4"/>
                </a:rPr>
                <a:t>https://www.technologystudent.com/joints/contin1a.htm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DD2B1C"/>
                  </a:solidFill>
                  <a:latin typeface="Arial"/>
                  <a:cs typeface="Arial"/>
                  <a:hlinkClick r:id="rId5"/>
                </a:rPr>
                <a:t>https://www.technologystudent.com/joints/contin1.htm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1240</Words>
  <Application>Microsoft Office PowerPoint</Application>
  <PresentationFormat>Custom</PresentationFormat>
  <Paragraphs>120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DESIGN AND TECHNOLOGY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revision_booklet7_production_systems2.cdr</dc:title>
  <dc:creator>BY V.RYAN</dc:creator>
  <cp:keywords>PRODUCTION SYSTEMS - WORK BOOKLET 2</cp:keywords>
  <cp:lastModifiedBy>Vincent RYan</cp:lastModifiedBy>
  <cp:revision>1</cp:revision>
  <dcterms:created xsi:type="dcterms:W3CDTF">2021-02-10T11:24:07Z</dcterms:created>
  <dcterms:modified xsi:type="dcterms:W3CDTF">2021-02-10T11:31:50Z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2021-02-10T00:00:00Z</vt:filetime>
  </property>
</Properties>
</file>