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0945" y="183185"/>
            <a:ext cx="7166598" cy="10418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8523" y="1400465"/>
            <a:ext cx="6867525" cy="2162175"/>
          </a:xfrm>
          <a:custGeom>
            <a:avLst/>
            <a:gdLst/>
            <a:ahLst/>
            <a:cxnLst/>
            <a:rect l="l" t="t" r="r" b="b"/>
            <a:pathLst>
              <a:path w="6867525" h="2162175">
                <a:moveTo>
                  <a:pt x="6867528" y="0"/>
                </a:moveTo>
                <a:lnTo>
                  <a:pt x="0" y="0"/>
                </a:lnTo>
                <a:lnTo>
                  <a:pt x="0" y="2162173"/>
                </a:lnTo>
                <a:lnTo>
                  <a:pt x="6867528" y="2162173"/>
                </a:lnTo>
                <a:lnTo>
                  <a:pt x="6867528" y="0"/>
                </a:lnTo>
                <a:close/>
              </a:path>
            </a:pathLst>
          </a:custGeom>
          <a:solidFill>
            <a:srgbClr val="FFF5AB">
              <a:alpha val="6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578" y="1360826"/>
            <a:ext cx="623189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chteacher@technologystud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student.com/rmprp07/injec1.html" TargetMode="External"/><Relationship Id="rId2" Type="http://schemas.openxmlformats.org/officeDocument/2006/relationships/hyperlink" Target="https://www.technologystudent.com/rmprp07/intman1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://www.technologystudent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prddes1/remot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prddes1/remot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technologystudent.com/prddes1/remot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student.com/prddes1/flexbl3.html" TargetMode="External"/><Relationship Id="rId2" Type="http://schemas.openxmlformats.org/officeDocument/2006/relationships/hyperlink" Target="https://www.technologystudent.com/prddes1/flexbl1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://www.technologystudent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www.technologystudent.com/prddes1/justintim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s://www.technologystudent.com/prddes1/justintime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hyperlink" Target="https://www.technologystudent.com/despro_3/lean2.html" TargetMode="External"/><Relationship Id="rId4" Type="http://schemas.openxmlformats.org/officeDocument/2006/relationships/hyperlink" Target="https://www.technologystudent.com/despro_3/lean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DESIGN </a:t>
            </a:r>
            <a:r>
              <a:rPr spc="-5" dirty="0"/>
              <a:t>AND</a:t>
            </a:r>
            <a:r>
              <a:rPr spc="-220" dirty="0"/>
              <a:t> </a:t>
            </a:r>
            <a:r>
              <a:rPr dirty="0"/>
              <a:t>TECHNOLOGY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249" y="1871591"/>
            <a:ext cx="457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REVISION</a:t>
            </a:r>
            <a:r>
              <a:rPr sz="3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BOOKLET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523" y="6410616"/>
            <a:ext cx="6867525" cy="2390775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9461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745"/>
              </a:spcBef>
            </a:pP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SUITABLE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2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FOR:</a:t>
            </a:r>
            <a:endParaRPr sz="2400">
              <a:latin typeface="Arial"/>
              <a:cs typeface="Arial"/>
            </a:endParaRPr>
          </a:p>
          <a:p>
            <a:pPr marL="1357630" marR="1363980" algn="ctr">
              <a:lnSpc>
                <a:spcPts val="2680"/>
              </a:lnSpc>
              <a:spcBef>
                <a:spcPts val="2740"/>
              </a:spcBef>
            </a:pP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24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2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TECHNOLOGY  PRODUCT DESIGN 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RESISTANT MATERIALS 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GRAPHIC PRODUCTS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523" y="447965"/>
            <a:ext cx="6867525" cy="354583"/>
          </a:xfrm>
          <a:prstGeom prst="rect">
            <a:avLst/>
          </a:prstGeom>
          <a:solidFill>
            <a:srgbClr val="FFF5AB"/>
          </a:solidFill>
        </p:spPr>
        <p:txBody>
          <a:bodyPr vert="horz" wrap="square" lIns="0" tIns="107314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844"/>
              </a:spcBef>
              <a:tabLst>
                <a:tab pos="4406900" algn="l"/>
                <a:tab pos="6817995" algn="l"/>
              </a:tabLst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lang="en-GB" sz="1600" b="1" spc="-5" dirty="0">
                <a:solidFill>
                  <a:srgbClr val="151616"/>
                </a:solidFill>
                <a:latin typeface="Arial"/>
                <a:cs typeface="Arial"/>
              </a:rPr>
              <a:t>:                                                        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FORM/GROUP</a:t>
            </a:r>
            <a:r>
              <a:rPr sz="1600" b="1" spc="-2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1723" y="2205246"/>
            <a:ext cx="206502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w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</a:t>
            </a:r>
            <a:r>
              <a:rPr sz="650" spc="-18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0" spc="-8062" baseline="444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8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10" y="3391872"/>
            <a:ext cx="22961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ASSOCIATION OF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2052" y="3377073"/>
            <a:ext cx="207454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419" y="6144412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1940" y="6129273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3419" y="10468760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1940" y="10453622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194" y="9077083"/>
            <a:ext cx="7117080" cy="1295400"/>
          </a:xfrm>
          <a:prstGeom prst="rect">
            <a:avLst/>
          </a:prstGeom>
          <a:solidFill>
            <a:srgbClr val="FBE116"/>
          </a:solidFill>
          <a:ln w="6350">
            <a:solidFill>
              <a:srgbClr val="151616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06680" algn="ctr">
              <a:lnSpc>
                <a:spcPts val="1390"/>
              </a:lnSpc>
              <a:spcBef>
                <a:spcPts val="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examination booklet can be duplicated and printed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 if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required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 not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edited in any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  <a:p>
            <a:pPr marL="106680" algn="ctr">
              <a:lnSpc>
                <a:spcPts val="1340"/>
              </a:lnSpc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links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u="sng" spc="-5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1200" spc="-5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cannot be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marL="278765" marR="164465" algn="ctr">
              <a:lnSpc>
                <a:spcPts val="1340"/>
              </a:lnSpc>
              <a:spcBef>
                <a:spcPts val="80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PDF ﬁle can be stored on school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college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systems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 distributed electronically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(NO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EDITING  ALLOWED)</a:t>
            </a:r>
            <a:endParaRPr sz="1200">
              <a:latin typeface="Arial"/>
              <a:cs typeface="Arial"/>
            </a:endParaRPr>
          </a:p>
          <a:p>
            <a:pPr marL="323850" marR="21018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RESPECT THE COPYRIGHT - report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infringers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techteacher@technologystudent.com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Not be distributed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courses or by course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instructors /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consultants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8523" y="3991269"/>
            <a:ext cx="6867525" cy="2112010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56515" rIns="0" bIns="0" rtlCol="0">
            <a:spAutoFit/>
          </a:bodyPr>
          <a:lstStyle/>
          <a:p>
            <a:pPr marL="630555">
              <a:lnSpc>
                <a:spcPct val="100000"/>
              </a:lnSpc>
              <a:spcBef>
                <a:spcPts val="445"/>
              </a:spcBef>
            </a:pPr>
            <a:r>
              <a:rPr sz="2400" b="1" u="heavy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 SYSTEMS - BOOKLET</a:t>
            </a:r>
            <a:r>
              <a:rPr sz="2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3</a:t>
            </a:r>
            <a:endParaRPr sz="2400">
              <a:latin typeface="Arial"/>
              <a:cs typeface="Arial"/>
            </a:endParaRPr>
          </a:p>
          <a:p>
            <a:pPr marL="765810" marR="457200" algn="ctr">
              <a:lnSpc>
                <a:spcPts val="2150"/>
              </a:lnSpc>
              <a:spcBef>
                <a:spcPts val="1145"/>
              </a:spcBef>
            </a:pP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COMPUTER 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INTEGRATED </a:t>
            </a:r>
            <a:r>
              <a:rPr sz="1900" spc="5" dirty="0">
                <a:solidFill>
                  <a:srgbClr val="151616"/>
                </a:solidFill>
                <a:latin typeface="Arial"/>
                <a:cs typeface="Arial"/>
              </a:rPr>
              <a:t>MANUFACTURE 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(CIM) 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REMOTE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5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endParaRPr sz="1900">
              <a:latin typeface="Arial"/>
              <a:cs typeface="Arial"/>
            </a:endParaRPr>
          </a:p>
          <a:p>
            <a:pPr marL="1293495" marR="984250" algn="ctr">
              <a:lnSpc>
                <a:spcPts val="2150"/>
              </a:lnSpc>
              <a:spcBef>
                <a:spcPts val="5"/>
              </a:spcBef>
            </a:pP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FLEXIBLE </a:t>
            </a:r>
            <a:r>
              <a:rPr sz="1900" spc="5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sz="19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SYSTEMS  JUST 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TIME</a:t>
            </a:r>
            <a:r>
              <a:rPr sz="19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10" dirty="0">
                <a:solidFill>
                  <a:srgbClr val="151616"/>
                </a:solidFill>
                <a:latin typeface="Arial"/>
                <a:cs typeface="Arial"/>
              </a:rPr>
              <a:t>(JIT)</a:t>
            </a:r>
            <a:endParaRPr sz="1900">
              <a:latin typeface="Arial"/>
              <a:cs typeface="Arial"/>
            </a:endParaRPr>
          </a:p>
          <a:p>
            <a:pPr marL="300990" algn="ctr">
              <a:lnSpc>
                <a:spcPts val="2105"/>
              </a:lnSpc>
            </a:pP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LEAN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5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3F381417-FB5A-4C79-A82D-9F86A699A449}"/>
              </a:ext>
            </a:extLst>
          </p:cNvPr>
          <p:cNvGrpSpPr/>
          <p:nvPr/>
        </p:nvGrpSpPr>
        <p:grpSpPr>
          <a:xfrm>
            <a:off x="321668" y="148567"/>
            <a:ext cx="7035331" cy="8150713"/>
            <a:chOff x="321668" y="148567"/>
            <a:chExt cx="7035331" cy="8150713"/>
          </a:xfrm>
        </p:grpSpPr>
        <p:sp>
          <p:nvSpPr>
            <p:cNvPr id="2" name="object 2"/>
            <p:cNvSpPr txBox="1"/>
            <p:nvPr/>
          </p:nvSpPr>
          <p:spPr>
            <a:xfrm>
              <a:off x="3277090" y="642966"/>
              <a:ext cx="3928110" cy="371475"/>
            </a:xfrm>
            <a:prstGeom prst="rect">
              <a:avLst/>
            </a:prstGeom>
          </p:spPr>
          <p:txBody>
            <a:bodyPr vert="horz" wrap="square" lIns="0" tIns="34925" rIns="0" bIns="0" rtlCol="0">
              <a:spAutoFit/>
            </a:bodyPr>
            <a:lstStyle/>
            <a:p>
              <a:pPr marR="5080" indent="1270">
                <a:lnSpc>
                  <a:spcPts val="1280"/>
                </a:lnSpc>
                <a:spcBef>
                  <a:spcPts val="275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https://www.technologystudent.com/rmprp07/intman1.html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3"/>
                </a:rPr>
                <a:t>https://www.technologystudent.com/rmprp07/injec1.html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469235" y="1185833"/>
              <a:ext cx="255524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1. In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simple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terms,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what is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CIM?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196233" y="1185833"/>
              <a:ext cx="6978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688425" y="148567"/>
              <a:ext cx="474027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COMPUTER </a:t>
              </a:r>
              <a:r>
                <a:rPr sz="1600" b="1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INTEGRATED </a:t>
              </a:r>
              <a:r>
                <a:rPr sz="1600" b="1" u="sng" spc="-1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MANUFACTURE</a:t>
              </a:r>
              <a:r>
                <a:rPr sz="1600" b="1" u="sng" spc="-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(CIM)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5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516390" y="703820"/>
              <a:ext cx="25933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396129" y="623520"/>
              <a:ext cx="6960870" cy="430530"/>
            </a:xfrm>
            <a:custGeom>
              <a:avLst/>
              <a:gdLst/>
              <a:ahLst/>
              <a:cxnLst/>
              <a:rect l="l" t="t" r="r" b="b"/>
              <a:pathLst>
                <a:path w="6960870" h="430530">
                  <a:moveTo>
                    <a:pt x="0" y="0"/>
                  </a:moveTo>
                  <a:lnTo>
                    <a:pt x="6960359" y="0"/>
                  </a:lnTo>
                  <a:lnTo>
                    <a:pt x="6960359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475601" y="3831427"/>
              <a:ext cx="662432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2. In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 space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below,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draw a labelled layout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factory,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a typical example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 CIM.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6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450148" y="8060520"/>
              <a:ext cx="522478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3.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layout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you have drawn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question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CA79947B-BE78-499C-94B0-B0FEFD26AA31}"/>
              </a:ext>
            </a:extLst>
          </p:cNvPr>
          <p:cNvGrpSpPr/>
          <p:nvPr/>
        </p:nvGrpSpPr>
        <p:grpSpPr>
          <a:xfrm>
            <a:off x="321668" y="148567"/>
            <a:ext cx="6929420" cy="4638950"/>
            <a:chOff x="321668" y="148567"/>
            <a:chExt cx="6929420" cy="4638950"/>
          </a:xfrm>
        </p:grpSpPr>
        <p:sp>
          <p:nvSpPr>
            <p:cNvPr id="2" name="object 2"/>
            <p:cNvSpPr txBox="1"/>
            <p:nvPr/>
          </p:nvSpPr>
          <p:spPr>
            <a:xfrm>
              <a:off x="396129" y="623520"/>
              <a:ext cx="6846570" cy="4305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92710" rIns="0" bIns="0" rtlCol="0">
              <a:spAutoFit/>
            </a:bodyPr>
            <a:lstStyle/>
            <a:p>
              <a:pPr marL="120014">
                <a:lnSpc>
                  <a:spcPct val="100000"/>
                </a:lnSpc>
                <a:spcBef>
                  <a:spcPts val="730"/>
                </a:spcBef>
                <a:tabLst>
                  <a:tab pos="2818765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800" spc="-7" baseline="4629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https://www.technologystudent.com/prddes1/remote1.html</a:t>
              </a:r>
              <a:endParaRPr sz="1800" baseline="4629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488525" y="148567"/>
              <a:ext cx="274637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REMOTE</a:t>
              </a:r>
              <a:r>
                <a:rPr sz="1600" b="1" u="sng" spc="-5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-1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MANUFACTURING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54223" y="1306448"/>
              <a:ext cx="522414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Brieﬂy explain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meaning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Remote Manufacturing.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443797" y="4151247"/>
              <a:ext cx="6805295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253301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5.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Publishing is an industry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often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remote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manufacturing. 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stages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involved in publishing a book,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author writing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book,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it’s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ﬁnal delivery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bookshop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online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retailer.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8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72B9F047-F82B-4F01-B36C-95EAACFCE57F}"/>
              </a:ext>
            </a:extLst>
          </p:cNvPr>
          <p:cNvGrpSpPr/>
          <p:nvPr/>
        </p:nvGrpSpPr>
        <p:grpSpPr>
          <a:xfrm>
            <a:off x="321668" y="148567"/>
            <a:ext cx="6930556" cy="3062237"/>
            <a:chOff x="321668" y="148567"/>
            <a:chExt cx="6930556" cy="3062237"/>
          </a:xfrm>
        </p:grpSpPr>
        <p:sp>
          <p:nvSpPr>
            <p:cNvPr id="2" name="object 2"/>
            <p:cNvSpPr txBox="1"/>
            <p:nvPr/>
          </p:nvSpPr>
          <p:spPr>
            <a:xfrm>
              <a:off x="332672" y="1183249"/>
              <a:ext cx="6905625" cy="202755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210756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6.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advantages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Remote Manufacturing.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key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words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phrases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may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  you answer</a:t>
              </a:r>
              <a:r>
                <a:rPr sz="1400" spc="-2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question.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6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 dirty="0">
                <a:latin typeface="Arial"/>
                <a:cs typeface="Arial"/>
              </a:endParaRPr>
            </a:p>
            <a:p>
              <a:pPr marL="15875" marR="5080" algn="ctr">
                <a:lnSpc>
                  <a:spcPts val="1560"/>
                </a:lnSpc>
                <a:spcBef>
                  <a:spcPts val="1575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COST EFFECTIVE -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CHEAPER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MANUFACTURING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ABROAD - NO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NEED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INVEST  IN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MANUFACTURING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TECHNOLOGY IN THIS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COUNTRY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CHEAPER PRODUCTS  FOR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CUSTOMER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GOOD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COMMUNICATION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BETWEEN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CUSTOMER AND 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MANUFACTURER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FAST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AND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CHEAP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TRANSPORT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GLOBAL</a:t>
              </a:r>
              <a:r>
                <a:rPr sz="1400" spc="-2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ECONOMY</a:t>
              </a:r>
              <a:endParaRPr sz="1400" dirty="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5"/>
                </a:spcBef>
              </a:pPr>
              <a:endParaRPr sz="2600" dirty="0">
                <a:latin typeface="Arial"/>
                <a:cs typeface="Arial"/>
              </a:endParaRPr>
            </a:p>
            <a:p>
              <a:pPr marL="136525">
                <a:lnSpc>
                  <a:spcPct val="100000"/>
                </a:lnSpc>
              </a:pPr>
              <a:r>
                <a:rPr sz="1400" b="1" spc="-50" dirty="0">
                  <a:solidFill>
                    <a:srgbClr val="151616"/>
                  </a:solidFill>
                  <a:latin typeface="Arial"/>
                  <a:cs typeface="Arial"/>
                </a:rPr>
                <a:t>ADVANTAGES: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396129" y="623520"/>
              <a:ext cx="6856095" cy="4305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92710" rIns="0" bIns="0" rtlCol="0">
              <a:spAutoFit/>
            </a:bodyPr>
            <a:lstStyle/>
            <a:p>
              <a:pPr marL="120014">
                <a:lnSpc>
                  <a:spcPct val="100000"/>
                </a:lnSpc>
                <a:spcBef>
                  <a:spcPts val="730"/>
                </a:spcBef>
                <a:tabLst>
                  <a:tab pos="2818765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800" spc="-7" baseline="4629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https://www.technologystudent.com/prddes1/remote1.html</a:t>
              </a:r>
              <a:endParaRPr sz="1800" baseline="4629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2488525" y="148567"/>
              <a:ext cx="274637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REMOTE</a:t>
              </a:r>
              <a:r>
                <a:rPr sz="1600" b="1" u="sng" spc="-5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-1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MANUFACTURING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76369622-0DB4-4784-9FF3-D685D1B8B6BE}"/>
              </a:ext>
            </a:extLst>
          </p:cNvPr>
          <p:cNvGrpSpPr/>
          <p:nvPr/>
        </p:nvGrpSpPr>
        <p:grpSpPr>
          <a:xfrm>
            <a:off x="321668" y="148567"/>
            <a:ext cx="7100452" cy="3518809"/>
            <a:chOff x="321668" y="148567"/>
            <a:chExt cx="7100452" cy="3518809"/>
          </a:xfrm>
        </p:grpSpPr>
        <p:sp>
          <p:nvSpPr>
            <p:cNvPr id="2" name="object 2"/>
            <p:cNvSpPr txBox="1"/>
            <p:nvPr/>
          </p:nvSpPr>
          <p:spPr>
            <a:xfrm>
              <a:off x="355840" y="1162181"/>
              <a:ext cx="7066280" cy="162941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210756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7.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5" dirty="0">
                  <a:solidFill>
                    <a:srgbClr val="151616"/>
                  </a:solidFill>
                  <a:latin typeface="Arial"/>
                  <a:cs typeface="Arial"/>
                </a:rPr>
                <a:t>dis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advantages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Remote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Manufacturing.</a:t>
              </a:r>
              <a:r>
                <a:rPr sz="1400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key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words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phrases</a:t>
              </a:r>
              <a:r>
                <a:rPr sz="1400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may</a:t>
              </a:r>
              <a:r>
                <a:rPr sz="1400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help  you answer</a:t>
              </a:r>
              <a:r>
                <a:rPr sz="1400" spc="-2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question.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6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  <a:p>
              <a:pPr marL="173990" marR="166370" algn="ctr">
                <a:lnSpc>
                  <a:spcPts val="1560"/>
                </a:lnSpc>
                <a:spcBef>
                  <a:spcPts val="1575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LOCAL INDUSTRIAL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TECHNICAL SKILLS LOST - LOCAL SUPPLIERS SUFFER - 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MANUFACTURING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CARRIED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OUT ELSEWHERE - CONTROL OF THE 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MANUFACTURING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PROCESS MOVES ABROAD -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RELYING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ON FOREIGN 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MANUFACTURERS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DESKILLING OF LOCAL WORKFORCE - UNEMPLOYMENT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- 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ONLY 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RETAIL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BUSINESS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LEFT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411527" y="3428616"/>
              <a:ext cx="155892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spc="-25" dirty="0">
                  <a:solidFill>
                    <a:srgbClr val="151616"/>
                  </a:solidFill>
                  <a:latin typeface="Arial"/>
                  <a:cs typeface="Arial"/>
                </a:rPr>
                <a:t>DISAD</a:t>
              </a:r>
              <a:r>
                <a:rPr sz="1400" b="1" spc="-130" dirty="0">
                  <a:solidFill>
                    <a:srgbClr val="151616"/>
                  </a:solidFill>
                  <a:latin typeface="Arial"/>
                  <a:cs typeface="Arial"/>
                </a:rPr>
                <a:t>V</a:t>
              </a:r>
              <a:r>
                <a:rPr sz="1400" b="1" spc="-30" dirty="0">
                  <a:solidFill>
                    <a:srgbClr val="151616"/>
                  </a:solidFill>
                  <a:latin typeface="Arial"/>
                  <a:cs typeface="Arial"/>
                </a:rPr>
                <a:t>AN</a:t>
              </a:r>
              <a:r>
                <a:rPr sz="1400" b="1" spc="-130" dirty="0">
                  <a:solidFill>
                    <a:srgbClr val="151616"/>
                  </a:solidFill>
                  <a:latin typeface="Arial"/>
                  <a:cs typeface="Arial"/>
                </a:rPr>
                <a:t>T</a:t>
              </a:r>
              <a:r>
                <a:rPr sz="1400" b="1" spc="-25" dirty="0">
                  <a:solidFill>
                    <a:srgbClr val="151616"/>
                  </a:solidFill>
                  <a:latin typeface="Arial"/>
                  <a:cs typeface="Arial"/>
                </a:rPr>
                <a:t>AGES: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96129" y="623520"/>
              <a:ext cx="6903720" cy="4305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92710" rIns="0" bIns="0" rtlCol="0">
              <a:spAutoFit/>
            </a:bodyPr>
            <a:lstStyle/>
            <a:p>
              <a:pPr marL="120014">
                <a:lnSpc>
                  <a:spcPct val="100000"/>
                </a:lnSpc>
                <a:spcBef>
                  <a:spcPts val="730"/>
                </a:spcBef>
                <a:tabLst>
                  <a:tab pos="2818765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800" spc="-7" baseline="4629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https://www.technologystudent.com/prddes1/remote1.html</a:t>
              </a:r>
              <a:endParaRPr sz="1800" baseline="4629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2488525" y="148567"/>
              <a:ext cx="274637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REMOTE</a:t>
              </a:r>
              <a:r>
                <a:rPr sz="1600" b="1" u="sng" spc="-5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spc="-1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MANUFACTURING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D4F26645-88CF-4A42-9543-F02305D4A3DC}"/>
              </a:ext>
            </a:extLst>
          </p:cNvPr>
          <p:cNvGrpSpPr/>
          <p:nvPr/>
        </p:nvGrpSpPr>
        <p:grpSpPr>
          <a:xfrm>
            <a:off x="321668" y="166409"/>
            <a:ext cx="6939757" cy="4201476"/>
            <a:chOff x="321668" y="166409"/>
            <a:chExt cx="6939757" cy="4201476"/>
          </a:xfrm>
        </p:grpSpPr>
        <p:sp>
          <p:nvSpPr>
            <p:cNvPr id="2" name="object 2"/>
            <p:cNvSpPr txBox="1"/>
            <p:nvPr/>
          </p:nvSpPr>
          <p:spPr>
            <a:xfrm>
              <a:off x="3286375" y="635046"/>
              <a:ext cx="3811904" cy="3911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" marR="5080" indent="-4445"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https://www.technologystudent.com/prddes1/ﬂexbl1.html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3"/>
                </a:rPr>
                <a:t>https://www.technologystudent.com/prddes1/ﬂexbl3.html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1642997" y="166409"/>
              <a:ext cx="450723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FLEXIBLE </a:t>
              </a:r>
              <a:r>
                <a:rPr sz="1600" b="1" u="sng" spc="-1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MANUFACTURING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SYSTEMS</a:t>
              </a:r>
              <a:r>
                <a:rPr sz="1600" b="1" u="sng" spc="-5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(FMS)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5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516390" y="703820"/>
              <a:ext cx="25933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396129" y="623520"/>
              <a:ext cx="6837045" cy="430530"/>
            </a:xfrm>
            <a:custGeom>
              <a:avLst/>
              <a:gdLst/>
              <a:ahLst/>
              <a:cxnLst/>
              <a:rect l="l" t="t" r="r" b="b"/>
              <a:pathLst>
                <a:path w="6837045" h="430530">
                  <a:moveTo>
                    <a:pt x="0" y="0"/>
                  </a:moveTo>
                  <a:lnTo>
                    <a:pt x="6836533" y="0"/>
                  </a:lnTo>
                  <a:lnTo>
                    <a:pt x="6836533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454223" y="1306448"/>
              <a:ext cx="485457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8.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Brieﬂy,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what is a Flexible Manufacturing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System?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1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438985" y="3930370"/>
              <a:ext cx="682244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330327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9.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With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reference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CDs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DVDs,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they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manufactured  through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ﬂexible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manufacturing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system.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6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F8A83D9-DC42-4CE3-A006-A4F9878B2BB2}"/>
              </a:ext>
            </a:extLst>
          </p:cNvPr>
          <p:cNvGrpSpPr/>
          <p:nvPr/>
        </p:nvGrpSpPr>
        <p:grpSpPr>
          <a:xfrm>
            <a:off x="321668" y="82687"/>
            <a:ext cx="6987706" cy="9913778"/>
            <a:chOff x="321668" y="82687"/>
            <a:chExt cx="6987706" cy="9913778"/>
          </a:xfrm>
        </p:grpSpPr>
        <p:sp>
          <p:nvSpPr>
            <p:cNvPr id="2" name="object 2"/>
            <p:cNvSpPr txBox="1"/>
            <p:nvPr/>
          </p:nvSpPr>
          <p:spPr>
            <a:xfrm>
              <a:off x="396129" y="623520"/>
              <a:ext cx="6913245" cy="4305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20014" rIns="0" bIns="0" rtlCol="0">
              <a:spAutoFit/>
            </a:bodyPr>
            <a:lstStyle/>
            <a:p>
              <a:pPr marL="97155">
                <a:lnSpc>
                  <a:spcPct val="100000"/>
                </a:lnSpc>
                <a:spcBef>
                  <a:spcPts val="944"/>
                </a:spcBef>
                <a:tabLst>
                  <a:tab pos="2707005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800" spc="-7" baseline="2314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https://www.technologystudent.com/prddes1/justintime1.html</a:t>
              </a:r>
              <a:endParaRPr sz="1800" baseline="2314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2808451" y="82687"/>
              <a:ext cx="2111375" cy="494030"/>
            </a:xfrm>
            <a:prstGeom prst="rect">
              <a:avLst/>
            </a:prstGeom>
          </p:spPr>
          <p:txBody>
            <a:bodyPr vert="horz" wrap="square" lIns="0" tIns="96520" rIns="0" bIns="0" rtlCol="0">
              <a:spAutoFit/>
            </a:bodyPr>
            <a:lstStyle/>
            <a:p>
              <a:pPr marL="207010">
                <a:lnSpc>
                  <a:spcPct val="100000"/>
                </a:lnSpc>
                <a:spcBef>
                  <a:spcPts val="76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JUST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IN TIME</a:t>
              </a:r>
              <a:r>
                <a:rPr sz="1600" b="1" u="sng" spc="-5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(JIT)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320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21668" y="448465"/>
              <a:ext cx="234759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-6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16683" y="1297650"/>
              <a:ext cx="6826250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10.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‘Just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Time’</a:t>
              </a:r>
              <a:r>
                <a:rPr sz="1400" spc="-1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?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Include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stages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from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customer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order,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ordering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materials  and components, manufacturing 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 line and ﬁnally distribution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the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ﬁnished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product.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8</a:t>
              </a:r>
              <a:r>
                <a:rPr sz="1400" b="1" i="1" spc="-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467542" y="2355509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7542" y="2861286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67542" y="3367065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568795" y="3789979"/>
              <a:ext cx="141605" cy="476250"/>
            </a:xfrm>
            <a:custGeom>
              <a:avLst/>
              <a:gdLst/>
              <a:ahLst/>
              <a:cxnLst/>
              <a:rect l="l" t="t" r="r" b="b"/>
              <a:pathLst>
                <a:path w="141604" h="476250">
                  <a:moveTo>
                    <a:pt x="57077" y="347943"/>
                  </a:moveTo>
                  <a:lnTo>
                    <a:pt x="0" y="347943"/>
                  </a:lnTo>
                  <a:lnTo>
                    <a:pt x="70577" y="476247"/>
                  </a:lnTo>
                  <a:lnTo>
                    <a:pt x="135036" y="359067"/>
                  </a:lnTo>
                  <a:lnTo>
                    <a:pt x="57077" y="359067"/>
                  </a:lnTo>
                  <a:lnTo>
                    <a:pt x="57077" y="347943"/>
                  </a:lnTo>
                  <a:close/>
                </a:path>
                <a:path w="141604" h="476250">
                  <a:moveTo>
                    <a:pt x="84077" y="0"/>
                  </a:moveTo>
                  <a:lnTo>
                    <a:pt x="57077" y="0"/>
                  </a:lnTo>
                  <a:lnTo>
                    <a:pt x="57077" y="359067"/>
                  </a:lnTo>
                  <a:lnTo>
                    <a:pt x="84077" y="359067"/>
                  </a:lnTo>
                  <a:lnTo>
                    <a:pt x="84077" y="0"/>
                  </a:lnTo>
                  <a:close/>
                </a:path>
                <a:path w="141604" h="476250">
                  <a:moveTo>
                    <a:pt x="141155" y="347943"/>
                  </a:moveTo>
                  <a:lnTo>
                    <a:pt x="84077" y="347943"/>
                  </a:lnTo>
                  <a:lnTo>
                    <a:pt x="84077" y="359067"/>
                  </a:lnTo>
                  <a:lnTo>
                    <a:pt x="135036" y="359067"/>
                  </a:lnTo>
                  <a:lnTo>
                    <a:pt x="141155" y="34794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7542" y="4641509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7542" y="5147286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7542" y="5653065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68795" y="6075979"/>
              <a:ext cx="141605" cy="476250"/>
            </a:xfrm>
            <a:custGeom>
              <a:avLst/>
              <a:gdLst/>
              <a:ahLst/>
              <a:cxnLst/>
              <a:rect l="l" t="t" r="r" b="b"/>
              <a:pathLst>
                <a:path w="141604" h="476250">
                  <a:moveTo>
                    <a:pt x="57077" y="347943"/>
                  </a:moveTo>
                  <a:lnTo>
                    <a:pt x="0" y="347943"/>
                  </a:lnTo>
                  <a:lnTo>
                    <a:pt x="70577" y="476247"/>
                  </a:lnTo>
                  <a:lnTo>
                    <a:pt x="135036" y="359067"/>
                  </a:lnTo>
                  <a:lnTo>
                    <a:pt x="57077" y="359067"/>
                  </a:lnTo>
                  <a:lnTo>
                    <a:pt x="57077" y="347943"/>
                  </a:lnTo>
                  <a:close/>
                </a:path>
                <a:path w="141604" h="476250">
                  <a:moveTo>
                    <a:pt x="84077" y="0"/>
                  </a:moveTo>
                  <a:lnTo>
                    <a:pt x="57077" y="0"/>
                  </a:lnTo>
                  <a:lnTo>
                    <a:pt x="57077" y="359067"/>
                  </a:lnTo>
                  <a:lnTo>
                    <a:pt x="84077" y="359067"/>
                  </a:lnTo>
                  <a:lnTo>
                    <a:pt x="84077" y="0"/>
                  </a:lnTo>
                  <a:close/>
                </a:path>
                <a:path w="141604" h="476250">
                  <a:moveTo>
                    <a:pt x="141155" y="347943"/>
                  </a:moveTo>
                  <a:lnTo>
                    <a:pt x="84077" y="347943"/>
                  </a:lnTo>
                  <a:lnTo>
                    <a:pt x="84077" y="359067"/>
                  </a:lnTo>
                  <a:lnTo>
                    <a:pt x="135036" y="359067"/>
                  </a:lnTo>
                  <a:lnTo>
                    <a:pt x="141155" y="34794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7542" y="6775106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7542" y="7280885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7542" y="7786662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568795" y="8209577"/>
              <a:ext cx="141605" cy="476250"/>
            </a:xfrm>
            <a:custGeom>
              <a:avLst/>
              <a:gdLst/>
              <a:ahLst/>
              <a:cxnLst/>
              <a:rect l="l" t="t" r="r" b="b"/>
              <a:pathLst>
                <a:path w="141604" h="476250">
                  <a:moveTo>
                    <a:pt x="57077" y="347943"/>
                  </a:moveTo>
                  <a:lnTo>
                    <a:pt x="0" y="347943"/>
                  </a:lnTo>
                  <a:lnTo>
                    <a:pt x="70577" y="476247"/>
                  </a:lnTo>
                  <a:lnTo>
                    <a:pt x="135036" y="359067"/>
                  </a:lnTo>
                  <a:lnTo>
                    <a:pt x="57077" y="359067"/>
                  </a:lnTo>
                  <a:lnTo>
                    <a:pt x="57077" y="347943"/>
                  </a:lnTo>
                  <a:close/>
                </a:path>
                <a:path w="141604" h="476250">
                  <a:moveTo>
                    <a:pt x="84077" y="0"/>
                  </a:moveTo>
                  <a:lnTo>
                    <a:pt x="57077" y="0"/>
                  </a:lnTo>
                  <a:lnTo>
                    <a:pt x="57077" y="359067"/>
                  </a:lnTo>
                  <a:lnTo>
                    <a:pt x="84077" y="359067"/>
                  </a:lnTo>
                  <a:lnTo>
                    <a:pt x="84077" y="0"/>
                  </a:lnTo>
                  <a:close/>
                </a:path>
                <a:path w="141604" h="476250">
                  <a:moveTo>
                    <a:pt x="141155" y="347943"/>
                  </a:moveTo>
                  <a:lnTo>
                    <a:pt x="84077" y="347943"/>
                  </a:lnTo>
                  <a:lnTo>
                    <a:pt x="84077" y="359067"/>
                  </a:lnTo>
                  <a:lnTo>
                    <a:pt x="135036" y="359067"/>
                  </a:lnTo>
                  <a:lnTo>
                    <a:pt x="141155" y="34794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7542" y="8984908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67542" y="9490686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7542" y="9996465"/>
              <a:ext cx="6724650" cy="0"/>
            </a:xfrm>
            <a:custGeom>
              <a:avLst/>
              <a:gdLst/>
              <a:ahLst/>
              <a:cxnLst/>
              <a:rect l="l" t="t" r="r" b="b"/>
              <a:pathLst>
                <a:path w="6724650">
                  <a:moveTo>
                    <a:pt x="0" y="0"/>
                  </a:moveTo>
                  <a:lnTo>
                    <a:pt x="6724652" y="0"/>
                  </a:lnTo>
                </a:path>
              </a:pathLst>
            </a:custGeom>
            <a:ln w="9000">
              <a:solidFill>
                <a:schemeClr val="bg1">
                  <a:lumMod val="85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040F77C0-58EB-4DD5-9198-424982460DA5}"/>
              </a:ext>
            </a:extLst>
          </p:cNvPr>
          <p:cNvGrpSpPr/>
          <p:nvPr/>
        </p:nvGrpSpPr>
        <p:grpSpPr>
          <a:xfrm>
            <a:off x="321668" y="82687"/>
            <a:ext cx="6959131" cy="1887706"/>
            <a:chOff x="321668" y="82687"/>
            <a:chExt cx="6959131" cy="1887706"/>
          </a:xfrm>
        </p:grpSpPr>
        <p:sp>
          <p:nvSpPr>
            <p:cNvPr id="2" name="object 2"/>
            <p:cNvSpPr txBox="1"/>
            <p:nvPr/>
          </p:nvSpPr>
          <p:spPr>
            <a:xfrm>
              <a:off x="395806" y="1731633"/>
              <a:ext cx="42030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40" dirty="0">
                  <a:solidFill>
                    <a:srgbClr val="151616"/>
                  </a:solidFill>
                  <a:latin typeface="Arial"/>
                  <a:cs typeface="Arial"/>
                </a:rPr>
                <a:t>11.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some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advantages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Just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Time.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4770569" y="1731633"/>
              <a:ext cx="6978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6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96129" y="623520"/>
              <a:ext cx="6884670" cy="43053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20014" rIns="0" bIns="0" rtlCol="0">
              <a:spAutoFit/>
            </a:bodyPr>
            <a:lstStyle/>
            <a:p>
              <a:pPr marL="79375">
                <a:lnSpc>
                  <a:spcPct val="100000"/>
                </a:lnSpc>
                <a:spcBef>
                  <a:spcPts val="944"/>
                </a:spcBef>
                <a:tabLst>
                  <a:tab pos="2707005" algn="l"/>
                </a:tabLst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</a:t>
              </a:r>
              <a:r>
                <a:rPr sz="1200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	</a:t>
              </a:r>
              <a:r>
                <a:rPr sz="1800" spc="-7" baseline="2314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https://www.technologystudent.com/prddes1/justintime1.html</a:t>
              </a:r>
              <a:endParaRPr sz="1800" baseline="2314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2808451" y="82687"/>
              <a:ext cx="2111375" cy="494030"/>
            </a:xfrm>
            <a:prstGeom prst="rect">
              <a:avLst/>
            </a:prstGeom>
          </p:spPr>
          <p:txBody>
            <a:bodyPr vert="horz" wrap="square" lIns="0" tIns="96520" rIns="0" bIns="0" rtlCol="0">
              <a:spAutoFit/>
            </a:bodyPr>
            <a:lstStyle/>
            <a:p>
              <a:pPr marL="207010">
                <a:lnSpc>
                  <a:spcPct val="100000"/>
                </a:lnSpc>
                <a:spcBef>
                  <a:spcPts val="760"/>
                </a:spcBef>
              </a:pPr>
              <a:r>
                <a:rPr sz="1600" b="1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JUST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IN TIME</a:t>
              </a:r>
              <a:r>
                <a:rPr sz="1600" b="1" u="sng" spc="-5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(JIT)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320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4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21668" y="448465"/>
              <a:ext cx="234759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-6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</a:t>
              </a:r>
              <a:endParaRPr sz="65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0394" y="127434"/>
            <a:ext cx="2430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LEAN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MANUFACTURING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0188" y="433328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08451" y="446281"/>
            <a:ext cx="211137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668" y="448465"/>
            <a:ext cx="234759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sz="650" spc="45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650" spc="-6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530" y="731123"/>
            <a:ext cx="2593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LINKS 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HELP AND</a:t>
            </a:r>
            <a:r>
              <a:rPr sz="12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INFORMATION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6129" y="623520"/>
            <a:ext cx="6760845" cy="430530"/>
          </a:xfrm>
          <a:custGeom>
            <a:avLst/>
            <a:gdLst/>
            <a:ahLst/>
            <a:cxnLst/>
            <a:rect l="l" t="t" r="r" b="b"/>
            <a:pathLst>
              <a:path w="6760845" h="430530">
                <a:moveTo>
                  <a:pt x="0" y="0"/>
                </a:moveTo>
                <a:lnTo>
                  <a:pt x="6760317" y="0"/>
                </a:lnTo>
                <a:lnTo>
                  <a:pt x="6760317" y="429940"/>
                </a:lnTo>
                <a:lnTo>
                  <a:pt x="0" y="42994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70102" y="637145"/>
            <a:ext cx="3825875" cy="370205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R="5080" indent="1270">
              <a:lnSpc>
                <a:spcPts val="1270"/>
              </a:lnSpc>
              <a:spcBef>
                <a:spcPts val="284"/>
              </a:spcBef>
            </a:pPr>
            <a:r>
              <a:rPr sz="1200" spc="-5" dirty="0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https://www.technologystudent.com/despro_3/lean1.html </a:t>
            </a: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DD2B1C"/>
                </a:solidFill>
                <a:latin typeface="Arial"/>
                <a:cs typeface="Arial"/>
                <a:hlinkClick r:id="rId5"/>
              </a:rPr>
              <a:t>https://www.technologystudent.com/despro_3/lean2.html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4223" y="1238049"/>
            <a:ext cx="33566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12.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 Lean Manufacturing?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0654" y="6006669"/>
            <a:ext cx="6673850" cy="85026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316990" algn="l"/>
              </a:tabLst>
            </a:pP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13. Complete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diagram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below,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by adding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rest of the key features of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Lean  Manufacturing.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67640" algn="ctr">
              <a:lnSpc>
                <a:spcPct val="100000"/>
              </a:lnSpc>
              <a:spcBef>
                <a:spcPts val="1660"/>
              </a:spcBef>
            </a:pPr>
            <a:r>
              <a:rPr sz="1300" spc="35" dirty="0">
                <a:solidFill>
                  <a:srgbClr val="151616"/>
                </a:solidFill>
                <a:latin typeface="Arial"/>
                <a:cs typeface="Arial"/>
              </a:rPr>
              <a:t>LEAN MANUFACTURE </a:t>
            </a: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- </a:t>
            </a:r>
            <a:r>
              <a:rPr sz="1300" spc="30" dirty="0">
                <a:solidFill>
                  <a:srgbClr val="151616"/>
                </a:solidFill>
                <a:latin typeface="Arial"/>
                <a:cs typeface="Arial"/>
              </a:rPr>
              <a:t>KEY FEATURES</a:t>
            </a:r>
            <a:r>
              <a:rPr sz="13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spc="4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72003" y="6987438"/>
            <a:ext cx="6729730" cy="3137535"/>
            <a:chOff x="472003" y="6987438"/>
            <a:chExt cx="6729730" cy="3137535"/>
          </a:xfrm>
        </p:grpSpPr>
        <p:sp>
          <p:nvSpPr>
            <p:cNvPr id="20" name="object 20"/>
            <p:cNvSpPr/>
            <p:nvPr/>
          </p:nvSpPr>
          <p:spPr>
            <a:xfrm>
              <a:off x="475603" y="6996861"/>
              <a:ext cx="6722445" cy="312420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5603" y="6991038"/>
              <a:ext cx="6722745" cy="3130550"/>
            </a:xfrm>
            <a:custGeom>
              <a:avLst/>
              <a:gdLst/>
              <a:ahLst/>
              <a:cxnLst/>
              <a:rect l="l" t="t" r="r" b="b"/>
              <a:pathLst>
                <a:path w="6722745" h="3130550">
                  <a:moveTo>
                    <a:pt x="3361222" y="0"/>
                  </a:moveTo>
                  <a:lnTo>
                    <a:pt x="3425834" y="283"/>
                  </a:lnTo>
                  <a:lnTo>
                    <a:pt x="3490150" y="1130"/>
                  </a:lnTo>
                  <a:lnTo>
                    <a:pt x="3554159" y="2535"/>
                  </a:lnTo>
                  <a:lnTo>
                    <a:pt x="3617851" y="4493"/>
                  </a:lnTo>
                  <a:lnTo>
                    <a:pt x="3681213" y="6999"/>
                  </a:lnTo>
                  <a:lnTo>
                    <a:pt x="3744236" y="10049"/>
                  </a:lnTo>
                  <a:lnTo>
                    <a:pt x="3806909" y="13636"/>
                  </a:lnTo>
                  <a:lnTo>
                    <a:pt x="3869221" y="17757"/>
                  </a:lnTo>
                  <a:lnTo>
                    <a:pt x="3931160" y="22405"/>
                  </a:lnTo>
                  <a:lnTo>
                    <a:pt x="3992716" y="27577"/>
                  </a:lnTo>
                  <a:lnTo>
                    <a:pt x="4053878" y="33266"/>
                  </a:lnTo>
                  <a:lnTo>
                    <a:pt x="4114636" y="39467"/>
                  </a:lnTo>
                  <a:lnTo>
                    <a:pt x="4174977" y="46177"/>
                  </a:lnTo>
                  <a:lnTo>
                    <a:pt x="4234893" y="53389"/>
                  </a:lnTo>
                  <a:lnTo>
                    <a:pt x="4294370" y="61098"/>
                  </a:lnTo>
                  <a:lnTo>
                    <a:pt x="4353400" y="69300"/>
                  </a:lnTo>
                  <a:lnTo>
                    <a:pt x="4411970" y="77989"/>
                  </a:lnTo>
                  <a:lnTo>
                    <a:pt x="4470070" y="87161"/>
                  </a:lnTo>
                  <a:lnTo>
                    <a:pt x="4527689" y="96810"/>
                  </a:lnTo>
                  <a:lnTo>
                    <a:pt x="4584816" y="106931"/>
                  </a:lnTo>
                  <a:lnTo>
                    <a:pt x="4641441" y="117519"/>
                  </a:lnTo>
                  <a:lnTo>
                    <a:pt x="4697551" y="128569"/>
                  </a:lnTo>
                  <a:lnTo>
                    <a:pt x="4753138" y="140076"/>
                  </a:lnTo>
                  <a:lnTo>
                    <a:pt x="4808189" y="152035"/>
                  </a:lnTo>
                  <a:lnTo>
                    <a:pt x="4862693" y="164441"/>
                  </a:lnTo>
                  <a:lnTo>
                    <a:pt x="4916641" y="177288"/>
                  </a:lnTo>
                  <a:lnTo>
                    <a:pt x="4970021" y="190573"/>
                  </a:lnTo>
                  <a:lnTo>
                    <a:pt x="5022821" y="204289"/>
                  </a:lnTo>
                  <a:lnTo>
                    <a:pt x="5075032" y="218431"/>
                  </a:lnTo>
                  <a:lnTo>
                    <a:pt x="5126642" y="232995"/>
                  </a:lnTo>
                  <a:lnTo>
                    <a:pt x="5177641" y="247976"/>
                  </a:lnTo>
                  <a:lnTo>
                    <a:pt x="5228017" y="263368"/>
                  </a:lnTo>
                  <a:lnTo>
                    <a:pt x="5277760" y="279166"/>
                  </a:lnTo>
                  <a:lnTo>
                    <a:pt x="5326859" y="295366"/>
                  </a:lnTo>
                  <a:lnTo>
                    <a:pt x="5375303" y="311961"/>
                  </a:lnTo>
                  <a:lnTo>
                    <a:pt x="5423081" y="328948"/>
                  </a:lnTo>
                  <a:lnTo>
                    <a:pt x="5470182" y="346321"/>
                  </a:lnTo>
                  <a:lnTo>
                    <a:pt x="5516595" y="364075"/>
                  </a:lnTo>
                  <a:lnTo>
                    <a:pt x="5562309" y="382205"/>
                  </a:lnTo>
                  <a:lnTo>
                    <a:pt x="5607315" y="400705"/>
                  </a:lnTo>
                  <a:lnTo>
                    <a:pt x="5651600" y="419572"/>
                  </a:lnTo>
                  <a:lnTo>
                    <a:pt x="5695153" y="438799"/>
                  </a:lnTo>
                  <a:lnTo>
                    <a:pt x="5737965" y="458382"/>
                  </a:lnTo>
                  <a:lnTo>
                    <a:pt x="5780023" y="478315"/>
                  </a:lnTo>
                  <a:lnTo>
                    <a:pt x="5821318" y="498594"/>
                  </a:lnTo>
                  <a:lnTo>
                    <a:pt x="5861838" y="519214"/>
                  </a:lnTo>
                  <a:lnTo>
                    <a:pt x="5901572" y="540168"/>
                  </a:lnTo>
                  <a:lnTo>
                    <a:pt x="5940510" y="561454"/>
                  </a:lnTo>
                  <a:lnTo>
                    <a:pt x="5978641" y="583064"/>
                  </a:lnTo>
                  <a:lnTo>
                    <a:pt x="6015953" y="604995"/>
                  </a:lnTo>
                  <a:lnTo>
                    <a:pt x="6052436" y="627240"/>
                  </a:lnTo>
                  <a:lnTo>
                    <a:pt x="6088079" y="649796"/>
                  </a:lnTo>
                  <a:lnTo>
                    <a:pt x="6122871" y="672657"/>
                  </a:lnTo>
                  <a:lnTo>
                    <a:pt x="6156801" y="695818"/>
                  </a:lnTo>
                  <a:lnTo>
                    <a:pt x="6189859" y="719273"/>
                  </a:lnTo>
                  <a:lnTo>
                    <a:pt x="6222033" y="743019"/>
                  </a:lnTo>
                  <a:lnTo>
                    <a:pt x="6253313" y="767049"/>
                  </a:lnTo>
                  <a:lnTo>
                    <a:pt x="6283687" y="791359"/>
                  </a:lnTo>
                  <a:lnTo>
                    <a:pt x="6313146" y="815943"/>
                  </a:lnTo>
                  <a:lnTo>
                    <a:pt x="6369270" y="865916"/>
                  </a:lnTo>
                  <a:lnTo>
                    <a:pt x="6421599" y="916926"/>
                  </a:lnTo>
                  <a:lnTo>
                    <a:pt x="6470046" y="968933"/>
                  </a:lnTo>
                  <a:lnTo>
                    <a:pt x="6514523" y="1021896"/>
                  </a:lnTo>
                  <a:lnTo>
                    <a:pt x="6554944" y="1075776"/>
                  </a:lnTo>
                  <a:lnTo>
                    <a:pt x="6591222" y="1130532"/>
                  </a:lnTo>
                  <a:lnTo>
                    <a:pt x="6623269" y="1186122"/>
                  </a:lnTo>
                  <a:lnTo>
                    <a:pt x="6650998" y="1242507"/>
                  </a:lnTo>
                  <a:lnTo>
                    <a:pt x="6674323" y="1299645"/>
                  </a:lnTo>
                  <a:lnTo>
                    <a:pt x="6693157" y="1357497"/>
                  </a:lnTo>
                  <a:lnTo>
                    <a:pt x="6707411" y="1416022"/>
                  </a:lnTo>
                  <a:lnTo>
                    <a:pt x="6717000" y="1475180"/>
                  </a:lnTo>
                  <a:lnTo>
                    <a:pt x="6721836" y="1534929"/>
                  </a:lnTo>
                  <a:lnTo>
                    <a:pt x="6722445" y="1565013"/>
                  </a:lnTo>
                  <a:lnTo>
                    <a:pt x="6721836" y="1595097"/>
                  </a:lnTo>
                  <a:lnTo>
                    <a:pt x="6717000" y="1654846"/>
                  </a:lnTo>
                  <a:lnTo>
                    <a:pt x="6707411" y="1714003"/>
                  </a:lnTo>
                  <a:lnTo>
                    <a:pt x="6693157" y="1772528"/>
                  </a:lnTo>
                  <a:lnTo>
                    <a:pt x="6674323" y="1830380"/>
                  </a:lnTo>
                  <a:lnTo>
                    <a:pt x="6650998" y="1887519"/>
                  </a:lnTo>
                  <a:lnTo>
                    <a:pt x="6623269" y="1943904"/>
                  </a:lnTo>
                  <a:lnTo>
                    <a:pt x="6591222" y="1999494"/>
                  </a:lnTo>
                  <a:lnTo>
                    <a:pt x="6554944" y="2054249"/>
                  </a:lnTo>
                  <a:lnTo>
                    <a:pt x="6514523" y="2108129"/>
                  </a:lnTo>
                  <a:lnTo>
                    <a:pt x="6470046" y="2161092"/>
                  </a:lnTo>
                  <a:lnTo>
                    <a:pt x="6421599" y="2213100"/>
                  </a:lnTo>
                  <a:lnTo>
                    <a:pt x="6369270" y="2264109"/>
                  </a:lnTo>
                  <a:lnTo>
                    <a:pt x="6313146" y="2314082"/>
                  </a:lnTo>
                  <a:lnTo>
                    <a:pt x="6283687" y="2338666"/>
                  </a:lnTo>
                  <a:lnTo>
                    <a:pt x="6253313" y="2362976"/>
                  </a:lnTo>
                  <a:lnTo>
                    <a:pt x="6222033" y="2387006"/>
                  </a:lnTo>
                  <a:lnTo>
                    <a:pt x="6189859" y="2410751"/>
                  </a:lnTo>
                  <a:lnTo>
                    <a:pt x="6156801" y="2434207"/>
                  </a:lnTo>
                  <a:lnTo>
                    <a:pt x="6122871" y="2457368"/>
                  </a:lnTo>
                  <a:lnTo>
                    <a:pt x="6088079" y="2480228"/>
                  </a:lnTo>
                  <a:lnTo>
                    <a:pt x="6052436" y="2502784"/>
                  </a:lnTo>
                  <a:lnTo>
                    <a:pt x="6015953" y="2525030"/>
                  </a:lnTo>
                  <a:lnTo>
                    <a:pt x="5978641" y="2546960"/>
                  </a:lnTo>
                  <a:lnTo>
                    <a:pt x="5940510" y="2568571"/>
                  </a:lnTo>
                  <a:lnTo>
                    <a:pt x="5901572" y="2589856"/>
                  </a:lnTo>
                  <a:lnTo>
                    <a:pt x="5861838" y="2610810"/>
                  </a:lnTo>
                  <a:lnTo>
                    <a:pt x="5821318" y="2631430"/>
                  </a:lnTo>
                  <a:lnTo>
                    <a:pt x="5780023" y="2651709"/>
                  </a:lnTo>
                  <a:lnTo>
                    <a:pt x="5737965" y="2671642"/>
                  </a:lnTo>
                  <a:lnTo>
                    <a:pt x="5695153" y="2691225"/>
                  </a:lnTo>
                  <a:lnTo>
                    <a:pt x="5651600" y="2710452"/>
                  </a:lnTo>
                  <a:lnTo>
                    <a:pt x="5607315" y="2729318"/>
                  </a:lnTo>
                  <a:lnTo>
                    <a:pt x="5562309" y="2747819"/>
                  </a:lnTo>
                  <a:lnTo>
                    <a:pt x="5516595" y="2765949"/>
                  </a:lnTo>
                  <a:lnTo>
                    <a:pt x="5470182" y="2783702"/>
                  </a:lnTo>
                  <a:lnTo>
                    <a:pt x="5423081" y="2801075"/>
                  </a:lnTo>
                  <a:lnTo>
                    <a:pt x="5375303" y="2818062"/>
                  </a:lnTo>
                  <a:lnTo>
                    <a:pt x="5326859" y="2834658"/>
                  </a:lnTo>
                  <a:lnTo>
                    <a:pt x="5277760" y="2850857"/>
                  </a:lnTo>
                  <a:lnTo>
                    <a:pt x="5228017" y="2866655"/>
                  </a:lnTo>
                  <a:lnTo>
                    <a:pt x="5177641" y="2882047"/>
                  </a:lnTo>
                  <a:lnTo>
                    <a:pt x="5126642" y="2897028"/>
                  </a:lnTo>
                  <a:lnTo>
                    <a:pt x="5075032" y="2911592"/>
                  </a:lnTo>
                  <a:lnTo>
                    <a:pt x="5022821" y="2925734"/>
                  </a:lnTo>
                  <a:lnTo>
                    <a:pt x="4970021" y="2939450"/>
                  </a:lnTo>
                  <a:lnTo>
                    <a:pt x="4916641" y="2952734"/>
                  </a:lnTo>
                  <a:lnTo>
                    <a:pt x="4862693" y="2965582"/>
                  </a:lnTo>
                  <a:lnTo>
                    <a:pt x="4808189" y="2977988"/>
                  </a:lnTo>
                  <a:lnTo>
                    <a:pt x="4753138" y="2989947"/>
                  </a:lnTo>
                  <a:lnTo>
                    <a:pt x="4697551" y="3001454"/>
                  </a:lnTo>
                  <a:lnTo>
                    <a:pt x="4641441" y="3012504"/>
                  </a:lnTo>
                  <a:lnTo>
                    <a:pt x="4584816" y="3023092"/>
                  </a:lnTo>
                  <a:lnTo>
                    <a:pt x="4527689" y="3033213"/>
                  </a:lnTo>
                  <a:lnTo>
                    <a:pt x="4470070" y="3042862"/>
                  </a:lnTo>
                  <a:lnTo>
                    <a:pt x="4411970" y="3052033"/>
                  </a:lnTo>
                  <a:lnTo>
                    <a:pt x="4353400" y="3060722"/>
                  </a:lnTo>
                  <a:lnTo>
                    <a:pt x="4294370" y="3068924"/>
                  </a:lnTo>
                  <a:lnTo>
                    <a:pt x="4234893" y="3076634"/>
                  </a:lnTo>
                  <a:lnTo>
                    <a:pt x="4174977" y="3083846"/>
                  </a:lnTo>
                  <a:lnTo>
                    <a:pt x="4114636" y="3090555"/>
                  </a:lnTo>
                  <a:lnTo>
                    <a:pt x="4053878" y="3096757"/>
                  </a:lnTo>
                  <a:lnTo>
                    <a:pt x="3992716" y="3102446"/>
                  </a:lnTo>
                  <a:lnTo>
                    <a:pt x="3931160" y="3107617"/>
                  </a:lnTo>
                  <a:lnTo>
                    <a:pt x="3869221" y="3112265"/>
                  </a:lnTo>
                  <a:lnTo>
                    <a:pt x="3806909" y="3116386"/>
                  </a:lnTo>
                  <a:lnTo>
                    <a:pt x="3744236" y="3119973"/>
                  </a:lnTo>
                  <a:lnTo>
                    <a:pt x="3681213" y="3123023"/>
                  </a:lnTo>
                  <a:lnTo>
                    <a:pt x="3617851" y="3125529"/>
                  </a:lnTo>
                  <a:lnTo>
                    <a:pt x="3554159" y="3127487"/>
                  </a:lnTo>
                  <a:lnTo>
                    <a:pt x="3490150" y="3128892"/>
                  </a:lnTo>
                  <a:lnTo>
                    <a:pt x="3425834" y="3129739"/>
                  </a:lnTo>
                  <a:lnTo>
                    <a:pt x="3361222" y="3130022"/>
                  </a:lnTo>
                  <a:lnTo>
                    <a:pt x="3296610" y="3129739"/>
                  </a:lnTo>
                  <a:lnTo>
                    <a:pt x="3232294" y="3128892"/>
                  </a:lnTo>
                  <a:lnTo>
                    <a:pt x="3168285" y="3127487"/>
                  </a:lnTo>
                  <a:lnTo>
                    <a:pt x="3104594" y="3125529"/>
                  </a:lnTo>
                  <a:lnTo>
                    <a:pt x="3041231" y="3123023"/>
                  </a:lnTo>
                  <a:lnTo>
                    <a:pt x="2978208" y="3119973"/>
                  </a:lnTo>
                  <a:lnTo>
                    <a:pt x="2915535" y="3116386"/>
                  </a:lnTo>
                  <a:lnTo>
                    <a:pt x="2853223" y="3112265"/>
                  </a:lnTo>
                  <a:lnTo>
                    <a:pt x="2791284" y="3107617"/>
                  </a:lnTo>
                  <a:lnTo>
                    <a:pt x="2729728" y="3102446"/>
                  </a:lnTo>
                  <a:lnTo>
                    <a:pt x="2668566" y="3096757"/>
                  </a:lnTo>
                  <a:lnTo>
                    <a:pt x="2607808" y="3090555"/>
                  </a:lnTo>
                  <a:lnTo>
                    <a:pt x="2547466" y="3083846"/>
                  </a:lnTo>
                  <a:lnTo>
                    <a:pt x="2487551" y="3076634"/>
                  </a:lnTo>
                  <a:lnTo>
                    <a:pt x="2428074" y="3068924"/>
                  </a:lnTo>
                  <a:lnTo>
                    <a:pt x="2369044" y="3060722"/>
                  </a:lnTo>
                  <a:lnTo>
                    <a:pt x="2310474" y="3052033"/>
                  </a:lnTo>
                  <a:lnTo>
                    <a:pt x="2252374" y="3042862"/>
                  </a:lnTo>
                  <a:lnTo>
                    <a:pt x="2194755" y="3033213"/>
                  </a:lnTo>
                  <a:lnTo>
                    <a:pt x="2137628" y="3023092"/>
                  </a:lnTo>
                  <a:lnTo>
                    <a:pt x="2081003" y="3012504"/>
                  </a:lnTo>
                  <a:lnTo>
                    <a:pt x="2024892" y="3001454"/>
                  </a:lnTo>
                  <a:lnTo>
                    <a:pt x="1969306" y="2989947"/>
                  </a:lnTo>
                  <a:lnTo>
                    <a:pt x="1914255" y="2977988"/>
                  </a:lnTo>
                  <a:lnTo>
                    <a:pt x="1859750" y="2965582"/>
                  </a:lnTo>
                  <a:lnTo>
                    <a:pt x="1805803" y="2952734"/>
                  </a:lnTo>
                  <a:lnTo>
                    <a:pt x="1752423" y="2939450"/>
                  </a:lnTo>
                  <a:lnTo>
                    <a:pt x="1699622" y="2925734"/>
                  </a:lnTo>
                  <a:lnTo>
                    <a:pt x="1647412" y="2911592"/>
                  </a:lnTo>
                  <a:lnTo>
                    <a:pt x="1595801" y="2897028"/>
                  </a:lnTo>
                  <a:lnTo>
                    <a:pt x="1544803" y="2882047"/>
                  </a:lnTo>
                  <a:lnTo>
                    <a:pt x="1494426" y="2866655"/>
                  </a:lnTo>
                  <a:lnTo>
                    <a:pt x="1444683" y="2850857"/>
                  </a:lnTo>
                  <a:lnTo>
                    <a:pt x="1395585" y="2834658"/>
                  </a:lnTo>
                  <a:lnTo>
                    <a:pt x="1347141" y="2818062"/>
                  </a:lnTo>
                  <a:lnTo>
                    <a:pt x="1299363" y="2801075"/>
                  </a:lnTo>
                  <a:lnTo>
                    <a:pt x="1252262" y="2783702"/>
                  </a:lnTo>
                  <a:lnTo>
                    <a:pt x="1205849" y="2765949"/>
                  </a:lnTo>
                  <a:lnTo>
                    <a:pt x="1160134" y="2747819"/>
                  </a:lnTo>
                  <a:lnTo>
                    <a:pt x="1115129" y="2729318"/>
                  </a:lnTo>
                  <a:lnTo>
                    <a:pt x="1070844" y="2710452"/>
                  </a:lnTo>
                  <a:lnTo>
                    <a:pt x="1027291" y="2691225"/>
                  </a:lnTo>
                  <a:lnTo>
                    <a:pt x="984479" y="2671642"/>
                  </a:lnTo>
                  <a:lnTo>
                    <a:pt x="942420" y="2651709"/>
                  </a:lnTo>
                  <a:lnTo>
                    <a:pt x="901126" y="2631430"/>
                  </a:lnTo>
                  <a:lnTo>
                    <a:pt x="860606" y="2610810"/>
                  </a:lnTo>
                  <a:lnTo>
                    <a:pt x="820872" y="2589856"/>
                  </a:lnTo>
                  <a:lnTo>
                    <a:pt x="781934" y="2568571"/>
                  </a:lnTo>
                  <a:lnTo>
                    <a:pt x="743803" y="2546960"/>
                  </a:lnTo>
                  <a:lnTo>
                    <a:pt x="706491" y="2525030"/>
                  </a:lnTo>
                  <a:lnTo>
                    <a:pt x="670008" y="2502784"/>
                  </a:lnTo>
                  <a:lnTo>
                    <a:pt x="634365" y="2480228"/>
                  </a:lnTo>
                  <a:lnTo>
                    <a:pt x="599573" y="2457368"/>
                  </a:lnTo>
                  <a:lnTo>
                    <a:pt x="565643" y="2434207"/>
                  </a:lnTo>
                  <a:lnTo>
                    <a:pt x="532585" y="2410751"/>
                  </a:lnTo>
                  <a:lnTo>
                    <a:pt x="500411" y="2387006"/>
                  </a:lnTo>
                  <a:lnTo>
                    <a:pt x="469131" y="2362976"/>
                  </a:lnTo>
                  <a:lnTo>
                    <a:pt x="438757" y="2338666"/>
                  </a:lnTo>
                  <a:lnTo>
                    <a:pt x="409298" y="2314082"/>
                  </a:lnTo>
                  <a:lnTo>
                    <a:pt x="353174" y="2264109"/>
                  </a:lnTo>
                  <a:lnTo>
                    <a:pt x="300845" y="2213100"/>
                  </a:lnTo>
                  <a:lnTo>
                    <a:pt x="252398" y="2161092"/>
                  </a:lnTo>
                  <a:lnTo>
                    <a:pt x="207921" y="2108129"/>
                  </a:lnTo>
                  <a:lnTo>
                    <a:pt x="167500" y="2054249"/>
                  </a:lnTo>
                  <a:lnTo>
                    <a:pt x="131222" y="1999494"/>
                  </a:lnTo>
                  <a:lnTo>
                    <a:pt x="99175" y="1943904"/>
                  </a:lnTo>
                  <a:lnTo>
                    <a:pt x="71446" y="1887519"/>
                  </a:lnTo>
                  <a:lnTo>
                    <a:pt x="48121" y="1830380"/>
                  </a:lnTo>
                  <a:lnTo>
                    <a:pt x="29288" y="1772528"/>
                  </a:lnTo>
                  <a:lnTo>
                    <a:pt x="15033" y="1714003"/>
                  </a:lnTo>
                  <a:lnTo>
                    <a:pt x="5444" y="1654846"/>
                  </a:lnTo>
                  <a:lnTo>
                    <a:pt x="608" y="1595097"/>
                  </a:lnTo>
                  <a:lnTo>
                    <a:pt x="0" y="1565013"/>
                  </a:lnTo>
                  <a:lnTo>
                    <a:pt x="608" y="1534929"/>
                  </a:lnTo>
                  <a:lnTo>
                    <a:pt x="5444" y="1475180"/>
                  </a:lnTo>
                  <a:lnTo>
                    <a:pt x="15033" y="1416022"/>
                  </a:lnTo>
                  <a:lnTo>
                    <a:pt x="29288" y="1357497"/>
                  </a:lnTo>
                  <a:lnTo>
                    <a:pt x="48121" y="1299645"/>
                  </a:lnTo>
                  <a:lnTo>
                    <a:pt x="71446" y="1242507"/>
                  </a:lnTo>
                  <a:lnTo>
                    <a:pt x="99175" y="1186122"/>
                  </a:lnTo>
                  <a:lnTo>
                    <a:pt x="131222" y="1130532"/>
                  </a:lnTo>
                  <a:lnTo>
                    <a:pt x="167500" y="1075776"/>
                  </a:lnTo>
                  <a:lnTo>
                    <a:pt x="207921" y="1021896"/>
                  </a:lnTo>
                  <a:lnTo>
                    <a:pt x="252398" y="968933"/>
                  </a:lnTo>
                  <a:lnTo>
                    <a:pt x="300845" y="916926"/>
                  </a:lnTo>
                  <a:lnTo>
                    <a:pt x="353174" y="865916"/>
                  </a:lnTo>
                  <a:lnTo>
                    <a:pt x="409298" y="815943"/>
                  </a:lnTo>
                  <a:lnTo>
                    <a:pt x="438757" y="791359"/>
                  </a:lnTo>
                  <a:lnTo>
                    <a:pt x="469131" y="767049"/>
                  </a:lnTo>
                  <a:lnTo>
                    <a:pt x="500411" y="743019"/>
                  </a:lnTo>
                  <a:lnTo>
                    <a:pt x="532585" y="719273"/>
                  </a:lnTo>
                  <a:lnTo>
                    <a:pt x="565643" y="695818"/>
                  </a:lnTo>
                  <a:lnTo>
                    <a:pt x="599573" y="672657"/>
                  </a:lnTo>
                  <a:lnTo>
                    <a:pt x="634365" y="649796"/>
                  </a:lnTo>
                  <a:lnTo>
                    <a:pt x="670008" y="627240"/>
                  </a:lnTo>
                  <a:lnTo>
                    <a:pt x="706491" y="604995"/>
                  </a:lnTo>
                  <a:lnTo>
                    <a:pt x="743803" y="583064"/>
                  </a:lnTo>
                  <a:lnTo>
                    <a:pt x="781934" y="561454"/>
                  </a:lnTo>
                  <a:lnTo>
                    <a:pt x="820872" y="540168"/>
                  </a:lnTo>
                  <a:lnTo>
                    <a:pt x="860606" y="519214"/>
                  </a:lnTo>
                  <a:lnTo>
                    <a:pt x="901126" y="498594"/>
                  </a:lnTo>
                  <a:lnTo>
                    <a:pt x="942420" y="478315"/>
                  </a:lnTo>
                  <a:lnTo>
                    <a:pt x="984479" y="458382"/>
                  </a:lnTo>
                  <a:lnTo>
                    <a:pt x="1027291" y="438799"/>
                  </a:lnTo>
                  <a:lnTo>
                    <a:pt x="1070844" y="419572"/>
                  </a:lnTo>
                  <a:lnTo>
                    <a:pt x="1115129" y="400705"/>
                  </a:lnTo>
                  <a:lnTo>
                    <a:pt x="1160134" y="382205"/>
                  </a:lnTo>
                  <a:lnTo>
                    <a:pt x="1205849" y="364075"/>
                  </a:lnTo>
                  <a:lnTo>
                    <a:pt x="1252262" y="346321"/>
                  </a:lnTo>
                  <a:lnTo>
                    <a:pt x="1299363" y="328948"/>
                  </a:lnTo>
                  <a:lnTo>
                    <a:pt x="1347141" y="311961"/>
                  </a:lnTo>
                  <a:lnTo>
                    <a:pt x="1395585" y="295366"/>
                  </a:lnTo>
                  <a:lnTo>
                    <a:pt x="1444683" y="279166"/>
                  </a:lnTo>
                  <a:lnTo>
                    <a:pt x="1494426" y="263368"/>
                  </a:lnTo>
                  <a:lnTo>
                    <a:pt x="1544803" y="247976"/>
                  </a:lnTo>
                  <a:lnTo>
                    <a:pt x="1595801" y="232995"/>
                  </a:lnTo>
                  <a:lnTo>
                    <a:pt x="1647412" y="218431"/>
                  </a:lnTo>
                  <a:lnTo>
                    <a:pt x="1699622" y="204289"/>
                  </a:lnTo>
                  <a:lnTo>
                    <a:pt x="1752423" y="190573"/>
                  </a:lnTo>
                  <a:lnTo>
                    <a:pt x="1805803" y="177288"/>
                  </a:lnTo>
                  <a:lnTo>
                    <a:pt x="1859750" y="164441"/>
                  </a:lnTo>
                  <a:lnTo>
                    <a:pt x="1914255" y="152035"/>
                  </a:lnTo>
                  <a:lnTo>
                    <a:pt x="1969306" y="140076"/>
                  </a:lnTo>
                  <a:lnTo>
                    <a:pt x="2024892" y="128569"/>
                  </a:lnTo>
                  <a:lnTo>
                    <a:pt x="2081003" y="117519"/>
                  </a:lnTo>
                  <a:lnTo>
                    <a:pt x="2137628" y="106931"/>
                  </a:lnTo>
                  <a:lnTo>
                    <a:pt x="2194755" y="96810"/>
                  </a:lnTo>
                  <a:lnTo>
                    <a:pt x="2252374" y="87161"/>
                  </a:lnTo>
                  <a:lnTo>
                    <a:pt x="2310474" y="77989"/>
                  </a:lnTo>
                  <a:lnTo>
                    <a:pt x="2369044" y="69300"/>
                  </a:lnTo>
                  <a:lnTo>
                    <a:pt x="2428074" y="61098"/>
                  </a:lnTo>
                  <a:lnTo>
                    <a:pt x="2487551" y="53389"/>
                  </a:lnTo>
                  <a:lnTo>
                    <a:pt x="2547466" y="46177"/>
                  </a:lnTo>
                  <a:lnTo>
                    <a:pt x="2607808" y="39467"/>
                  </a:lnTo>
                  <a:lnTo>
                    <a:pt x="2668566" y="33266"/>
                  </a:lnTo>
                  <a:lnTo>
                    <a:pt x="2729728" y="27577"/>
                  </a:lnTo>
                  <a:lnTo>
                    <a:pt x="2791284" y="22405"/>
                  </a:lnTo>
                  <a:lnTo>
                    <a:pt x="2853223" y="17757"/>
                  </a:lnTo>
                  <a:lnTo>
                    <a:pt x="2915535" y="13636"/>
                  </a:lnTo>
                  <a:lnTo>
                    <a:pt x="2978208" y="10049"/>
                  </a:lnTo>
                  <a:lnTo>
                    <a:pt x="3041231" y="6999"/>
                  </a:lnTo>
                  <a:lnTo>
                    <a:pt x="3104594" y="4493"/>
                  </a:lnTo>
                  <a:lnTo>
                    <a:pt x="3168285" y="2535"/>
                  </a:lnTo>
                  <a:lnTo>
                    <a:pt x="3232294" y="1130"/>
                  </a:lnTo>
                  <a:lnTo>
                    <a:pt x="3296610" y="283"/>
                  </a:lnTo>
                  <a:lnTo>
                    <a:pt x="336122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1512" y="7077744"/>
              <a:ext cx="6120130" cy="2875915"/>
            </a:xfrm>
            <a:custGeom>
              <a:avLst/>
              <a:gdLst/>
              <a:ahLst/>
              <a:cxnLst/>
              <a:rect l="l" t="t" r="r" b="b"/>
              <a:pathLst>
                <a:path w="6120130" h="2875915">
                  <a:moveTo>
                    <a:pt x="1342707" y="1344815"/>
                  </a:moveTo>
                  <a:lnTo>
                    <a:pt x="85534" y="1344815"/>
                  </a:lnTo>
                  <a:lnTo>
                    <a:pt x="85534" y="1306766"/>
                  </a:lnTo>
                  <a:lnTo>
                    <a:pt x="0" y="1353820"/>
                  </a:lnTo>
                  <a:lnTo>
                    <a:pt x="85534" y="1400873"/>
                  </a:lnTo>
                  <a:lnTo>
                    <a:pt x="85534" y="1362824"/>
                  </a:lnTo>
                  <a:lnTo>
                    <a:pt x="1342707" y="1362824"/>
                  </a:lnTo>
                  <a:lnTo>
                    <a:pt x="1342707" y="1344815"/>
                  </a:lnTo>
                  <a:close/>
                </a:path>
                <a:path w="6120130" h="2875915">
                  <a:moveTo>
                    <a:pt x="1864067" y="1706994"/>
                  </a:moveTo>
                  <a:lnTo>
                    <a:pt x="1855063" y="1691398"/>
                  </a:lnTo>
                  <a:lnTo>
                    <a:pt x="766318" y="2319985"/>
                  </a:lnTo>
                  <a:lnTo>
                    <a:pt x="747293" y="2287028"/>
                  </a:lnTo>
                  <a:lnTo>
                    <a:pt x="696734" y="2370556"/>
                  </a:lnTo>
                  <a:lnTo>
                    <a:pt x="794346" y="2368537"/>
                  </a:lnTo>
                  <a:lnTo>
                    <a:pt x="777455" y="2339289"/>
                  </a:lnTo>
                  <a:lnTo>
                    <a:pt x="775322" y="2335580"/>
                  </a:lnTo>
                  <a:lnTo>
                    <a:pt x="1864067" y="1706994"/>
                  </a:lnTo>
                  <a:close/>
                </a:path>
                <a:path w="6120130" h="2875915">
                  <a:moveTo>
                    <a:pt x="1864067" y="1168476"/>
                  </a:moveTo>
                  <a:lnTo>
                    <a:pt x="775322" y="539889"/>
                  </a:lnTo>
                  <a:lnTo>
                    <a:pt x="777455" y="536181"/>
                  </a:lnTo>
                  <a:lnTo>
                    <a:pt x="794346" y="506933"/>
                  </a:lnTo>
                  <a:lnTo>
                    <a:pt x="696734" y="504913"/>
                  </a:lnTo>
                  <a:lnTo>
                    <a:pt x="747293" y="588429"/>
                  </a:lnTo>
                  <a:lnTo>
                    <a:pt x="766318" y="555485"/>
                  </a:lnTo>
                  <a:lnTo>
                    <a:pt x="1855063" y="1184071"/>
                  </a:lnTo>
                  <a:lnTo>
                    <a:pt x="1864067" y="1168476"/>
                  </a:lnTo>
                  <a:close/>
                </a:path>
                <a:path w="6120130" h="2875915">
                  <a:moveTo>
                    <a:pt x="2615107" y="1649539"/>
                  </a:moveTo>
                  <a:lnTo>
                    <a:pt x="2599525" y="1640535"/>
                  </a:lnTo>
                  <a:lnTo>
                    <a:pt x="1983232" y="2707983"/>
                  </a:lnTo>
                  <a:lnTo>
                    <a:pt x="1950288" y="2688945"/>
                  </a:lnTo>
                  <a:lnTo>
                    <a:pt x="1948268" y="2786557"/>
                  </a:lnTo>
                  <a:lnTo>
                    <a:pt x="2031784" y="2735999"/>
                  </a:lnTo>
                  <a:lnTo>
                    <a:pt x="2009952" y="2723400"/>
                  </a:lnTo>
                  <a:lnTo>
                    <a:pt x="1998827" y="2716974"/>
                  </a:lnTo>
                  <a:lnTo>
                    <a:pt x="2615107" y="1649539"/>
                  </a:lnTo>
                  <a:close/>
                </a:path>
                <a:path w="6120130" h="2875915">
                  <a:moveTo>
                    <a:pt x="2615107" y="1225943"/>
                  </a:moveTo>
                  <a:lnTo>
                    <a:pt x="1998827" y="158496"/>
                  </a:lnTo>
                  <a:lnTo>
                    <a:pt x="2009952" y="152069"/>
                  </a:lnTo>
                  <a:lnTo>
                    <a:pt x="2031784" y="139471"/>
                  </a:lnTo>
                  <a:lnTo>
                    <a:pt x="1948268" y="88912"/>
                  </a:lnTo>
                  <a:lnTo>
                    <a:pt x="1950288" y="186524"/>
                  </a:lnTo>
                  <a:lnTo>
                    <a:pt x="1983232" y="167500"/>
                  </a:lnTo>
                  <a:lnTo>
                    <a:pt x="2599525" y="1234935"/>
                  </a:lnTo>
                  <a:lnTo>
                    <a:pt x="2615107" y="1225943"/>
                  </a:lnTo>
                  <a:close/>
                </a:path>
                <a:path w="6120130" h="2875915">
                  <a:moveTo>
                    <a:pt x="3087852" y="2789936"/>
                  </a:moveTo>
                  <a:lnTo>
                    <a:pt x="3049803" y="2789936"/>
                  </a:lnTo>
                  <a:lnTo>
                    <a:pt x="3049803" y="1652816"/>
                  </a:lnTo>
                  <a:lnTo>
                    <a:pt x="3031807" y="1652816"/>
                  </a:lnTo>
                  <a:lnTo>
                    <a:pt x="3031807" y="2789936"/>
                  </a:lnTo>
                  <a:lnTo>
                    <a:pt x="2993758" y="2789936"/>
                  </a:lnTo>
                  <a:lnTo>
                    <a:pt x="3040799" y="2875470"/>
                  </a:lnTo>
                  <a:lnTo>
                    <a:pt x="3083776" y="2797352"/>
                  </a:lnTo>
                  <a:lnTo>
                    <a:pt x="3087852" y="2789936"/>
                  </a:lnTo>
                  <a:close/>
                </a:path>
                <a:path w="6120130" h="2875915">
                  <a:moveTo>
                    <a:pt x="3087852" y="85534"/>
                  </a:moveTo>
                  <a:lnTo>
                    <a:pt x="3083776" y="78117"/>
                  </a:lnTo>
                  <a:lnTo>
                    <a:pt x="3040799" y="0"/>
                  </a:lnTo>
                  <a:lnTo>
                    <a:pt x="2993758" y="85534"/>
                  </a:lnTo>
                  <a:lnTo>
                    <a:pt x="3031807" y="85534"/>
                  </a:lnTo>
                  <a:lnTo>
                    <a:pt x="3031807" y="1222654"/>
                  </a:lnTo>
                  <a:lnTo>
                    <a:pt x="3049803" y="1222654"/>
                  </a:lnTo>
                  <a:lnTo>
                    <a:pt x="3049803" y="85534"/>
                  </a:lnTo>
                  <a:lnTo>
                    <a:pt x="3087852" y="85534"/>
                  </a:lnTo>
                  <a:close/>
                </a:path>
                <a:path w="6120130" h="2875915">
                  <a:moveTo>
                    <a:pt x="4171442" y="2786557"/>
                  </a:moveTo>
                  <a:lnTo>
                    <a:pt x="4170134" y="2723400"/>
                  </a:lnTo>
                  <a:lnTo>
                    <a:pt x="4169422" y="2688945"/>
                  </a:lnTo>
                  <a:lnTo>
                    <a:pt x="4136466" y="2707983"/>
                  </a:lnTo>
                  <a:lnTo>
                    <a:pt x="3520186" y="1640535"/>
                  </a:lnTo>
                  <a:lnTo>
                    <a:pt x="3504603" y="1649539"/>
                  </a:lnTo>
                  <a:lnTo>
                    <a:pt x="4120883" y="2716974"/>
                  </a:lnTo>
                  <a:lnTo>
                    <a:pt x="4087926" y="2735999"/>
                  </a:lnTo>
                  <a:lnTo>
                    <a:pt x="4171442" y="2786557"/>
                  </a:lnTo>
                  <a:close/>
                </a:path>
                <a:path w="6120130" h="2875915">
                  <a:moveTo>
                    <a:pt x="4171442" y="88912"/>
                  </a:moveTo>
                  <a:lnTo>
                    <a:pt x="4087926" y="139471"/>
                  </a:lnTo>
                  <a:lnTo>
                    <a:pt x="4120883" y="158496"/>
                  </a:lnTo>
                  <a:lnTo>
                    <a:pt x="3504603" y="1225943"/>
                  </a:lnTo>
                  <a:lnTo>
                    <a:pt x="3520186" y="1234935"/>
                  </a:lnTo>
                  <a:lnTo>
                    <a:pt x="4136479" y="167500"/>
                  </a:lnTo>
                  <a:lnTo>
                    <a:pt x="4169422" y="186524"/>
                  </a:lnTo>
                  <a:lnTo>
                    <a:pt x="4170134" y="152069"/>
                  </a:lnTo>
                  <a:lnTo>
                    <a:pt x="4171442" y="88912"/>
                  </a:lnTo>
                  <a:close/>
                </a:path>
                <a:path w="6120130" h="2875915">
                  <a:moveTo>
                    <a:pt x="5422963" y="2370556"/>
                  </a:moveTo>
                  <a:lnTo>
                    <a:pt x="5404040" y="2339289"/>
                  </a:lnTo>
                  <a:lnTo>
                    <a:pt x="5372417" y="2287028"/>
                  </a:lnTo>
                  <a:lnTo>
                    <a:pt x="5353393" y="2319985"/>
                  </a:lnTo>
                  <a:lnTo>
                    <a:pt x="4264647" y="1691398"/>
                  </a:lnTo>
                  <a:lnTo>
                    <a:pt x="4255643" y="1706994"/>
                  </a:lnTo>
                  <a:lnTo>
                    <a:pt x="5344388" y="2335580"/>
                  </a:lnTo>
                  <a:lnTo>
                    <a:pt x="5325364" y="2368537"/>
                  </a:lnTo>
                  <a:lnTo>
                    <a:pt x="5422963" y="2370556"/>
                  </a:lnTo>
                  <a:close/>
                </a:path>
                <a:path w="6120130" h="2875915">
                  <a:moveTo>
                    <a:pt x="5422963" y="504913"/>
                  </a:moveTo>
                  <a:lnTo>
                    <a:pt x="5325364" y="506933"/>
                  </a:lnTo>
                  <a:lnTo>
                    <a:pt x="5344388" y="539889"/>
                  </a:lnTo>
                  <a:lnTo>
                    <a:pt x="4255643" y="1168476"/>
                  </a:lnTo>
                  <a:lnTo>
                    <a:pt x="4264647" y="1184071"/>
                  </a:lnTo>
                  <a:lnTo>
                    <a:pt x="5353393" y="555485"/>
                  </a:lnTo>
                  <a:lnTo>
                    <a:pt x="5372417" y="588429"/>
                  </a:lnTo>
                  <a:lnTo>
                    <a:pt x="5404040" y="536181"/>
                  </a:lnTo>
                  <a:lnTo>
                    <a:pt x="5422963" y="504913"/>
                  </a:lnTo>
                  <a:close/>
                </a:path>
                <a:path w="6120130" h="2875915">
                  <a:moveTo>
                    <a:pt x="6119711" y="1353820"/>
                  </a:moveTo>
                  <a:lnTo>
                    <a:pt x="6103340" y="1344815"/>
                  </a:lnTo>
                  <a:lnTo>
                    <a:pt x="6034176" y="1306766"/>
                  </a:lnTo>
                  <a:lnTo>
                    <a:pt x="6034176" y="1344815"/>
                  </a:lnTo>
                  <a:lnTo>
                    <a:pt x="4777003" y="1344815"/>
                  </a:lnTo>
                  <a:lnTo>
                    <a:pt x="4777003" y="1362824"/>
                  </a:lnTo>
                  <a:lnTo>
                    <a:pt x="6034176" y="1362824"/>
                  </a:lnTo>
                  <a:lnTo>
                    <a:pt x="6034176" y="1400873"/>
                  </a:lnTo>
                  <a:lnTo>
                    <a:pt x="6103340" y="1362824"/>
                  </a:lnTo>
                  <a:lnTo>
                    <a:pt x="6119711" y="1353820"/>
                  </a:lnTo>
                  <a:close/>
                </a:path>
              </a:pathLst>
            </a:custGeom>
            <a:solidFill>
              <a:srgbClr val="FC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336091" y="8262824"/>
            <a:ext cx="2950845" cy="33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50" b="1" u="sng" spc="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LEAN</a:t>
            </a:r>
            <a:r>
              <a:rPr sz="205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050" b="1" u="sng" spc="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MANUFACTURE</a:t>
            </a:r>
            <a:endParaRPr sz="20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85257" y="8315606"/>
            <a:ext cx="34163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45" dirty="0">
                <a:solidFill>
                  <a:srgbClr val="151616"/>
                </a:solidFill>
                <a:latin typeface="Arial"/>
                <a:cs typeface="Arial"/>
              </a:rPr>
              <a:t>CI</a:t>
            </a:r>
            <a:r>
              <a:rPr sz="1300" b="1" spc="5" dirty="0">
                <a:solidFill>
                  <a:srgbClr val="151616"/>
                </a:solidFill>
                <a:latin typeface="Arial"/>
                <a:cs typeface="Arial"/>
              </a:rPr>
              <a:t>M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26577" y="7912277"/>
            <a:ext cx="19665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40" dirty="0">
                <a:solidFill>
                  <a:srgbClr val="151616"/>
                </a:solidFill>
                <a:latin typeface="Arial"/>
                <a:cs typeface="Arial"/>
              </a:rPr>
              <a:t>OPTIMISE</a:t>
            </a:r>
            <a:r>
              <a:rPr sz="1300" b="1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b="1" spc="40" dirty="0">
                <a:solidFill>
                  <a:srgbClr val="151616"/>
                </a:solidFill>
                <a:latin typeface="Arial"/>
                <a:cs typeface="Arial"/>
              </a:rPr>
              <a:t>WORKFLOW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89190" y="8313615"/>
            <a:ext cx="27749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45" dirty="0">
                <a:solidFill>
                  <a:srgbClr val="151616"/>
                </a:solidFill>
                <a:latin typeface="Arial"/>
                <a:cs typeface="Arial"/>
              </a:rPr>
              <a:t>JI</a:t>
            </a:r>
            <a:r>
              <a:rPr sz="1300" b="1" dirty="0">
                <a:solidFill>
                  <a:srgbClr val="151616"/>
                </a:solidFill>
                <a:latin typeface="Arial"/>
                <a:cs typeface="Arial"/>
              </a:rPr>
              <a:t>T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87232" y="8695975"/>
            <a:ext cx="254000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45" dirty="0">
                <a:solidFill>
                  <a:srgbClr val="151616"/>
                </a:solidFill>
                <a:latin typeface="Arial"/>
                <a:cs typeface="Arial"/>
              </a:rPr>
              <a:t>CONTINUOUS</a:t>
            </a:r>
            <a:r>
              <a:rPr sz="13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b="1" spc="45" dirty="0">
                <a:solidFill>
                  <a:srgbClr val="151616"/>
                </a:solidFill>
                <a:latin typeface="Arial"/>
                <a:cs typeface="Arial"/>
              </a:rPr>
              <a:t>IMPROVEMENT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31181" y="7915635"/>
            <a:ext cx="3230880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78660" algn="l"/>
              </a:tabLst>
            </a:pPr>
            <a:r>
              <a:rPr sz="1300" b="1" spc="40" dirty="0">
                <a:solidFill>
                  <a:srgbClr val="151616"/>
                </a:solidFill>
                <a:latin typeface="Arial"/>
                <a:cs typeface="Arial"/>
              </a:rPr>
              <a:t>QUALITY</a:t>
            </a:r>
            <a:r>
              <a:rPr sz="1300" b="1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b="1" spc="40" dirty="0">
                <a:solidFill>
                  <a:srgbClr val="151616"/>
                </a:solidFill>
                <a:latin typeface="Arial"/>
                <a:cs typeface="Arial"/>
              </a:rPr>
              <a:t>CONTROL	ADDED</a:t>
            </a:r>
            <a:r>
              <a:rPr sz="13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151616"/>
                </a:solidFill>
                <a:latin typeface="Arial"/>
                <a:cs typeface="Arial"/>
              </a:rPr>
              <a:t>VALUE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46090" y="9770675"/>
            <a:ext cx="217233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b="1" spc="40" dirty="0">
                <a:solidFill>
                  <a:srgbClr val="151616"/>
                </a:solidFill>
                <a:latin typeface="Arial"/>
                <a:cs typeface="Arial"/>
              </a:rPr>
              <a:t>ADDED PRODUCT</a:t>
            </a:r>
            <a:r>
              <a:rPr sz="13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b="1" spc="20" dirty="0">
                <a:solidFill>
                  <a:srgbClr val="151616"/>
                </a:solidFill>
                <a:latin typeface="Arial"/>
                <a:cs typeface="Arial"/>
              </a:rPr>
              <a:t>VALUE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16379" y="8565350"/>
            <a:ext cx="3240405" cy="72898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R="458470" algn="r">
              <a:lnSpc>
                <a:spcPct val="100000"/>
              </a:lnSpc>
              <a:spcBef>
                <a:spcPts val="229"/>
              </a:spcBef>
            </a:pPr>
            <a:r>
              <a:rPr sz="5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55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5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550">
              <a:latin typeface="Arial"/>
              <a:cs typeface="Arial"/>
            </a:endParaRPr>
          </a:p>
          <a:p>
            <a:pPr marL="1488440">
              <a:lnSpc>
                <a:spcPct val="100000"/>
              </a:lnSpc>
              <a:spcBef>
                <a:spcPts val="245"/>
              </a:spcBef>
            </a:pPr>
            <a:r>
              <a:rPr sz="1300" b="1" spc="40" dirty="0">
                <a:solidFill>
                  <a:srgbClr val="151616"/>
                </a:solidFill>
                <a:latin typeface="Arial"/>
                <a:cs typeface="Arial"/>
              </a:rPr>
              <a:t>IMPROVED</a:t>
            </a:r>
            <a:r>
              <a:rPr sz="1300" b="1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b="1" spc="35" dirty="0">
                <a:solidFill>
                  <a:srgbClr val="151616"/>
                </a:solidFill>
                <a:latin typeface="Arial"/>
                <a:cs typeface="Arial"/>
              </a:rPr>
              <a:t>SERVICE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300" b="1" spc="40" dirty="0">
                <a:solidFill>
                  <a:srgbClr val="151616"/>
                </a:solidFill>
                <a:latin typeface="Arial"/>
                <a:cs typeface="Arial"/>
              </a:rPr>
              <a:t>IMPROVED PRODUCT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1060</Words>
  <Application>Microsoft Office PowerPoint</Application>
  <PresentationFormat>Custom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DESIGN AND TECHNOLOGY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revision_booklet8_production_systems3.cdr</dc:title>
  <dc:creator>BY V.RYAN</dc:creator>
  <cp:keywords>PRODUCTION SYSTEMS - WORK BOOKLET 3</cp:keywords>
  <cp:lastModifiedBy>Vincent RYan</cp:lastModifiedBy>
  <cp:revision>1</cp:revision>
  <dcterms:created xsi:type="dcterms:W3CDTF">2021-02-10T11:37:36Z</dcterms:created>
  <dcterms:modified xsi:type="dcterms:W3CDTF">2021-02-10T11:41:04Z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2021-02-10T00:00:00Z</vt:filetime>
  </property>
</Properties>
</file>