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756" y="95618"/>
            <a:ext cx="63887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727" y="4517844"/>
            <a:ext cx="5427980" cy="239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mailto:techteacher@technologystudent.com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despro2/packfn1.htm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prddes1/custom1.html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garden1.html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standard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://www.technologystudent.com/prddes1/standard9.html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repair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image" Target="../media/image1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rddes1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www.technologystudent.com/despro_flsh/gamestore11.html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gamestore13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image" Target="../media/image1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hyperlink" Target="http://www.technologystudent.com/pdf14/maths4.pdf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hotchrom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joints/forest3a.html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ignpro/dev1.htm" TargetMode="External"/><Relationship Id="rId3" Type="http://schemas.openxmlformats.org/officeDocument/2006/relationships/hyperlink" Target="http://www.technologystudent.com/despro_flsh/gamestore1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joints/forest3a.html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hyperlink" Target="http://www.technologystudent.com/despro_flsh/thick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joints/forest3a.html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forest3a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foam1.html" TargetMode="External"/><Relationship Id="rId3" Type="http://schemas.openxmlformats.org/officeDocument/2006/relationships/hyperlink" Target="http://www.technologystudent.com/energy1/wind8.htm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joints/forest3a.html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ratios1.pdf" TargetMode="External"/><Relationship Id="rId3" Type="http://schemas.openxmlformats.org/officeDocument/2006/relationships/hyperlink" Target="http://www.technologystudent.com/energy1/wind8.htm" TargetMode="External"/><Relationship Id="rId4" Type="http://schemas.openxmlformats.org/officeDocument/2006/relationships/hyperlink" Target="http://www.technologystudent.com/joints/forest3a.html" TargetMode="External"/><Relationship Id="rId5" Type="http://schemas.openxmlformats.org/officeDocument/2006/relationships/hyperlink" Target="https://www.facebook.com/groups/254963448192823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joints/oiltoplas1.html" TargetMode="External"/><Relationship Id="rId3" Type="http://schemas.openxmlformats.org/officeDocument/2006/relationships/hyperlink" Target="http://www.technologystudent.com/prddes1/susenv1.html" TargetMode="External"/><Relationship Id="rId4" Type="http://schemas.openxmlformats.org/officeDocument/2006/relationships/hyperlink" Target="http://www.technologystudent.com/joints/pla1.htm" TargetMode="External"/><Relationship Id="rId5" Type="http://schemas.openxmlformats.org/officeDocument/2006/relationships/hyperlink" Target="http://www.technologystudent.com/joints/poly2.html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joints/forest3a.html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mats_finish1.html" TargetMode="External"/><Relationship Id="rId3" Type="http://schemas.openxmlformats.org/officeDocument/2006/relationships/hyperlink" Target="http://www.technologystudent.com/joints/desk8.htm" TargetMode="External"/><Relationship Id="rId4" Type="http://schemas.openxmlformats.org/officeDocument/2006/relationships/hyperlink" Target="http://www.technologystudent.com/prddes1/rotate2.html" TargetMode="External"/><Relationship Id="rId5" Type="http://schemas.openxmlformats.org/officeDocument/2006/relationships/hyperlink" Target="http://www.technologystudent.com/gprep07/vac2.html" TargetMode="External"/><Relationship Id="rId6" Type="http://schemas.openxmlformats.org/officeDocument/2006/relationships/hyperlink" Target="http://www.technologystudent.com/joints/forest3a.html" TargetMode="External"/><Relationship Id="rId7" Type="http://schemas.openxmlformats.org/officeDocument/2006/relationships/hyperlink" Target="https://www.facebook.com/groups/254963448192823/" TargetMode="External"/><Relationship Id="rId8" Type="http://schemas.openxmlformats.org/officeDocument/2006/relationships/image" Target="../media/image5.jpg"/><Relationship Id="rId9" Type="http://schemas.openxmlformats.org/officeDocument/2006/relationships/image" Target="../media/image6.png"/><Relationship Id="rId10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joints/forest3a.html" TargetMode="External"/><Relationship Id="rId4" Type="http://schemas.openxmlformats.org/officeDocument/2006/relationships/hyperlink" Target="http://www.technologystudent.com/joints/desk8.htm" TargetMode="External"/><Relationship Id="rId5" Type="http://schemas.openxmlformats.org/officeDocument/2006/relationships/hyperlink" Target="http://www.technologystudent.com/prddes1/rotate2.html" TargetMode="External"/><Relationship Id="rId6" Type="http://schemas.openxmlformats.org/officeDocument/2006/relationships/hyperlink" Target="http://www.technologystudent.com/gprep07/vac2.htm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661" y="107680"/>
            <a:ext cx="55181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SAMPLE </a:t>
            </a:r>
            <a:r>
              <a:rPr dirty="0" spc="-5"/>
              <a:t>DESIGN AND</a:t>
            </a:r>
            <a:r>
              <a:rPr dirty="0" spc="-140"/>
              <a:t> </a:t>
            </a:r>
            <a:r>
              <a:rPr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8985" y="448192"/>
            <a:ext cx="4197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heavy" sz="240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dirty="0" u="heavy" sz="2400" spc="-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PAPER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386" y="1201546"/>
            <a:ext cx="6781800" cy="2794000"/>
          </a:xfrm>
          <a:custGeom>
            <a:avLst/>
            <a:gdLst/>
            <a:ahLst/>
            <a:cxnLst/>
            <a:rect l="l" t="t" r="r" b="b"/>
            <a:pathLst>
              <a:path w="6781800" h="2794000">
                <a:moveTo>
                  <a:pt x="0" y="0"/>
                </a:moveTo>
                <a:lnTo>
                  <a:pt x="6781800" y="0"/>
                </a:lnTo>
                <a:lnTo>
                  <a:pt x="6781800" y="2794000"/>
                </a:lnTo>
                <a:lnTo>
                  <a:pt x="0" y="279400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82725" y="1369806"/>
            <a:ext cx="51276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0565" algn="l"/>
              </a:tabLst>
            </a:pPr>
            <a:r>
              <a:rPr dirty="0" baseline="-3968" sz="2100" spc="-7" b="1">
                <a:solidFill>
                  <a:srgbClr val="151616"/>
                </a:solidFill>
                <a:latin typeface="Arial"/>
                <a:cs typeface="Arial"/>
              </a:rPr>
              <a:t>CENTRE</a:t>
            </a:r>
            <a:r>
              <a:rPr dirty="0" baseline="-3968" sz="2100" spc="22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3968" sz="2100" spc="-7" b="1">
                <a:solidFill>
                  <a:srgbClr val="151616"/>
                </a:solidFill>
                <a:latin typeface="Arial"/>
                <a:cs typeface="Arial"/>
              </a:rPr>
              <a:t>NUMBER	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NUMBER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707" y="2433405"/>
            <a:ext cx="6230620" cy="111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621728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SURNAME	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2175510" algn="l"/>
                <a:tab pos="62172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FORENAME(S)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6217285" algn="l"/>
              </a:tabLst>
            </a:pP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CANDIDATE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SIGNATURE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89761" y="1670109"/>
          <a:ext cx="1283970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/>
                <a:gridCol w="317500"/>
                <a:gridCol w="317500"/>
                <a:gridCol w="316865"/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93009" y="1670109"/>
          <a:ext cx="1602740" cy="32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/>
                <a:gridCol w="317500"/>
                <a:gridCol w="317500"/>
                <a:gridCol w="317500"/>
                <a:gridCol w="318134"/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1270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48220" y="95421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5780" y="93955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09154" y="4581457"/>
            <a:ext cx="3901440" cy="1234440"/>
          </a:xfrm>
          <a:custGeom>
            <a:avLst/>
            <a:gdLst/>
            <a:ahLst/>
            <a:cxnLst/>
            <a:rect l="l" t="t" r="r" b="b"/>
            <a:pathLst>
              <a:path w="3901440" h="1234439">
                <a:moveTo>
                  <a:pt x="0" y="0"/>
                </a:moveTo>
                <a:lnTo>
                  <a:pt x="3901440" y="0"/>
                </a:lnTo>
                <a:lnTo>
                  <a:pt x="3901440" y="1234440"/>
                </a:lnTo>
                <a:lnTo>
                  <a:pt x="0" y="123444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960"/>
              </a:spcBef>
            </a:pPr>
            <a:r>
              <a:rPr dirty="0" spc="-5"/>
              <a:t>Materials </a:t>
            </a:r>
            <a:r>
              <a:rPr dirty="0"/>
              <a:t>required for this</a:t>
            </a:r>
            <a:r>
              <a:rPr dirty="0" spc="-5"/>
              <a:t> </a:t>
            </a:r>
            <a:r>
              <a:rPr dirty="0"/>
              <a:t>examination:</a:t>
            </a:r>
          </a:p>
          <a:p>
            <a:pPr marL="1324610" indent="-227965">
              <a:lnSpc>
                <a:spcPts val="1490"/>
              </a:lnSpc>
              <a:spcBef>
                <a:spcPts val="860"/>
              </a:spcBef>
              <a:buChar char="·"/>
              <a:tabLst>
                <a:tab pos="1324610" algn="l"/>
                <a:tab pos="1325245" algn="l"/>
              </a:tabLst>
            </a:pPr>
            <a:r>
              <a:rPr dirty="0" spc="-5" b="0">
                <a:latin typeface="Arial"/>
                <a:cs typeface="Arial"/>
              </a:rPr>
              <a:t>normal writing and drawing</a:t>
            </a:r>
            <a:r>
              <a:rPr dirty="0" spc="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instruments</a:t>
            </a:r>
          </a:p>
          <a:p>
            <a:pPr marL="1324610" indent="-227965">
              <a:lnSpc>
                <a:spcPts val="1305"/>
              </a:lnSpc>
              <a:buChar char="·"/>
              <a:tabLst>
                <a:tab pos="1324610" algn="l"/>
                <a:tab pos="1325245" algn="l"/>
              </a:tabLst>
            </a:pPr>
            <a:r>
              <a:rPr dirty="0" spc="-5" b="0">
                <a:latin typeface="Arial"/>
                <a:cs typeface="Arial"/>
              </a:rPr>
              <a:t>a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calculator</a:t>
            </a:r>
          </a:p>
          <a:p>
            <a:pPr marL="1304925" indent="-208279">
              <a:lnSpc>
                <a:spcPts val="1500"/>
              </a:lnSpc>
              <a:buChar char="·"/>
              <a:tabLst>
                <a:tab pos="1304925" algn="l"/>
                <a:tab pos="1305560" algn="l"/>
              </a:tabLst>
            </a:pPr>
            <a:r>
              <a:rPr dirty="0" spc="-5" b="0">
                <a:latin typeface="Arial"/>
                <a:cs typeface="Arial"/>
              </a:rPr>
              <a:t>a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protractor.</a:t>
            </a: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>Instructions to</a:t>
            </a:r>
            <a:r>
              <a:rPr dirty="0" spc="-5"/>
              <a:t> </a:t>
            </a:r>
            <a:r>
              <a:rPr dirty="0"/>
              <a:t>candidates:</a:t>
            </a:r>
          </a:p>
          <a:p>
            <a:pPr marL="299085" indent="-227965">
              <a:lnSpc>
                <a:spcPts val="1490"/>
              </a:lnSpc>
              <a:spcBef>
                <a:spcPts val="840"/>
              </a:spcBef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Use black ink or black ball-point pen. Use pencil only </a:t>
            </a:r>
            <a:r>
              <a:rPr dirty="0" b="0">
                <a:latin typeface="Arial"/>
                <a:cs typeface="Arial"/>
              </a:rPr>
              <a:t>for</a:t>
            </a:r>
            <a:r>
              <a:rPr dirty="0" spc="204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drawing.</a:t>
            </a:r>
          </a:p>
          <a:p>
            <a:pPr marL="299085" indent="-227965">
              <a:lnSpc>
                <a:spcPts val="1300"/>
              </a:lnSpc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Fill in </a:t>
            </a:r>
            <a:r>
              <a:rPr dirty="0" b="0">
                <a:latin typeface="Arial"/>
                <a:cs typeface="Arial"/>
              </a:rPr>
              <a:t>the </a:t>
            </a:r>
            <a:r>
              <a:rPr dirty="0" spc="-5" b="0">
                <a:latin typeface="Arial"/>
                <a:cs typeface="Arial"/>
              </a:rPr>
              <a:t>boxes </a:t>
            </a:r>
            <a:r>
              <a:rPr dirty="0" b="0">
                <a:latin typeface="Arial"/>
                <a:cs typeface="Arial"/>
              </a:rPr>
              <a:t>at the top of this</a:t>
            </a:r>
            <a:r>
              <a:rPr dirty="0" spc="1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page.</a:t>
            </a:r>
          </a:p>
          <a:p>
            <a:pPr marL="299085" indent="-227965">
              <a:lnSpc>
                <a:spcPts val="1490"/>
              </a:lnSpc>
              <a:buChar char="·"/>
              <a:tabLst>
                <a:tab pos="298450" algn="l"/>
                <a:tab pos="299085" algn="l"/>
              </a:tabLst>
            </a:pPr>
            <a:r>
              <a:rPr dirty="0" spc="-5" b="0">
                <a:latin typeface="Arial"/>
                <a:cs typeface="Arial"/>
              </a:rPr>
              <a:t>Answer </a:t>
            </a:r>
            <a:r>
              <a:rPr dirty="0"/>
              <a:t>all</a:t>
            </a:r>
            <a:r>
              <a:rPr dirty="0" spc="-5"/>
              <a:t> </a:t>
            </a:r>
            <a:r>
              <a:rPr dirty="0" spc="-5" b="0">
                <a:latin typeface="Arial"/>
                <a:cs typeface="Arial"/>
              </a:rPr>
              <a:t>questions.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3177" y="7023972"/>
            <a:ext cx="1021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blank</a:t>
            </a:r>
            <a:r>
              <a:rPr dirty="0" sz="14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5847" y="6837283"/>
            <a:ext cx="582803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indent="-227329">
              <a:lnSpc>
                <a:spcPct val="100000"/>
              </a:lnSpc>
              <a:spcBef>
                <a:spcPts val="100"/>
              </a:spcBef>
              <a:buChar char="·"/>
              <a:tabLst>
                <a:tab pos="227329" algn="l"/>
                <a:tab pos="227965" algn="l"/>
              </a:tabLst>
            </a:pP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spaces provided. Do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227329" marR="57785" indent="-227329">
              <a:lnSpc>
                <a:spcPts val="1470"/>
              </a:lnSpc>
              <a:spcBef>
                <a:spcPts val="1330"/>
              </a:spcBef>
              <a:buChar char="·"/>
              <a:tabLst>
                <a:tab pos="227329" algn="l"/>
                <a:tab pos="22860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 all rough work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book. Cross through any work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do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marked.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860" y="7596794"/>
            <a:ext cx="5384800" cy="120015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490"/>
              </a:lnSpc>
              <a:spcBef>
                <a:spcPts val="900"/>
              </a:spcBef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are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displayed.</a:t>
            </a:r>
            <a:endParaRPr sz="1400">
              <a:latin typeface="Arial"/>
              <a:cs typeface="Arial"/>
            </a:endParaRPr>
          </a:p>
          <a:p>
            <a:pPr marL="272415" indent="-229870">
              <a:lnSpc>
                <a:spcPts val="1310"/>
              </a:lnSpc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maximum mark for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paper is 135.</a:t>
            </a:r>
            <a:endParaRPr sz="1400">
              <a:latin typeface="Arial"/>
              <a:cs typeface="Arial"/>
            </a:endParaRPr>
          </a:p>
          <a:p>
            <a:pPr marL="271145" marR="5080" indent="-228600">
              <a:lnSpc>
                <a:spcPts val="1470"/>
              </a:lnSpc>
              <a:spcBef>
                <a:spcPts val="40"/>
              </a:spcBef>
              <a:buChar char="·"/>
              <a:tabLst>
                <a:tab pos="271780" algn="l"/>
                <a:tab pos="2724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22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38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75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marks for Section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3308" y="5968303"/>
            <a:ext cx="6111240" cy="3017520"/>
          </a:xfrm>
          <a:custGeom>
            <a:avLst/>
            <a:gdLst/>
            <a:ahLst/>
            <a:cxnLst/>
            <a:rect l="l" t="t" r="r" b="b"/>
            <a:pathLst>
              <a:path w="6111240" h="3017520">
                <a:moveTo>
                  <a:pt x="0" y="0"/>
                </a:moveTo>
                <a:lnTo>
                  <a:pt x="6111240" y="0"/>
                </a:lnTo>
                <a:lnTo>
                  <a:pt x="6111240" y="3017520"/>
                </a:lnTo>
                <a:lnTo>
                  <a:pt x="0" y="3017520"/>
                </a:lnTo>
                <a:lnTo>
                  <a:pt x="0" y="0"/>
                </a:lnTo>
                <a:close/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5994" y="9077083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5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98471" y="4102020"/>
            <a:ext cx="2994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51616"/>
                </a:solidFill>
                <a:latin typeface="Arial"/>
                <a:cs typeface="Arial"/>
              </a:rPr>
              <a:t>2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HOURS</a:t>
            </a:r>
            <a:r>
              <a:rPr dirty="0" sz="2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ALLOWED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300" y="1041063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3860" y="1039597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0859" y="503387"/>
            <a:ext cx="130556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>
                <a:solidFill>
                  <a:srgbClr val="151616"/>
                </a:solidFill>
                <a:latin typeface="Arial"/>
                <a:cs typeface="Arial"/>
              </a:rPr>
              <a:t>(SAMPLE</a:t>
            </a:r>
            <a:r>
              <a:rPr dirty="0" sz="180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151616"/>
                </a:solidFill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946" y="194534"/>
            <a:ext cx="685292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79387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20.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 has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range of important functions.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 2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functions, in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detail,  in the</a:t>
            </a:r>
            <a:r>
              <a:rPr dirty="0" sz="14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4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1264" y="1196366"/>
            <a:ext cx="1732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8189" y="1366617"/>
            <a:ext cx="1198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2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381" y="1149256"/>
            <a:ext cx="6642734" cy="833755"/>
          </a:xfrm>
          <a:custGeom>
            <a:avLst/>
            <a:gdLst/>
            <a:ahLst/>
            <a:cxnLst/>
            <a:rect l="l" t="t" r="r" b="b"/>
            <a:pathLst>
              <a:path w="6642734" h="833755">
                <a:moveTo>
                  <a:pt x="0" y="0"/>
                </a:moveTo>
                <a:lnTo>
                  <a:pt x="6642108" y="0"/>
                </a:lnTo>
                <a:lnTo>
                  <a:pt x="6642108" y="833630"/>
                </a:lnTo>
                <a:lnTo>
                  <a:pt x="0" y="83363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8061" y="2428774"/>
            <a:ext cx="11417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FUNCTION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061" y="5908576"/>
            <a:ext cx="11417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FUNCTION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6713" y="266522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6713" y="30822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36713" y="3499207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36713" y="391618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6713" y="433316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40674" y="870162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113" y="88482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03512" y="869900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36713" y="4750149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36713" y="516713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36713" y="619583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36713" y="661282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36713" y="702981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36713" y="744679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36713" y="786377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36713" y="8280752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36713" y="8697733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183548" y="1146238"/>
            <a:ext cx="3409950" cy="59245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527685">
              <a:lnSpc>
                <a:spcPct val="100000"/>
              </a:lnSpc>
              <a:spcBef>
                <a:spcPts val="819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www.technologystudent.com/despro2/packfn1.htm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87" y="147963"/>
            <a:ext cx="6642734" cy="711200"/>
          </a:xfrm>
          <a:custGeom>
            <a:avLst/>
            <a:gdLst/>
            <a:ahLst/>
            <a:cxnLst/>
            <a:rect l="l" t="t" r="r" b="b"/>
            <a:pathLst>
              <a:path w="6642734" h="711200">
                <a:moveTo>
                  <a:pt x="0" y="0"/>
                </a:moveTo>
                <a:lnTo>
                  <a:pt x="6642108" y="0"/>
                </a:lnTo>
                <a:lnTo>
                  <a:pt x="6642108" y="710985"/>
                </a:lnTo>
                <a:lnTo>
                  <a:pt x="0" y="7109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132" y="980051"/>
            <a:ext cx="69850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30263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21a.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7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diﬀerence</a:t>
            </a:r>
            <a:r>
              <a:rPr dirty="0" sz="1400" spc="-7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between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7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CUSTOMER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7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CLIENT.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dirty="0" sz="1400" spc="-7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r>
              <a:rPr dirty="0" sz="1400" spc="-7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/ 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explanation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customer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client.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1473" y="1714261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2625" y="1726808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912" y="1728921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4312" y="1713999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761" y="1895375"/>
            <a:ext cx="1089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CUS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OMER: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413" y="213183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22413" y="254882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22413" y="296581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2413" y="338279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22413" y="379977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22413" y="4216752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2413" y="4633733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7112" y="4892578"/>
            <a:ext cx="6877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CLIEN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22413" y="512903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22413" y="554603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22413" y="596301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22413" y="637999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22413" y="679697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22413" y="7213954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22413" y="7630934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81912" y="7736448"/>
            <a:ext cx="6985634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21b.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8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diﬀerence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between</a:t>
            </a:r>
            <a:r>
              <a:rPr dirty="0" sz="1400" spc="-8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Service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Industry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8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</a:t>
            </a:r>
            <a:r>
              <a:rPr dirty="0" sz="1400" spc="-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industry.</a:t>
            </a:r>
            <a:r>
              <a:rPr dirty="0" sz="1400" spc="-8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 your answer give an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example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service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industry and manufacturing industry?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6312" y="8757010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6312" y="9173991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6312" y="9590971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6312" y="10007952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6312" y="10424934"/>
            <a:ext cx="6877684" cy="0"/>
          </a:xfrm>
          <a:custGeom>
            <a:avLst/>
            <a:gdLst/>
            <a:ahLst/>
            <a:cxnLst/>
            <a:rect l="l" t="t" r="r" b="b"/>
            <a:pathLst>
              <a:path w="6877684" h="0">
                <a:moveTo>
                  <a:pt x="0" y="0"/>
                </a:moveTo>
                <a:lnTo>
                  <a:pt x="68775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93272" y="290264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64245" y="230454"/>
            <a:ext cx="3867150" cy="563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http://www.technologystudent.com/prddes1/custom1.html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769" y="194363"/>
            <a:ext cx="50984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DESIGNING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MAKING</a:t>
            </a:r>
            <a:r>
              <a:rPr dirty="0" u="sng" sz="1600" spc="-1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PRINCIPLES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1935" y="776968"/>
            <a:ext cx="3629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GARDENING TROLLEY FOR THE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ELDERLY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8776" y="482361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215" y="49701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1615" y="482096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7354" y="1336745"/>
            <a:ext cx="2577688" cy="2875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33034" y="2247739"/>
            <a:ext cx="1892300" cy="914400"/>
          </a:xfrm>
          <a:custGeom>
            <a:avLst/>
            <a:gdLst/>
            <a:ahLst/>
            <a:cxnLst/>
            <a:rect l="l" t="t" r="r" b="b"/>
            <a:pathLst>
              <a:path w="1892300" h="914400">
                <a:moveTo>
                  <a:pt x="1892300" y="0"/>
                </a:moveTo>
                <a:lnTo>
                  <a:pt x="0" y="0"/>
                </a:lnTo>
                <a:lnTo>
                  <a:pt x="466088" y="914400"/>
                </a:lnTo>
                <a:lnTo>
                  <a:pt x="1892300" y="914400"/>
                </a:lnTo>
                <a:lnTo>
                  <a:pt x="1892300" y="0"/>
                </a:lnTo>
                <a:close/>
              </a:path>
            </a:pathLst>
          </a:custGeom>
          <a:solidFill>
            <a:srgbClr val="7E90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3034" y="2247739"/>
            <a:ext cx="1892300" cy="914400"/>
          </a:xfrm>
          <a:custGeom>
            <a:avLst/>
            <a:gdLst/>
            <a:ahLst/>
            <a:cxnLst/>
            <a:rect l="l" t="t" r="r" b="b"/>
            <a:pathLst>
              <a:path w="1892300" h="914400">
                <a:moveTo>
                  <a:pt x="1892300" y="0"/>
                </a:moveTo>
                <a:lnTo>
                  <a:pt x="0" y="0"/>
                </a:lnTo>
                <a:lnTo>
                  <a:pt x="466088" y="914400"/>
                </a:lnTo>
                <a:lnTo>
                  <a:pt x="1892300" y="914400"/>
                </a:lnTo>
                <a:lnTo>
                  <a:pt x="189230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05563" y="2227956"/>
            <a:ext cx="1932939" cy="129539"/>
          </a:xfrm>
          <a:custGeom>
            <a:avLst/>
            <a:gdLst/>
            <a:ahLst/>
            <a:cxnLst/>
            <a:rect l="l" t="t" r="r" b="b"/>
            <a:pathLst>
              <a:path w="1932939" h="129539">
                <a:moveTo>
                  <a:pt x="1927867" y="0"/>
                </a:moveTo>
                <a:lnTo>
                  <a:pt x="0" y="1908"/>
                </a:lnTo>
                <a:lnTo>
                  <a:pt x="69789" y="129218"/>
                </a:lnTo>
                <a:lnTo>
                  <a:pt x="1932886" y="129218"/>
                </a:lnTo>
                <a:lnTo>
                  <a:pt x="1927867" y="0"/>
                </a:lnTo>
                <a:close/>
              </a:path>
            </a:pathLst>
          </a:custGeom>
          <a:solidFill>
            <a:srgbClr val="7E90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05563" y="2227956"/>
            <a:ext cx="1932939" cy="129539"/>
          </a:xfrm>
          <a:custGeom>
            <a:avLst/>
            <a:gdLst/>
            <a:ahLst/>
            <a:cxnLst/>
            <a:rect l="l" t="t" r="r" b="b"/>
            <a:pathLst>
              <a:path w="1932939" h="129539">
                <a:moveTo>
                  <a:pt x="0" y="1908"/>
                </a:moveTo>
                <a:lnTo>
                  <a:pt x="69789" y="129218"/>
                </a:lnTo>
                <a:lnTo>
                  <a:pt x="1932886" y="129218"/>
                </a:lnTo>
                <a:lnTo>
                  <a:pt x="1927867" y="0"/>
                </a:lnTo>
                <a:lnTo>
                  <a:pt x="0" y="1908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3735" y="1276178"/>
            <a:ext cx="2461260" cy="2500630"/>
          </a:xfrm>
          <a:custGeom>
            <a:avLst/>
            <a:gdLst/>
            <a:ahLst/>
            <a:cxnLst/>
            <a:rect l="l" t="t" r="r" b="b"/>
            <a:pathLst>
              <a:path w="2461260" h="2500629">
                <a:moveTo>
                  <a:pt x="0" y="0"/>
                </a:moveTo>
                <a:lnTo>
                  <a:pt x="1003302" y="1905001"/>
                </a:lnTo>
                <a:lnTo>
                  <a:pt x="2461258" y="2500632"/>
                </a:lnTo>
                <a:lnTo>
                  <a:pt x="2458087" y="1349691"/>
                </a:lnTo>
              </a:path>
            </a:pathLst>
          </a:custGeom>
          <a:ln w="54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56833" y="2619231"/>
            <a:ext cx="1117600" cy="1117600"/>
          </a:xfrm>
          <a:custGeom>
            <a:avLst/>
            <a:gdLst/>
            <a:ahLst/>
            <a:cxnLst/>
            <a:rect l="l" t="t" r="r" b="b"/>
            <a:pathLst>
              <a:path w="1117600" h="1117600">
                <a:moveTo>
                  <a:pt x="558777" y="0"/>
                </a:moveTo>
                <a:lnTo>
                  <a:pt x="510563" y="2051"/>
                </a:lnTo>
                <a:lnTo>
                  <a:pt x="463489" y="8092"/>
                </a:lnTo>
                <a:lnTo>
                  <a:pt x="417721" y="17956"/>
                </a:lnTo>
                <a:lnTo>
                  <a:pt x="373428" y="31475"/>
                </a:lnTo>
                <a:lnTo>
                  <a:pt x="330776" y="48480"/>
                </a:lnTo>
                <a:lnTo>
                  <a:pt x="289935" y="68806"/>
                </a:lnTo>
                <a:lnTo>
                  <a:pt x="251070" y="92282"/>
                </a:lnTo>
                <a:lnTo>
                  <a:pt x="214351" y="118743"/>
                </a:lnTo>
                <a:lnTo>
                  <a:pt x="179945" y="148020"/>
                </a:lnTo>
                <a:lnTo>
                  <a:pt x="148020" y="179945"/>
                </a:lnTo>
                <a:lnTo>
                  <a:pt x="118743" y="214351"/>
                </a:lnTo>
                <a:lnTo>
                  <a:pt x="92282" y="251070"/>
                </a:lnTo>
                <a:lnTo>
                  <a:pt x="68806" y="289935"/>
                </a:lnTo>
                <a:lnTo>
                  <a:pt x="48480" y="330776"/>
                </a:lnTo>
                <a:lnTo>
                  <a:pt x="31475" y="373428"/>
                </a:lnTo>
                <a:lnTo>
                  <a:pt x="17956" y="417721"/>
                </a:lnTo>
                <a:lnTo>
                  <a:pt x="8092" y="463489"/>
                </a:lnTo>
                <a:lnTo>
                  <a:pt x="2051" y="510563"/>
                </a:lnTo>
                <a:lnTo>
                  <a:pt x="0" y="558777"/>
                </a:lnTo>
                <a:lnTo>
                  <a:pt x="2051" y="606990"/>
                </a:lnTo>
                <a:lnTo>
                  <a:pt x="8092" y="654064"/>
                </a:lnTo>
                <a:lnTo>
                  <a:pt x="17956" y="699832"/>
                </a:lnTo>
                <a:lnTo>
                  <a:pt x="31475" y="744125"/>
                </a:lnTo>
                <a:lnTo>
                  <a:pt x="48480" y="786777"/>
                </a:lnTo>
                <a:lnTo>
                  <a:pt x="68806" y="827619"/>
                </a:lnTo>
                <a:lnTo>
                  <a:pt x="92282" y="866483"/>
                </a:lnTo>
                <a:lnTo>
                  <a:pt x="118743" y="903202"/>
                </a:lnTo>
                <a:lnTo>
                  <a:pt x="148020" y="937608"/>
                </a:lnTo>
                <a:lnTo>
                  <a:pt x="179945" y="969533"/>
                </a:lnTo>
                <a:lnTo>
                  <a:pt x="214351" y="998810"/>
                </a:lnTo>
                <a:lnTo>
                  <a:pt x="251070" y="1025271"/>
                </a:lnTo>
                <a:lnTo>
                  <a:pt x="289935" y="1048748"/>
                </a:lnTo>
                <a:lnTo>
                  <a:pt x="330776" y="1069073"/>
                </a:lnTo>
                <a:lnTo>
                  <a:pt x="373428" y="1086079"/>
                </a:lnTo>
                <a:lnTo>
                  <a:pt x="417721" y="1099597"/>
                </a:lnTo>
                <a:lnTo>
                  <a:pt x="463489" y="1109461"/>
                </a:lnTo>
                <a:lnTo>
                  <a:pt x="510563" y="1115503"/>
                </a:lnTo>
                <a:lnTo>
                  <a:pt x="558777" y="1117554"/>
                </a:lnTo>
                <a:lnTo>
                  <a:pt x="606990" y="1115503"/>
                </a:lnTo>
                <a:lnTo>
                  <a:pt x="654065" y="1109461"/>
                </a:lnTo>
                <a:lnTo>
                  <a:pt x="699832" y="1099597"/>
                </a:lnTo>
                <a:lnTo>
                  <a:pt x="744126" y="1086079"/>
                </a:lnTo>
                <a:lnTo>
                  <a:pt x="786778" y="1069073"/>
                </a:lnTo>
                <a:lnTo>
                  <a:pt x="827620" y="1048748"/>
                </a:lnTo>
                <a:lnTo>
                  <a:pt x="866484" y="1025271"/>
                </a:lnTo>
                <a:lnTo>
                  <a:pt x="903203" y="998810"/>
                </a:lnTo>
                <a:lnTo>
                  <a:pt x="937609" y="969533"/>
                </a:lnTo>
                <a:lnTo>
                  <a:pt x="940468" y="966674"/>
                </a:lnTo>
                <a:lnTo>
                  <a:pt x="547232" y="966674"/>
                </a:lnTo>
                <a:lnTo>
                  <a:pt x="500639" y="963986"/>
                </a:lnTo>
                <a:lnTo>
                  <a:pt x="455625" y="956122"/>
                </a:lnTo>
                <a:lnTo>
                  <a:pt x="412489" y="943382"/>
                </a:lnTo>
                <a:lnTo>
                  <a:pt x="371531" y="926065"/>
                </a:lnTo>
                <a:lnTo>
                  <a:pt x="333051" y="904472"/>
                </a:lnTo>
                <a:lnTo>
                  <a:pt x="297349" y="878902"/>
                </a:lnTo>
                <a:lnTo>
                  <a:pt x="264724" y="849655"/>
                </a:lnTo>
                <a:lnTo>
                  <a:pt x="235477" y="817030"/>
                </a:lnTo>
                <a:lnTo>
                  <a:pt x="209907" y="781328"/>
                </a:lnTo>
                <a:lnTo>
                  <a:pt x="188313" y="742848"/>
                </a:lnTo>
                <a:lnTo>
                  <a:pt x="170996" y="701890"/>
                </a:lnTo>
                <a:lnTo>
                  <a:pt x="158256" y="658754"/>
                </a:lnTo>
                <a:lnTo>
                  <a:pt x="150392" y="613739"/>
                </a:lnTo>
                <a:lnTo>
                  <a:pt x="147704" y="567146"/>
                </a:lnTo>
                <a:lnTo>
                  <a:pt x="150392" y="520553"/>
                </a:lnTo>
                <a:lnTo>
                  <a:pt x="158256" y="475539"/>
                </a:lnTo>
                <a:lnTo>
                  <a:pt x="170996" y="432403"/>
                </a:lnTo>
                <a:lnTo>
                  <a:pt x="188313" y="391445"/>
                </a:lnTo>
                <a:lnTo>
                  <a:pt x="209907" y="352966"/>
                </a:lnTo>
                <a:lnTo>
                  <a:pt x="235477" y="317264"/>
                </a:lnTo>
                <a:lnTo>
                  <a:pt x="264724" y="284640"/>
                </a:lnTo>
                <a:lnTo>
                  <a:pt x="297349" y="255393"/>
                </a:lnTo>
                <a:lnTo>
                  <a:pt x="333051" y="229823"/>
                </a:lnTo>
                <a:lnTo>
                  <a:pt x="371531" y="208230"/>
                </a:lnTo>
                <a:lnTo>
                  <a:pt x="412489" y="190913"/>
                </a:lnTo>
                <a:lnTo>
                  <a:pt x="455625" y="178173"/>
                </a:lnTo>
                <a:lnTo>
                  <a:pt x="500639" y="170310"/>
                </a:lnTo>
                <a:lnTo>
                  <a:pt x="547232" y="167622"/>
                </a:lnTo>
                <a:lnTo>
                  <a:pt x="957211" y="167622"/>
                </a:lnTo>
                <a:lnTo>
                  <a:pt x="937609" y="148020"/>
                </a:lnTo>
                <a:lnTo>
                  <a:pt x="903203" y="118743"/>
                </a:lnTo>
                <a:lnTo>
                  <a:pt x="866484" y="92282"/>
                </a:lnTo>
                <a:lnTo>
                  <a:pt x="827620" y="68806"/>
                </a:lnTo>
                <a:lnTo>
                  <a:pt x="786778" y="48480"/>
                </a:lnTo>
                <a:lnTo>
                  <a:pt x="744126" y="31475"/>
                </a:lnTo>
                <a:lnTo>
                  <a:pt x="699832" y="17956"/>
                </a:lnTo>
                <a:lnTo>
                  <a:pt x="654065" y="8092"/>
                </a:lnTo>
                <a:lnTo>
                  <a:pt x="606990" y="2051"/>
                </a:lnTo>
                <a:lnTo>
                  <a:pt x="558777" y="0"/>
                </a:lnTo>
                <a:close/>
              </a:path>
              <a:path w="1117600" h="1117600">
                <a:moveTo>
                  <a:pt x="957211" y="167622"/>
                </a:moveTo>
                <a:lnTo>
                  <a:pt x="547232" y="167622"/>
                </a:lnTo>
                <a:lnTo>
                  <a:pt x="593825" y="170310"/>
                </a:lnTo>
                <a:lnTo>
                  <a:pt x="638840" y="178173"/>
                </a:lnTo>
                <a:lnTo>
                  <a:pt x="681975" y="190913"/>
                </a:lnTo>
                <a:lnTo>
                  <a:pt x="722933" y="208230"/>
                </a:lnTo>
                <a:lnTo>
                  <a:pt x="761413" y="229823"/>
                </a:lnTo>
                <a:lnTo>
                  <a:pt x="797114" y="255393"/>
                </a:lnTo>
                <a:lnTo>
                  <a:pt x="829739" y="284640"/>
                </a:lnTo>
                <a:lnTo>
                  <a:pt x="858986" y="317264"/>
                </a:lnTo>
                <a:lnTo>
                  <a:pt x="884555" y="352966"/>
                </a:lnTo>
                <a:lnTo>
                  <a:pt x="906148" y="391445"/>
                </a:lnTo>
                <a:lnTo>
                  <a:pt x="923465" y="432403"/>
                </a:lnTo>
                <a:lnTo>
                  <a:pt x="936205" y="475539"/>
                </a:lnTo>
                <a:lnTo>
                  <a:pt x="944069" y="520553"/>
                </a:lnTo>
                <a:lnTo>
                  <a:pt x="946757" y="567146"/>
                </a:lnTo>
                <a:lnTo>
                  <a:pt x="944069" y="613739"/>
                </a:lnTo>
                <a:lnTo>
                  <a:pt x="936205" y="658754"/>
                </a:lnTo>
                <a:lnTo>
                  <a:pt x="923465" y="701890"/>
                </a:lnTo>
                <a:lnTo>
                  <a:pt x="906148" y="742848"/>
                </a:lnTo>
                <a:lnTo>
                  <a:pt x="884555" y="781328"/>
                </a:lnTo>
                <a:lnTo>
                  <a:pt x="858986" y="817030"/>
                </a:lnTo>
                <a:lnTo>
                  <a:pt x="829739" y="849655"/>
                </a:lnTo>
                <a:lnTo>
                  <a:pt x="797114" y="878902"/>
                </a:lnTo>
                <a:lnTo>
                  <a:pt x="761413" y="904472"/>
                </a:lnTo>
                <a:lnTo>
                  <a:pt x="722933" y="926065"/>
                </a:lnTo>
                <a:lnTo>
                  <a:pt x="681975" y="943382"/>
                </a:lnTo>
                <a:lnTo>
                  <a:pt x="638840" y="956122"/>
                </a:lnTo>
                <a:lnTo>
                  <a:pt x="593825" y="963986"/>
                </a:lnTo>
                <a:lnTo>
                  <a:pt x="547232" y="966674"/>
                </a:lnTo>
                <a:lnTo>
                  <a:pt x="940468" y="966674"/>
                </a:lnTo>
                <a:lnTo>
                  <a:pt x="969534" y="937608"/>
                </a:lnTo>
                <a:lnTo>
                  <a:pt x="998811" y="903202"/>
                </a:lnTo>
                <a:lnTo>
                  <a:pt x="1025272" y="866483"/>
                </a:lnTo>
                <a:lnTo>
                  <a:pt x="1048749" y="827619"/>
                </a:lnTo>
                <a:lnTo>
                  <a:pt x="1069074" y="786777"/>
                </a:lnTo>
                <a:lnTo>
                  <a:pt x="1086080" y="744125"/>
                </a:lnTo>
                <a:lnTo>
                  <a:pt x="1099599" y="699832"/>
                </a:lnTo>
                <a:lnTo>
                  <a:pt x="1109463" y="654064"/>
                </a:lnTo>
                <a:lnTo>
                  <a:pt x="1115504" y="606990"/>
                </a:lnTo>
                <a:lnTo>
                  <a:pt x="1117555" y="558777"/>
                </a:lnTo>
                <a:lnTo>
                  <a:pt x="1115504" y="510563"/>
                </a:lnTo>
                <a:lnTo>
                  <a:pt x="1109463" y="463489"/>
                </a:lnTo>
                <a:lnTo>
                  <a:pt x="1099599" y="417721"/>
                </a:lnTo>
                <a:lnTo>
                  <a:pt x="1086080" y="373428"/>
                </a:lnTo>
                <a:lnTo>
                  <a:pt x="1069074" y="330776"/>
                </a:lnTo>
                <a:lnTo>
                  <a:pt x="1048749" y="289935"/>
                </a:lnTo>
                <a:lnTo>
                  <a:pt x="1025272" y="251070"/>
                </a:lnTo>
                <a:lnTo>
                  <a:pt x="998811" y="214351"/>
                </a:lnTo>
                <a:lnTo>
                  <a:pt x="969534" y="179945"/>
                </a:lnTo>
                <a:lnTo>
                  <a:pt x="957211" y="16762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56833" y="2619231"/>
            <a:ext cx="1117600" cy="1117600"/>
          </a:xfrm>
          <a:custGeom>
            <a:avLst/>
            <a:gdLst/>
            <a:ahLst/>
            <a:cxnLst/>
            <a:rect l="l" t="t" r="r" b="b"/>
            <a:pathLst>
              <a:path w="1117600" h="1117600">
                <a:moveTo>
                  <a:pt x="558777" y="0"/>
                </a:moveTo>
                <a:lnTo>
                  <a:pt x="606990" y="2051"/>
                </a:lnTo>
                <a:lnTo>
                  <a:pt x="654065" y="8092"/>
                </a:lnTo>
                <a:lnTo>
                  <a:pt x="699832" y="17956"/>
                </a:lnTo>
                <a:lnTo>
                  <a:pt x="744126" y="31475"/>
                </a:lnTo>
                <a:lnTo>
                  <a:pt x="786778" y="48480"/>
                </a:lnTo>
                <a:lnTo>
                  <a:pt x="827620" y="68806"/>
                </a:lnTo>
                <a:lnTo>
                  <a:pt x="866484" y="92282"/>
                </a:lnTo>
                <a:lnTo>
                  <a:pt x="903203" y="118743"/>
                </a:lnTo>
                <a:lnTo>
                  <a:pt x="937609" y="148020"/>
                </a:lnTo>
                <a:lnTo>
                  <a:pt x="969534" y="179945"/>
                </a:lnTo>
                <a:lnTo>
                  <a:pt x="998811" y="214351"/>
                </a:lnTo>
                <a:lnTo>
                  <a:pt x="1025272" y="251070"/>
                </a:lnTo>
                <a:lnTo>
                  <a:pt x="1048749" y="289935"/>
                </a:lnTo>
                <a:lnTo>
                  <a:pt x="1069074" y="330776"/>
                </a:lnTo>
                <a:lnTo>
                  <a:pt x="1086080" y="373428"/>
                </a:lnTo>
                <a:lnTo>
                  <a:pt x="1099599" y="417721"/>
                </a:lnTo>
                <a:lnTo>
                  <a:pt x="1109463" y="463489"/>
                </a:lnTo>
                <a:lnTo>
                  <a:pt x="1115504" y="510563"/>
                </a:lnTo>
                <a:lnTo>
                  <a:pt x="1117555" y="558777"/>
                </a:lnTo>
                <a:lnTo>
                  <a:pt x="1115504" y="606990"/>
                </a:lnTo>
                <a:lnTo>
                  <a:pt x="1109463" y="654064"/>
                </a:lnTo>
                <a:lnTo>
                  <a:pt x="1099599" y="699832"/>
                </a:lnTo>
                <a:lnTo>
                  <a:pt x="1086080" y="744125"/>
                </a:lnTo>
                <a:lnTo>
                  <a:pt x="1069074" y="786777"/>
                </a:lnTo>
                <a:lnTo>
                  <a:pt x="1048749" y="827619"/>
                </a:lnTo>
                <a:lnTo>
                  <a:pt x="1025272" y="866483"/>
                </a:lnTo>
                <a:lnTo>
                  <a:pt x="998811" y="903202"/>
                </a:lnTo>
                <a:lnTo>
                  <a:pt x="969534" y="937608"/>
                </a:lnTo>
                <a:lnTo>
                  <a:pt x="937609" y="969533"/>
                </a:lnTo>
                <a:lnTo>
                  <a:pt x="903203" y="998810"/>
                </a:lnTo>
                <a:lnTo>
                  <a:pt x="866484" y="1025271"/>
                </a:lnTo>
                <a:lnTo>
                  <a:pt x="827620" y="1048748"/>
                </a:lnTo>
                <a:lnTo>
                  <a:pt x="786778" y="1069073"/>
                </a:lnTo>
                <a:lnTo>
                  <a:pt x="744126" y="1086079"/>
                </a:lnTo>
                <a:lnTo>
                  <a:pt x="699832" y="1099597"/>
                </a:lnTo>
                <a:lnTo>
                  <a:pt x="654065" y="1109461"/>
                </a:lnTo>
                <a:lnTo>
                  <a:pt x="606990" y="1115503"/>
                </a:lnTo>
                <a:lnTo>
                  <a:pt x="558777" y="1117554"/>
                </a:lnTo>
                <a:lnTo>
                  <a:pt x="510563" y="1115503"/>
                </a:lnTo>
                <a:lnTo>
                  <a:pt x="463489" y="1109461"/>
                </a:lnTo>
                <a:lnTo>
                  <a:pt x="417721" y="1099597"/>
                </a:lnTo>
                <a:lnTo>
                  <a:pt x="373428" y="1086079"/>
                </a:lnTo>
                <a:lnTo>
                  <a:pt x="330776" y="1069073"/>
                </a:lnTo>
                <a:lnTo>
                  <a:pt x="289935" y="1048748"/>
                </a:lnTo>
                <a:lnTo>
                  <a:pt x="251070" y="1025271"/>
                </a:lnTo>
                <a:lnTo>
                  <a:pt x="214351" y="998810"/>
                </a:lnTo>
                <a:lnTo>
                  <a:pt x="179945" y="969533"/>
                </a:lnTo>
                <a:lnTo>
                  <a:pt x="148020" y="937608"/>
                </a:lnTo>
                <a:lnTo>
                  <a:pt x="118743" y="903202"/>
                </a:lnTo>
                <a:lnTo>
                  <a:pt x="92282" y="866483"/>
                </a:lnTo>
                <a:lnTo>
                  <a:pt x="68806" y="827619"/>
                </a:lnTo>
                <a:lnTo>
                  <a:pt x="48480" y="786777"/>
                </a:lnTo>
                <a:lnTo>
                  <a:pt x="31475" y="744125"/>
                </a:lnTo>
                <a:lnTo>
                  <a:pt x="17956" y="699832"/>
                </a:lnTo>
                <a:lnTo>
                  <a:pt x="8092" y="654064"/>
                </a:lnTo>
                <a:lnTo>
                  <a:pt x="2051" y="606990"/>
                </a:lnTo>
                <a:lnTo>
                  <a:pt x="0" y="558777"/>
                </a:lnTo>
                <a:lnTo>
                  <a:pt x="2051" y="510563"/>
                </a:lnTo>
                <a:lnTo>
                  <a:pt x="8092" y="463489"/>
                </a:lnTo>
                <a:lnTo>
                  <a:pt x="17956" y="417721"/>
                </a:lnTo>
                <a:lnTo>
                  <a:pt x="31475" y="373428"/>
                </a:lnTo>
                <a:lnTo>
                  <a:pt x="48480" y="330776"/>
                </a:lnTo>
                <a:lnTo>
                  <a:pt x="68806" y="289935"/>
                </a:lnTo>
                <a:lnTo>
                  <a:pt x="92282" y="251070"/>
                </a:lnTo>
                <a:lnTo>
                  <a:pt x="118743" y="214351"/>
                </a:lnTo>
                <a:lnTo>
                  <a:pt x="148020" y="179945"/>
                </a:lnTo>
                <a:lnTo>
                  <a:pt x="179945" y="148020"/>
                </a:lnTo>
                <a:lnTo>
                  <a:pt x="214351" y="118743"/>
                </a:lnTo>
                <a:lnTo>
                  <a:pt x="251070" y="92282"/>
                </a:lnTo>
                <a:lnTo>
                  <a:pt x="289935" y="68806"/>
                </a:lnTo>
                <a:lnTo>
                  <a:pt x="330776" y="48480"/>
                </a:lnTo>
                <a:lnTo>
                  <a:pt x="373428" y="31475"/>
                </a:lnTo>
                <a:lnTo>
                  <a:pt x="417721" y="17956"/>
                </a:lnTo>
                <a:lnTo>
                  <a:pt x="463489" y="8092"/>
                </a:lnTo>
                <a:lnTo>
                  <a:pt x="510563" y="2051"/>
                </a:lnTo>
                <a:lnTo>
                  <a:pt x="55877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04538" y="2786853"/>
            <a:ext cx="799465" cy="799465"/>
          </a:xfrm>
          <a:custGeom>
            <a:avLst/>
            <a:gdLst/>
            <a:ahLst/>
            <a:cxnLst/>
            <a:rect l="l" t="t" r="r" b="b"/>
            <a:pathLst>
              <a:path w="799464" h="799464">
                <a:moveTo>
                  <a:pt x="0" y="399524"/>
                </a:moveTo>
                <a:lnTo>
                  <a:pt x="2687" y="352931"/>
                </a:lnTo>
                <a:lnTo>
                  <a:pt x="10551" y="307917"/>
                </a:lnTo>
                <a:lnTo>
                  <a:pt x="23292" y="264781"/>
                </a:lnTo>
                <a:lnTo>
                  <a:pt x="40608" y="223823"/>
                </a:lnTo>
                <a:lnTo>
                  <a:pt x="62202" y="185344"/>
                </a:lnTo>
                <a:lnTo>
                  <a:pt x="87772" y="149642"/>
                </a:lnTo>
                <a:lnTo>
                  <a:pt x="117019" y="117017"/>
                </a:lnTo>
                <a:lnTo>
                  <a:pt x="149644" y="87771"/>
                </a:lnTo>
                <a:lnTo>
                  <a:pt x="185346" y="62201"/>
                </a:lnTo>
                <a:lnTo>
                  <a:pt x="223826" y="40608"/>
                </a:lnTo>
                <a:lnTo>
                  <a:pt x="264784" y="23291"/>
                </a:lnTo>
                <a:lnTo>
                  <a:pt x="307920" y="10551"/>
                </a:lnTo>
                <a:lnTo>
                  <a:pt x="352935" y="2687"/>
                </a:lnTo>
                <a:lnTo>
                  <a:pt x="399528" y="0"/>
                </a:lnTo>
                <a:lnTo>
                  <a:pt x="446120" y="2687"/>
                </a:lnTo>
                <a:lnTo>
                  <a:pt x="491135" y="10551"/>
                </a:lnTo>
                <a:lnTo>
                  <a:pt x="534271" y="23291"/>
                </a:lnTo>
                <a:lnTo>
                  <a:pt x="575228" y="40608"/>
                </a:lnTo>
                <a:lnTo>
                  <a:pt x="613708" y="62201"/>
                </a:lnTo>
                <a:lnTo>
                  <a:pt x="649410" y="87771"/>
                </a:lnTo>
                <a:lnTo>
                  <a:pt x="682034" y="117017"/>
                </a:lnTo>
                <a:lnTo>
                  <a:pt x="711281" y="149642"/>
                </a:lnTo>
                <a:lnTo>
                  <a:pt x="736851" y="185344"/>
                </a:lnTo>
                <a:lnTo>
                  <a:pt x="758444" y="223823"/>
                </a:lnTo>
                <a:lnTo>
                  <a:pt x="775760" y="264781"/>
                </a:lnTo>
                <a:lnTo>
                  <a:pt x="788500" y="307917"/>
                </a:lnTo>
                <a:lnTo>
                  <a:pt x="796364" y="352931"/>
                </a:lnTo>
                <a:lnTo>
                  <a:pt x="799052" y="399524"/>
                </a:lnTo>
                <a:lnTo>
                  <a:pt x="796364" y="446117"/>
                </a:lnTo>
                <a:lnTo>
                  <a:pt x="788500" y="491132"/>
                </a:lnTo>
                <a:lnTo>
                  <a:pt x="775760" y="534268"/>
                </a:lnTo>
                <a:lnTo>
                  <a:pt x="758444" y="575226"/>
                </a:lnTo>
                <a:lnTo>
                  <a:pt x="736851" y="613706"/>
                </a:lnTo>
                <a:lnTo>
                  <a:pt x="711281" y="649408"/>
                </a:lnTo>
                <a:lnTo>
                  <a:pt x="682034" y="682032"/>
                </a:lnTo>
                <a:lnTo>
                  <a:pt x="649410" y="711280"/>
                </a:lnTo>
                <a:lnTo>
                  <a:pt x="613708" y="736850"/>
                </a:lnTo>
                <a:lnTo>
                  <a:pt x="575228" y="758443"/>
                </a:lnTo>
                <a:lnTo>
                  <a:pt x="534271" y="775760"/>
                </a:lnTo>
                <a:lnTo>
                  <a:pt x="491135" y="788500"/>
                </a:lnTo>
                <a:lnTo>
                  <a:pt x="446120" y="796364"/>
                </a:lnTo>
                <a:lnTo>
                  <a:pt x="399528" y="799052"/>
                </a:lnTo>
                <a:lnTo>
                  <a:pt x="352935" y="796364"/>
                </a:lnTo>
                <a:lnTo>
                  <a:pt x="307920" y="788500"/>
                </a:lnTo>
                <a:lnTo>
                  <a:pt x="264784" y="775760"/>
                </a:lnTo>
                <a:lnTo>
                  <a:pt x="223826" y="758443"/>
                </a:lnTo>
                <a:lnTo>
                  <a:pt x="185346" y="736850"/>
                </a:lnTo>
                <a:lnTo>
                  <a:pt x="149644" y="711280"/>
                </a:lnTo>
                <a:lnTo>
                  <a:pt x="117019" y="682032"/>
                </a:lnTo>
                <a:lnTo>
                  <a:pt x="87772" y="649408"/>
                </a:lnTo>
                <a:lnTo>
                  <a:pt x="62202" y="613706"/>
                </a:lnTo>
                <a:lnTo>
                  <a:pt x="40608" y="575226"/>
                </a:lnTo>
                <a:lnTo>
                  <a:pt x="23292" y="534268"/>
                </a:lnTo>
                <a:lnTo>
                  <a:pt x="10551" y="491132"/>
                </a:lnTo>
                <a:lnTo>
                  <a:pt x="2687" y="446117"/>
                </a:lnTo>
                <a:lnTo>
                  <a:pt x="0" y="399524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24919" y="2820093"/>
            <a:ext cx="167640" cy="278130"/>
          </a:xfrm>
          <a:custGeom>
            <a:avLst/>
            <a:gdLst/>
            <a:ahLst/>
            <a:cxnLst/>
            <a:rect l="l" t="t" r="r" b="b"/>
            <a:pathLst>
              <a:path w="167639" h="278130">
                <a:moveTo>
                  <a:pt x="85728" y="0"/>
                </a:moveTo>
                <a:lnTo>
                  <a:pt x="64107" y="953"/>
                </a:lnTo>
                <a:lnTo>
                  <a:pt x="41911" y="4765"/>
                </a:lnTo>
                <a:lnTo>
                  <a:pt x="0" y="278134"/>
                </a:lnTo>
                <a:lnTo>
                  <a:pt x="167641" y="278134"/>
                </a:lnTo>
                <a:lnTo>
                  <a:pt x="127637" y="4765"/>
                </a:lnTo>
                <a:lnTo>
                  <a:pt x="106873" y="1429"/>
                </a:lnTo>
                <a:lnTo>
                  <a:pt x="85728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24919" y="2820093"/>
            <a:ext cx="167640" cy="278130"/>
          </a:xfrm>
          <a:custGeom>
            <a:avLst/>
            <a:gdLst/>
            <a:ahLst/>
            <a:cxnLst/>
            <a:rect l="l" t="t" r="r" b="b"/>
            <a:pathLst>
              <a:path w="167639" h="278130">
                <a:moveTo>
                  <a:pt x="0" y="278134"/>
                </a:moveTo>
                <a:lnTo>
                  <a:pt x="167641" y="278134"/>
                </a:lnTo>
                <a:lnTo>
                  <a:pt x="159640" y="223460"/>
                </a:lnTo>
                <a:lnTo>
                  <a:pt x="151639" y="168787"/>
                </a:lnTo>
                <a:lnTo>
                  <a:pt x="143639" y="114113"/>
                </a:lnTo>
                <a:lnTo>
                  <a:pt x="135638" y="59439"/>
                </a:lnTo>
                <a:lnTo>
                  <a:pt x="127637" y="4765"/>
                </a:lnTo>
                <a:lnTo>
                  <a:pt x="85728" y="0"/>
                </a:lnTo>
                <a:lnTo>
                  <a:pt x="64107" y="953"/>
                </a:lnTo>
                <a:lnTo>
                  <a:pt x="41911" y="4765"/>
                </a:lnTo>
                <a:lnTo>
                  <a:pt x="0" y="278134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95268" y="3100881"/>
            <a:ext cx="278765" cy="167640"/>
          </a:xfrm>
          <a:custGeom>
            <a:avLst/>
            <a:gdLst/>
            <a:ahLst/>
            <a:cxnLst/>
            <a:rect l="l" t="t" r="r" b="b"/>
            <a:pathLst>
              <a:path w="278764" h="167639">
                <a:moveTo>
                  <a:pt x="0" y="0"/>
                </a:moveTo>
                <a:lnTo>
                  <a:pt x="337" y="167641"/>
                </a:lnTo>
                <a:lnTo>
                  <a:pt x="273625" y="127087"/>
                </a:lnTo>
                <a:lnTo>
                  <a:pt x="276920" y="106316"/>
                </a:lnTo>
                <a:lnTo>
                  <a:pt x="278307" y="85169"/>
                </a:lnTo>
                <a:lnTo>
                  <a:pt x="277310" y="63549"/>
                </a:lnTo>
                <a:lnTo>
                  <a:pt x="273455" y="41361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95268" y="3100881"/>
            <a:ext cx="278765" cy="167640"/>
          </a:xfrm>
          <a:custGeom>
            <a:avLst/>
            <a:gdLst/>
            <a:ahLst/>
            <a:cxnLst/>
            <a:rect l="l" t="t" r="r" b="b"/>
            <a:pathLst>
              <a:path w="278764" h="167639">
                <a:moveTo>
                  <a:pt x="0" y="0"/>
                </a:moveTo>
                <a:lnTo>
                  <a:pt x="337" y="167641"/>
                </a:lnTo>
                <a:lnTo>
                  <a:pt x="54996" y="159530"/>
                </a:lnTo>
                <a:lnTo>
                  <a:pt x="109654" y="151419"/>
                </a:lnTo>
                <a:lnTo>
                  <a:pt x="164311" y="143309"/>
                </a:lnTo>
                <a:lnTo>
                  <a:pt x="218968" y="135198"/>
                </a:lnTo>
                <a:lnTo>
                  <a:pt x="273625" y="127087"/>
                </a:lnTo>
                <a:lnTo>
                  <a:pt x="278307" y="85169"/>
                </a:lnTo>
                <a:lnTo>
                  <a:pt x="277310" y="63549"/>
                </a:lnTo>
                <a:lnTo>
                  <a:pt x="273455" y="4136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33472" y="3100139"/>
            <a:ext cx="278130" cy="167640"/>
          </a:xfrm>
          <a:custGeom>
            <a:avLst/>
            <a:gdLst/>
            <a:ahLst/>
            <a:cxnLst/>
            <a:rect l="l" t="t" r="r" b="b"/>
            <a:pathLst>
              <a:path w="278130" h="167639">
                <a:moveTo>
                  <a:pt x="278135" y="0"/>
                </a:moveTo>
                <a:lnTo>
                  <a:pt x="4765" y="40003"/>
                </a:lnTo>
                <a:lnTo>
                  <a:pt x="1429" y="60767"/>
                </a:lnTo>
                <a:lnTo>
                  <a:pt x="0" y="81912"/>
                </a:lnTo>
                <a:lnTo>
                  <a:pt x="953" y="103534"/>
                </a:lnTo>
                <a:lnTo>
                  <a:pt x="4765" y="125729"/>
                </a:lnTo>
                <a:lnTo>
                  <a:pt x="278135" y="167641"/>
                </a:lnTo>
                <a:lnTo>
                  <a:pt x="278135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33472" y="3100139"/>
            <a:ext cx="278130" cy="167640"/>
          </a:xfrm>
          <a:custGeom>
            <a:avLst/>
            <a:gdLst/>
            <a:ahLst/>
            <a:cxnLst/>
            <a:rect l="l" t="t" r="r" b="b"/>
            <a:pathLst>
              <a:path w="278130" h="167639">
                <a:moveTo>
                  <a:pt x="278135" y="167641"/>
                </a:moveTo>
                <a:lnTo>
                  <a:pt x="278135" y="0"/>
                </a:lnTo>
                <a:lnTo>
                  <a:pt x="223461" y="8000"/>
                </a:lnTo>
                <a:lnTo>
                  <a:pt x="168786" y="16001"/>
                </a:lnTo>
                <a:lnTo>
                  <a:pt x="114112" y="24002"/>
                </a:lnTo>
                <a:lnTo>
                  <a:pt x="59438" y="32003"/>
                </a:lnTo>
                <a:lnTo>
                  <a:pt x="4765" y="40003"/>
                </a:lnTo>
                <a:lnTo>
                  <a:pt x="1429" y="60767"/>
                </a:lnTo>
                <a:lnTo>
                  <a:pt x="0" y="81912"/>
                </a:lnTo>
                <a:lnTo>
                  <a:pt x="953" y="103534"/>
                </a:lnTo>
                <a:lnTo>
                  <a:pt x="4765" y="125729"/>
                </a:lnTo>
                <a:lnTo>
                  <a:pt x="278135" y="167641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24919" y="3260123"/>
            <a:ext cx="167640" cy="278130"/>
          </a:xfrm>
          <a:custGeom>
            <a:avLst/>
            <a:gdLst/>
            <a:ahLst/>
            <a:cxnLst/>
            <a:rect l="l" t="t" r="r" b="b"/>
            <a:pathLst>
              <a:path w="167639" h="278129">
                <a:moveTo>
                  <a:pt x="167641" y="0"/>
                </a:moveTo>
                <a:lnTo>
                  <a:pt x="0" y="0"/>
                </a:lnTo>
                <a:lnTo>
                  <a:pt x="41911" y="273370"/>
                </a:lnTo>
                <a:lnTo>
                  <a:pt x="64107" y="277181"/>
                </a:lnTo>
                <a:lnTo>
                  <a:pt x="85728" y="278135"/>
                </a:lnTo>
                <a:lnTo>
                  <a:pt x="106873" y="276706"/>
                </a:lnTo>
                <a:lnTo>
                  <a:pt x="127637" y="273370"/>
                </a:lnTo>
                <a:lnTo>
                  <a:pt x="167641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4919" y="3260123"/>
            <a:ext cx="167640" cy="278130"/>
          </a:xfrm>
          <a:custGeom>
            <a:avLst/>
            <a:gdLst/>
            <a:ahLst/>
            <a:cxnLst/>
            <a:rect l="l" t="t" r="r" b="b"/>
            <a:pathLst>
              <a:path w="167639" h="278129">
                <a:moveTo>
                  <a:pt x="0" y="0"/>
                </a:moveTo>
                <a:lnTo>
                  <a:pt x="167641" y="0"/>
                </a:lnTo>
                <a:lnTo>
                  <a:pt x="159640" y="54674"/>
                </a:lnTo>
                <a:lnTo>
                  <a:pt x="151639" y="109348"/>
                </a:lnTo>
                <a:lnTo>
                  <a:pt x="143639" y="164021"/>
                </a:lnTo>
                <a:lnTo>
                  <a:pt x="135638" y="218695"/>
                </a:lnTo>
                <a:lnTo>
                  <a:pt x="127637" y="273370"/>
                </a:lnTo>
                <a:lnTo>
                  <a:pt x="85728" y="278135"/>
                </a:lnTo>
                <a:lnTo>
                  <a:pt x="64107" y="277181"/>
                </a:lnTo>
                <a:lnTo>
                  <a:pt x="41911" y="27337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81449" y="3059723"/>
            <a:ext cx="249271" cy="249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75838" y="2738235"/>
            <a:ext cx="880110" cy="880110"/>
          </a:xfrm>
          <a:custGeom>
            <a:avLst/>
            <a:gdLst/>
            <a:ahLst/>
            <a:cxnLst/>
            <a:rect l="l" t="t" r="r" b="b"/>
            <a:pathLst>
              <a:path w="880110" h="880110">
                <a:moveTo>
                  <a:pt x="439771" y="0"/>
                </a:moveTo>
                <a:lnTo>
                  <a:pt x="391854" y="2580"/>
                </a:lnTo>
                <a:lnTo>
                  <a:pt x="345430" y="10143"/>
                </a:lnTo>
                <a:lnTo>
                  <a:pt x="300770" y="22420"/>
                </a:lnTo>
                <a:lnTo>
                  <a:pt x="258141" y="39142"/>
                </a:lnTo>
                <a:lnTo>
                  <a:pt x="217811" y="60042"/>
                </a:lnTo>
                <a:lnTo>
                  <a:pt x="180049" y="84851"/>
                </a:lnTo>
                <a:lnTo>
                  <a:pt x="145122" y="113301"/>
                </a:lnTo>
                <a:lnTo>
                  <a:pt x="113300" y="145123"/>
                </a:lnTo>
                <a:lnTo>
                  <a:pt x="84850" y="180049"/>
                </a:lnTo>
                <a:lnTo>
                  <a:pt x="60042" y="217812"/>
                </a:lnTo>
                <a:lnTo>
                  <a:pt x="39142" y="258142"/>
                </a:lnTo>
                <a:lnTo>
                  <a:pt x="22420" y="300771"/>
                </a:lnTo>
                <a:lnTo>
                  <a:pt x="10143" y="345432"/>
                </a:lnTo>
                <a:lnTo>
                  <a:pt x="2580" y="391855"/>
                </a:lnTo>
                <a:lnTo>
                  <a:pt x="0" y="439773"/>
                </a:lnTo>
                <a:lnTo>
                  <a:pt x="2580" y="487690"/>
                </a:lnTo>
                <a:lnTo>
                  <a:pt x="10155" y="534157"/>
                </a:lnTo>
                <a:lnTo>
                  <a:pt x="22420" y="578774"/>
                </a:lnTo>
                <a:lnTo>
                  <a:pt x="39142" y="621403"/>
                </a:lnTo>
                <a:lnTo>
                  <a:pt x="60042" y="661733"/>
                </a:lnTo>
                <a:lnTo>
                  <a:pt x="84850" y="699495"/>
                </a:lnTo>
                <a:lnTo>
                  <a:pt x="113300" y="734422"/>
                </a:lnTo>
                <a:lnTo>
                  <a:pt x="145122" y="766244"/>
                </a:lnTo>
                <a:lnTo>
                  <a:pt x="180049" y="794693"/>
                </a:lnTo>
                <a:lnTo>
                  <a:pt x="217811" y="819502"/>
                </a:lnTo>
                <a:lnTo>
                  <a:pt x="258141" y="840402"/>
                </a:lnTo>
                <a:lnTo>
                  <a:pt x="300770" y="857124"/>
                </a:lnTo>
                <a:lnTo>
                  <a:pt x="345430" y="869401"/>
                </a:lnTo>
                <a:lnTo>
                  <a:pt x="391854" y="876964"/>
                </a:lnTo>
                <a:lnTo>
                  <a:pt x="439771" y="879544"/>
                </a:lnTo>
                <a:lnTo>
                  <a:pt x="487689" y="876964"/>
                </a:lnTo>
                <a:lnTo>
                  <a:pt x="534113" y="869401"/>
                </a:lnTo>
                <a:lnTo>
                  <a:pt x="578773" y="857124"/>
                </a:lnTo>
                <a:lnTo>
                  <a:pt x="621403" y="840402"/>
                </a:lnTo>
                <a:lnTo>
                  <a:pt x="661733" y="819502"/>
                </a:lnTo>
                <a:lnTo>
                  <a:pt x="699304" y="794819"/>
                </a:lnTo>
                <a:lnTo>
                  <a:pt x="439771" y="794819"/>
                </a:lnTo>
                <a:lnTo>
                  <a:pt x="391594" y="791578"/>
                </a:lnTo>
                <a:lnTo>
                  <a:pt x="345387" y="782136"/>
                </a:lnTo>
                <a:lnTo>
                  <a:pt x="301572" y="766917"/>
                </a:lnTo>
                <a:lnTo>
                  <a:pt x="260574" y="746344"/>
                </a:lnTo>
                <a:lnTo>
                  <a:pt x="222814" y="720840"/>
                </a:lnTo>
                <a:lnTo>
                  <a:pt x="188717" y="690827"/>
                </a:lnTo>
                <a:lnTo>
                  <a:pt x="158704" y="656730"/>
                </a:lnTo>
                <a:lnTo>
                  <a:pt x="133200" y="618970"/>
                </a:lnTo>
                <a:lnTo>
                  <a:pt x="112627" y="577972"/>
                </a:lnTo>
                <a:lnTo>
                  <a:pt x="97399" y="534113"/>
                </a:lnTo>
                <a:lnTo>
                  <a:pt x="87966" y="487950"/>
                </a:lnTo>
                <a:lnTo>
                  <a:pt x="84725" y="439773"/>
                </a:lnTo>
                <a:lnTo>
                  <a:pt x="87966" y="391595"/>
                </a:lnTo>
                <a:lnTo>
                  <a:pt x="97408" y="345388"/>
                </a:lnTo>
                <a:lnTo>
                  <a:pt x="112627" y="301573"/>
                </a:lnTo>
                <a:lnTo>
                  <a:pt x="133200" y="260574"/>
                </a:lnTo>
                <a:lnTo>
                  <a:pt x="158704" y="222815"/>
                </a:lnTo>
                <a:lnTo>
                  <a:pt x="188717" y="188717"/>
                </a:lnTo>
                <a:lnTo>
                  <a:pt x="222814" y="158705"/>
                </a:lnTo>
                <a:lnTo>
                  <a:pt x="260574" y="133201"/>
                </a:lnTo>
                <a:lnTo>
                  <a:pt x="301572" y="112628"/>
                </a:lnTo>
                <a:lnTo>
                  <a:pt x="345387" y="97409"/>
                </a:lnTo>
                <a:lnTo>
                  <a:pt x="391594" y="87967"/>
                </a:lnTo>
                <a:lnTo>
                  <a:pt x="439771" y="84726"/>
                </a:lnTo>
                <a:lnTo>
                  <a:pt x="699305" y="84726"/>
                </a:lnTo>
                <a:lnTo>
                  <a:pt x="661733" y="60042"/>
                </a:lnTo>
                <a:lnTo>
                  <a:pt x="621403" y="39142"/>
                </a:lnTo>
                <a:lnTo>
                  <a:pt x="578773" y="22420"/>
                </a:lnTo>
                <a:lnTo>
                  <a:pt x="534113" y="10143"/>
                </a:lnTo>
                <a:lnTo>
                  <a:pt x="487689" y="2580"/>
                </a:lnTo>
                <a:lnTo>
                  <a:pt x="439771" y="0"/>
                </a:lnTo>
                <a:close/>
              </a:path>
              <a:path w="880110" h="880110">
                <a:moveTo>
                  <a:pt x="699305" y="84726"/>
                </a:moveTo>
                <a:lnTo>
                  <a:pt x="439771" y="84726"/>
                </a:lnTo>
                <a:lnTo>
                  <a:pt x="487949" y="87967"/>
                </a:lnTo>
                <a:lnTo>
                  <a:pt x="534156" y="97409"/>
                </a:lnTo>
                <a:lnTo>
                  <a:pt x="577971" y="112628"/>
                </a:lnTo>
                <a:lnTo>
                  <a:pt x="618970" y="133201"/>
                </a:lnTo>
                <a:lnTo>
                  <a:pt x="656729" y="158705"/>
                </a:lnTo>
                <a:lnTo>
                  <a:pt x="690827" y="188717"/>
                </a:lnTo>
                <a:lnTo>
                  <a:pt x="720840" y="222815"/>
                </a:lnTo>
                <a:lnTo>
                  <a:pt x="746344" y="260574"/>
                </a:lnTo>
                <a:lnTo>
                  <a:pt x="766917" y="301573"/>
                </a:lnTo>
                <a:lnTo>
                  <a:pt x="782145" y="345432"/>
                </a:lnTo>
                <a:lnTo>
                  <a:pt x="791578" y="391595"/>
                </a:lnTo>
                <a:lnTo>
                  <a:pt x="794819" y="439773"/>
                </a:lnTo>
                <a:lnTo>
                  <a:pt x="791578" y="487950"/>
                </a:lnTo>
                <a:lnTo>
                  <a:pt x="782136" y="534157"/>
                </a:lnTo>
                <a:lnTo>
                  <a:pt x="766917" y="577972"/>
                </a:lnTo>
                <a:lnTo>
                  <a:pt x="746344" y="618970"/>
                </a:lnTo>
                <a:lnTo>
                  <a:pt x="720840" y="656730"/>
                </a:lnTo>
                <a:lnTo>
                  <a:pt x="690827" y="690827"/>
                </a:lnTo>
                <a:lnTo>
                  <a:pt x="656729" y="720840"/>
                </a:lnTo>
                <a:lnTo>
                  <a:pt x="618970" y="746344"/>
                </a:lnTo>
                <a:lnTo>
                  <a:pt x="577971" y="766917"/>
                </a:lnTo>
                <a:lnTo>
                  <a:pt x="534156" y="782136"/>
                </a:lnTo>
                <a:lnTo>
                  <a:pt x="487949" y="791578"/>
                </a:lnTo>
                <a:lnTo>
                  <a:pt x="439771" y="794819"/>
                </a:lnTo>
                <a:lnTo>
                  <a:pt x="699304" y="794819"/>
                </a:lnTo>
                <a:lnTo>
                  <a:pt x="734421" y="766244"/>
                </a:lnTo>
                <a:lnTo>
                  <a:pt x="766244" y="734422"/>
                </a:lnTo>
                <a:lnTo>
                  <a:pt x="794693" y="699495"/>
                </a:lnTo>
                <a:lnTo>
                  <a:pt x="819502" y="661733"/>
                </a:lnTo>
                <a:lnTo>
                  <a:pt x="840402" y="621403"/>
                </a:lnTo>
                <a:lnTo>
                  <a:pt x="857124" y="578774"/>
                </a:lnTo>
                <a:lnTo>
                  <a:pt x="869401" y="534113"/>
                </a:lnTo>
                <a:lnTo>
                  <a:pt x="876964" y="487690"/>
                </a:lnTo>
                <a:lnTo>
                  <a:pt x="879544" y="439773"/>
                </a:lnTo>
                <a:lnTo>
                  <a:pt x="876964" y="391855"/>
                </a:lnTo>
                <a:lnTo>
                  <a:pt x="869389" y="345388"/>
                </a:lnTo>
                <a:lnTo>
                  <a:pt x="857124" y="300771"/>
                </a:lnTo>
                <a:lnTo>
                  <a:pt x="840402" y="258142"/>
                </a:lnTo>
                <a:lnTo>
                  <a:pt x="819502" y="217812"/>
                </a:lnTo>
                <a:lnTo>
                  <a:pt x="794693" y="180049"/>
                </a:lnTo>
                <a:lnTo>
                  <a:pt x="766244" y="145123"/>
                </a:lnTo>
                <a:lnTo>
                  <a:pt x="734421" y="113301"/>
                </a:lnTo>
                <a:lnTo>
                  <a:pt x="699495" y="84851"/>
                </a:lnTo>
                <a:lnTo>
                  <a:pt x="699305" y="84726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60564" y="2822961"/>
            <a:ext cx="710565" cy="710565"/>
          </a:xfrm>
          <a:custGeom>
            <a:avLst/>
            <a:gdLst/>
            <a:ahLst/>
            <a:cxnLst/>
            <a:rect l="l" t="t" r="r" b="b"/>
            <a:pathLst>
              <a:path w="710564" h="710564">
                <a:moveTo>
                  <a:pt x="355046" y="0"/>
                </a:moveTo>
                <a:lnTo>
                  <a:pt x="403223" y="3241"/>
                </a:lnTo>
                <a:lnTo>
                  <a:pt x="449431" y="12682"/>
                </a:lnTo>
                <a:lnTo>
                  <a:pt x="493246" y="27901"/>
                </a:lnTo>
                <a:lnTo>
                  <a:pt x="534244" y="48474"/>
                </a:lnTo>
                <a:lnTo>
                  <a:pt x="572004" y="73978"/>
                </a:lnTo>
                <a:lnTo>
                  <a:pt x="606102" y="103991"/>
                </a:lnTo>
                <a:lnTo>
                  <a:pt x="636114" y="138088"/>
                </a:lnTo>
                <a:lnTo>
                  <a:pt x="661619" y="175848"/>
                </a:lnTo>
                <a:lnTo>
                  <a:pt x="682192" y="216846"/>
                </a:lnTo>
                <a:lnTo>
                  <a:pt x="697411" y="260661"/>
                </a:lnTo>
                <a:lnTo>
                  <a:pt x="706852" y="306868"/>
                </a:lnTo>
                <a:lnTo>
                  <a:pt x="710093" y="355046"/>
                </a:lnTo>
                <a:lnTo>
                  <a:pt x="706852" y="403223"/>
                </a:lnTo>
                <a:lnTo>
                  <a:pt x="697411" y="449430"/>
                </a:lnTo>
                <a:lnTo>
                  <a:pt x="682192" y="493245"/>
                </a:lnTo>
                <a:lnTo>
                  <a:pt x="661619" y="534243"/>
                </a:lnTo>
                <a:lnTo>
                  <a:pt x="636114" y="572003"/>
                </a:lnTo>
                <a:lnTo>
                  <a:pt x="606102" y="606100"/>
                </a:lnTo>
                <a:lnTo>
                  <a:pt x="572004" y="636113"/>
                </a:lnTo>
                <a:lnTo>
                  <a:pt x="534244" y="661617"/>
                </a:lnTo>
                <a:lnTo>
                  <a:pt x="493246" y="682190"/>
                </a:lnTo>
                <a:lnTo>
                  <a:pt x="449431" y="697409"/>
                </a:lnTo>
                <a:lnTo>
                  <a:pt x="403223" y="706851"/>
                </a:lnTo>
                <a:lnTo>
                  <a:pt x="355046" y="710092"/>
                </a:lnTo>
                <a:lnTo>
                  <a:pt x="306869" y="706851"/>
                </a:lnTo>
                <a:lnTo>
                  <a:pt x="260661" y="697409"/>
                </a:lnTo>
                <a:lnTo>
                  <a:pt x="216847" y="682190"/>
                </a:lnTo>
                <a:lnTo>
                  <a:pt x="175848" y="661617"/>
                </a:lnTo>
                <a:lnTo>
                  <a:pt x="138089" y="636113"/>
                </a:lnTo>
                <a:lnTo>
                  <a:pt x="103991" y="606100"/>
                </a:lnTo>
                <a:lnTo>
                  <a:pt x="73979" y="572003"/>
                </a:lnTo>
                <a:lnTo>
                  <a:pt x="48474" y="534243"/>
                </a:lnTo>
                <a:lnTo>
                  <a:pt x="27901" y="493245"/>
                </a:lnTo>
                <a:lnTo>
                  <a:pt x="12682" y="449430"/>
                </a:lnTo>
                <a:lnTo>
                  <a:pt x="3241" y="403223"/>
                </a:lnTo>
                <a:lnTo>
                  <a:pt x="0" y="355046"/>
                </a:lnTo>
                <a:lnTo>
                  <a:pt x="3241" y="306868"/>
                </a:lnTo>
                <a:lnTo>
                  <a:pt x="12682" y="260661"/>
                </a:lnTo>
                <a:lnTo>
                  <a:pt x="27901" y="216846"/>
                </a:lnTo>
                <a:lnTo>
                  <a:pt x="48474" y="175848"/>
                </a:lnTo>
                <a:lnTo>
                  <a:pt x="73979" y="138088"/>
                </a:lnTo>
                <a:lnTo>
                  <a:pt x="103991" y="103991"/>
                </a:lnTo>
                <a:lnTo>
                  <a:pt x="138089" y="73978"/>
                </a:lnTo>
                <a:lnTo>
                  <a:pt x="175848" y="48474"/>
                </a:lnTo>
                <a:lnTo>
                  <a:pt x="216847" y="27901"/>
                </a:lnTo>
                <a:lnTo>
                  <a:pt x="260661" y="12682"/>
                </a:lnTo>
                <a:lnTo>
                  <a:pt x="306869" y="3241"/>
                </a:lnTo>
                <a:lnTo>
                  <a:pt x="355046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75838" y="2738235"/>
            <a:ext cx="880110" cy="880110"/>
          </a:xfrm>
          <a:custGeom>
            <a:avLst/>
            <a:gdLst/>
            <a:ahLst/>
            <a:cxnLst/>
            <a:rect l="l" t="t" r="r" b="b"/>
            <a:pathLst>
              <a:path w="880110" h="880110">
                <a:moveTo>
                  <a:pt x="439771" y="0"/>
                </a:moveTo>
                <a:lnTo>
                  <a:pt x="487689" y="2580"/>
                </a:lnTo>
                <a:lnTo>
                  <a:pt x="534113" y="10143"/>
                </a:lnTo>
                <a:lnTo>
                  <a:pt x="578773" y="22420"/>
                </a:lnTo>
                <a:lnTo>
                  <a:pt x="621403" y="39142"/>
                </a:lnTo>
                <a:lnTo>
                  <a:pt x="661733" y="60042"/>
                </a:lnTo>
                <a:lnTo>
                  <a:pt x="699495" y="84851"/>
                </a:lnTo>
                <a:lnTo>
                  <a:pt x="734421" y="113301"/>
                </a:lnTo>
                <a:lnTo>
                  <a:pt x="766244" y="145123"/>
                </a:lnTo>
                <a:lnTo>
                  <a:pt x="794693" y="180049"/>
                </a:lnTo>
                <a:lnTo>
                  <a:pt x="819502" y="217812"/>
                </a:lnTo>
                <a:lnTo>
                  <a:pt x="840402" y="258142"/>
                </a:lnTo>
                <a:lnTo>
                  <a:pt x="857124" y="300771"/>
                </a:lnTo>
                <a:lnTo>
                  <a:pt x="869401" y="345432"/>
                </a:lnTo>
                <a:lnTo>
                  <a:pt x="876964" y="391855"/>
                </a:lnTo>
                <a:lnTo>
                  <a:pt x="879544" y="439773"/>
                </a:lnTo>
                <a:lnTo>
                  <a:pt x="876964" y="487690"/>
                </a:lnTo>
                <a:lnTo>
                  <a:pt x="869401" y="534113"/>
                </a:lnTo>
                <a:lnTo>
                  <a:pt x="857124" y="578774"/>
                </a:lnTo>
                <a:lnTo>
                  <a:pt x="840402" y="621403"/>
                </a:lnTo>
                <a:lnTo>
                  <a:pt x="819502" y="661733"/>
                </a:lnTo>
                <a:lnTo>
                  <a:pt x="794693" y="699495"/>
                </a:lnTo>
                <a:lnTo>
                  <a:pt x="766244" y="734422"/>
                </a:lnTo>
                <a:lnTo>
                  <a:pt x="734421" y="766244"/>
                </a:lnTo>
                <a:lnTo>
                  <a:pt x="699495" y="794693"/>
                </a:lnTo>
                <a:lnTo>
                  <a:pt x="661733" y="819502"/>
                </a:lnTo>
                <a:lnTo>
                  <a:pt x="621403" y="840402"/>
                </a:lnTo>
                <a:lnTo>
                  <a:pt x="578773" y="857124"/>
                </a:lnTo>
                <a:lnTo>
                  <a:pt x="534113" y="869401"/>
                </a:lnTo>
                <a:lnTo>
                  <a:pt x="487689" y="876964"/>
                </a:lnTo>
                <a:lnTo>
                  <a:pt x="439771" y="879544"/>
                </a:lnTo>
                <a:lnTo>
                  <a:pt x="391854" y="876964"/>
                </a:lnTo>
                <a:lnTo>
                  <a:pt x="345430" y="869401"/>
                </a:lnTo>
                <a:lnTo>
                  <a:pt x="300770" y="857124"/>
                </a:lnTo>
                <a:lnTo>
                  <a:pt x="258141" y="840402"/>
                </a:lnTo>
                <a:lnTo>
                  <a:pt x="217811" y="819502"/>
                </a:lnTo>
                <a:lnTo>
                  <a:pt x="180049" y="794693"/>
                </a:lnTo>
                <a:lnTo>
                  <a:pt x="145122" y="766244"/>
                </a:lnTo>
                <a:lnTo>
                  <a:pt x="113300" y="734422"/>
                </a:lnTo>
                <a:lnTo>
                  <a:pt x="84850" y="699495"/>
                </a:lnTo>
                <a:lnTo>
                  <a:pt x="60042" y="661733"/>
                </a:lnTo>
                <a:lnTo>
                  <a:pt x="39142" y="621403"/>
                </a:lnTo>
                <a:lnTo>
                  <a:pt x="22420" y="578774"/>
                </a:lnTo>
                <a:lnTo>
                  <a:pt x="10143" y="534113"/>
                </a:lnTo>
                <a:lnTo>
                  <a:pt x="2580" y="487690"/>
                </a:lnTo>
                <a:lnTo>
                  <a:pt x="0" y="439773"/>
                </a:lnTo>
                <a:lnTo>
                  <a:pt x="2580" y="391855"/>
                </a:lnTo>
                <a:lnTo>
                  <a:pt x="10143" y="345432"/>
                </a:lnTo>
                <a:lnTo>
                  <a:pt x="22420" y="300771"/>
                </a:lnTo>
                <a:lnTo>
                  <a:pt x="39142" y="258142"/>
                </a:lnTo>
                <a:lnTo>
                  <a:pt x="60042" y="217812"/>
                </a:lnTo>
                <a:lnTo>
                  <a:pt x="84850" y="180049"/>
                </a:lnTo>
                <a:lnTo>
                  <a:pt x="113300" y="145123"/>
                </a:lnTo>
                <a:lnTo>
                  <a:pt x="145122" y="113301"/>
                </a:lnTo>
                <a:lnTo>
                  <a:pt x="180049" y="84851"/>
                </a:lnTo>
                <a:lnTo>
                  <a:pt x="217811" y="60042"/>
                </a:lnTo>
                <a:lnTo>
                  <a:pt x="258141" y="39142"/>
                </a:lnTo>
                <a:lnTo>
                  <a:pt x="300770" y="22420"/>
                </a:lnTo>
                <a:lnTo>
                  <a:pt x="345430" y="10143"/>
                </a:lnTo>
                <a:lnTo>
                  <a:pt x="391854" y="2580"/>
                </a:lnTo>
                <a:lnTo>
                  <a:pt x="439771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76846" y="4268901"/>
            <a:ext cx="6339205" cy="2145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322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MAIN </a:t>
            </a:r>
            <a:r>
              <a:rPr dirty="0" sz="1600" spc="-10">
                <a:solidFill>
                  <a:srgbClr val="151616"/>
                </a:solidFill>
                <a:latin typeface="Arial"/>
                <a:cs typeface="Arial"/>
              </a:rPr>
              <a:t>SPECIFICATION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REQUIREMENTS</a:t>
            </a:r>
            <a:endParaRPr sz="1600">
              <a:latin typeface="Arial"/>
              <a:cs typeface="Arial"/>
            </a:endParaRPr>
          </a:p>
          <a:p>
            <a:pPr marL="335915" indent="-247650">
              <a:lnSpc>
                <a:spcPct val="100000"/>
              </a:lnSpc>
              <a:spcBef>
                <a:spcPts val="1585"/>
              </a:spcBef>
              <a:buAutoNum type="arabicPeriod"/>
              <a:tabLst>
                <a:tab pos="33655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Requirement: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The trolley should be easy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manouevre around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baseline="2314" sz="1800" spc="-2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garden.</a:t>
            </a:r>
            <a:endParaRPr baseline="2314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51616"/>
              </a:buClr>
              <a:buFont typeface="Arial"/>
              <a:buAutoNum type="arabicPeriod"/>
            </a:pPr>
            <a:endParaRPr sz="2000">
              <a:latin typeface="Arial"/>
              <a:cs typeface="Arial"/>
            </a:endParaRPr>
          </a:p>
          <a:p>
            <a:pPr marL="336550" marR="184785" indent="-336550">
              <a:lnSpc>
                <a:spcPct val="90600"/>
              </a:lnSpc>
              <a:spcBef>
                <a:spcPts val="1430"/>
              </a:spcBef>
              <a:buAutoNum type="arabicPeriod"/>
              <a:tabLst>
                <a:tab pos="336550" algn="l"/>
              </a:tabLst>
            </a:pPr>
            <a:r>
              <a:rPr dirty="0" baseline="-9920" sz="2100" b="1">
                <a:solidFill>
                  <a:srgbClr val="151616"/>
                </a:solidFill>
                <a:latin typeface="Arial"/>
                <a:cs typeface="Arial"/>
              </a:rPr>
              <a:t>Requirement: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trolley should be lightweight, so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is easy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move over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soft 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ground, such as grass and</a:t>
            </a:r>
            <a:r>
              <a:rPr dirty="0" sz="12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soil.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51616"/>
              </a:buClr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 marL="336550" marR="55880" indent="-336550">
              <a:lnSpc>
                <a:spcPct val="90600"/>
              </a:lnSpc>
              <a:buAutoNum type="arabicPeriod"/>
              <a:tabLst>
                <a:tab pos="336550" algn="l"/>
              </a:tabLst>
            </a:pPr>
            <a:r>
              <a:rPr dirty="0" baseline="-19841" sz="2100" b="1">
                <a:solidFill>
                  <a:srgbClr val="151616"/>
                </a:solidFill>
                <a:latin typeface="Arial"/>
                <a:cs typeface="Arial"/>
              </a:rPr>
              <a:t>Requirement: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Recycled and sustainable materials should be use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trolley and </a:t>
            </a:r>
            <a:r>
              <a:rPr dirty="0" sz="1200" spc="-10">
                <a:solidFill>
                  <a:srgbClr val="151616"/>
                </a:solidFill>
                <a:latin typeface="Arial"/>
                <a:cs typeface="Arial"/>
              </a:rPr>
              <a:t>it’s</a:t>
            </a:r>
            <a:r>
              <a:rPr dirty="0" sz="12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wheels.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074" y="146373"/>
            <a:ext cx="7079615" cy="12319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22a.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This question is about the product analysis of the garden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trolley,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 the  previous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page.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aim</a:t>
            </a:r>
            <a:r>
              <a:rPr dirty="0" sz="1400" spc="-1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analysis</a:t>
            </a:r>
            <a:r>
              <a:rPr dirty="0" sz="1400" spc="-1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develop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even</a:t>
            </a:r>
            <a:r>
              <a:rPr dirty="0" sz="1400" spc="-1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better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designs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future.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15"/>
              </a:spcBef>
              <a:tabLst>
                <a:tab pos="6709409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Study the gardening trolley carefully (consider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it’s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 by the elderly) and then  complete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analysis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writing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down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thoughts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follow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points: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9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400" spc="-19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 8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7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95" y="2460319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595" y="2852946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595" y="3245565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595" y="3638185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9499" y="2181543"/>
            <a:ext cx="11087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MATERIALS: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939" y="4214499"/>
            <a:ext cx="84581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WHEELS: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939" y="6441226"/>
            <a:ext cx="776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WEIGH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939" y="8458849"/>
            <a:ext cx="8255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HANDLE: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4595" y="4030804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4595" y="4542638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4595" y="4935265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4595" y="5327884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4595" y="5720505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4595" y="6113124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4595" y="6737198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4595" y="7129825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4595" y="7522444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4595" y="7915064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4595" y="8307684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4595" y="8741261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4595" y="9133888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4595" y="9526506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4595" y="9919126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4595" y="10311746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 h="0">
                <a:moveTo>
                  <a:pt x="0" y="0"/>
                </a:moveTo>
                <a:lnTo>
                  <a:pt x="705967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1589" y="1575924"/>
            <a:ext cx="6642734" cy="496570"/>
          </a:xfrm>
          <a:custGeom>
            <a:avLst/>
            <a:gdLst/>
            <a:ahLst/>
            <a:cxnLst/>
            <a:rect l="l" t="t" r="r" b="b"/>
            <a:pathLst>
              <a:path w="6642734" h="496569">
                <a:moveTo>
                  <a:pt x="0" y="0"/>
                </a:moveTo>
                <a:lnTo>
                  <a:pt x="6642108" y="0"/>
                </a:lnTo>
                <a:lnTo>
                  <a:pt x="6642108" y="496570"/>
                </a:lnTo>
                <a:lnTo>
                  <a:pt x="0" y="49657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18013" y="1588683"/>
            <a:ext cx="17322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67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91722" y="1522239"/>
            <a:ext cx="3977004" cy="49085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842644">
              <a:lnSpc>
                <a:spcPct val="100000"/>
              </a:lnSpc>
              <a:spcBef>
                <a:spcPts val="39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http://www.technologystudent.com/joints_ﬂsh/garden1.html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17" y="273096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4">
                <a:moveTo>
                  <a:pt x="0" y="0"/>
                </a:moveTo>
                <a:lnTo>
                  <a:pt x="6842761" y="0"/>
                </a:lnTo>
                <a:lnTo>
                  <a:pt x="6842761" y="670585"/>
                </a:lnTo>
                <a:lnTo>
                  <a:pt x="0" y="670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546" y="1310368"/>
            <a:ext cx="666559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12420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23a.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</a:t>
            </a:r>
            <a:r>
              <a:rPr dirty="0" sz="1400" spc="-229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standard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component.	Give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more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examples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4191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205" y="206117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9205" y="25615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9205" y="30619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9205" y="356232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205" y="406270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205" y="45630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9205" y="50634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7726" y="68312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7726" y="733169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7726" y="783207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7726" y="83324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7726" y="883283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7726" y="933320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7726" y="983358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7726" y="103339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398333" y="527903"/>
            <a:ext cx="3968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http://www.technologystudent.com/prddes1/standard1.html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515" y="115741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93076" y="114275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6317" y="5393738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5">
                <a:moveTo>
                  <a:pt x="0" y="0"/>
                </a:moveTo>
                <a:lnTo>
                  <a:pt x="6842761" y="0"/>
                </a:lnTo>
                <a:lnTo>
                  <a:pt x="6842761" y="670586"/>
                </a:lnTo>
                <a:lnTo>
                  <a:pt x="0" y="67058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19797" y="5648546"/>
            <a:ext cx="6753225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792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http://www.technologystudent.com/prddes1/standard9.html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tabLst>
                <a:tab pos="267970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23b.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advantages to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 and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manufacturer,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using standard  components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new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092" y="5400747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6729" y="5385803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25" y="2152608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4925" y="265300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925" y="3153387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4925" y="365376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4925" y="4154144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925" y="465452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4925" y="515490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276" y="189309"/>
            <a:ext cx="6842759" cy="653415"/>
          </a:xfrm>
          <a:custGeom>
            <a:avLst/>
            <a:gdLst/>
            <a:ahLst/>
            <a:cxnLst/>
            <a:rect l="l" t="t" r="r" b="b"/>
            <a:pathLst>
              <a:path w="6842759" h="653415">
                <a:moveTo>
                  <a:pt x="0" y="0"/>
                </a:moveTo>
                <a:lnTo>
                  <a:pt x="6842761" y="0"/>
                </a:lnTo>
                <a:lnTo>
                  <a:pt x="6842761" y="653364"/>
                </a:lnTo>
                <a:lnTo>
                  <a:pt x="0" y="65336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07242" y="219140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3879" y="20419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199" y="5249924"/>
            <a:ext cx="68834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07365" algn="l"/>
                <a:tab pos="333121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24b.	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important,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able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repair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parts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3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electric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kettle,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identiﬁed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photograph.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697" y="497462"/>
            <a:ext cx="7028815" cy="1378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382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http://www.technologystudent.com/prddes1/repair1.html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tabLst>
                <a:tab pos="2626360" algn="l"/>
                <a:tab pos="487553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  <a:p>
            <a:pPr marL="50800" marR="43180">
              <a:lnSpc>
                <a:spcPts val="1560"/>
              </a:lnSpc>
              <a:spcBef>
                <a:spcPts val="3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24a.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Customers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often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purchase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products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repaired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faults</a:t>
            </a:r>
            <a:r>
              <a:rPr dirty="0" sz="1400" spc="-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develop,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rather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throwing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away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faulty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buying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replacement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420"/>
              </a:spcBef>
              <a:tabLst>
                <a:tab pos="618553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advantages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customer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buying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repairable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204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8657" y="5956894"/>
            <a:ext cx="5468557" cy="2675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4925" y="879219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4925" y="9292567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4925" y="9792946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4925" y="1029332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87" y="215261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9687" y="2656529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687" y="316040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687" y="366427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9687" y="416814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9687" y="467201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687" y="517588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9687" y="5679752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8207" y="618362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8207" y="668749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8207" y="719136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8207" y="7695234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8207" y="8199104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8207" y="8702974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8207" y="920684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207" y="971071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6317" y="273096"/>
            <a:ext cx="6842759" cy="671195"/>
          </a:xfrm>
          <a:custGeom>
            <a:avLst/>
            <a:gdLst/>
            <a:ahLst/>
            <a:cxnLst/>
            <a:rect l="l" t="t" r="r" b="b"/>
            <a:pathLst>
              <a:path w="6842759" h="671194">
                <a:moveTo>
                  <a:pt x="0" y="0"/>
                </a:moveTo>
                <a:lnTo>
                  <a:pt x="6842761" y="0"/>
                </a:lnTo>
                <a:lnTo>
                  <a:pt x="6842761" y="670585"/>
                </a:lnTo>
                <a:lnTo>
                  <a:pt x="0" y="670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398333" y="527903"/>
            <a:ext cx="3613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http://www.technologystudent.com/joints/prddes1.htm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092" y="280103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6729" y="265159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314" y="98215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16875" y="96749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8207" y="10214585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4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6993" y="1211307"/>
            <a:ext cx="7158355" cy="9715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205355" algn="l"/>
                <a:tab pos="475488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25.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take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account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factors,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aﬀect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development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product,  when they</a:t>
            </a:r>
            <a:r>
              <a:rPr dirty="0" sz="1400" spc="-3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designing.	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-1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1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factors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.	4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(8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dirty="0" sz="1400" spc="-1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total)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FACTOR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965" y="3864003"/>
            <a:ext cx="9410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FACTOR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965" y="6447183"/>
            <a:ext cx="9410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FACTOR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3: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8965" y="8474106"/>
            <a:ext cx="9410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FACTOR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4: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4398" y="7993444"/>
            <a:ext cx="2566530" cy="238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5387" y="4980304"/>
            <a:ext cx="4494625" cy="2973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8822" y="8488969"/>
            <a:ext cx="2531432" cy="1700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5307" y="83183"/>
            <a:ext cx="53835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GAMES EQUIPMENT </a:t>
            </a:r>
            <a:r>
              <a:rPr dirty="0" spc="-10" b="0">
                <a:latin typeface="Arial"/>
                <a:cs typeface="Arial"/>
              </a:rPr>
              <a:t>STORAGE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UNIT</a:t>
            </a:r>
          </a:p>
        </p:txBody>
      </p:sp>
      <p:sp>
        <p:nvSpPr>
          <p:cNvPr id="6" name="object 6"/>
          <p:cNvSpPr/>
          <p:nvPr/>
        </p:nvSpPr>
        <p:spPr>
          <a:xfrm>
            <a:off x="3547855" y="1309312"/>
            <a:ext cx="3725433" cy="2939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556" y="539827"/>
            <a:ext cx="6842759" cy="653415"/>
          </a:xfrm>
          <a:custGeom>
            <a:avLst/>
            <a:gdLst/>
            <a:ahLst/>
            <a:cxnLst/>
            <a:rect l="l" t="t" r="r" b="b"/>
            <a:pathLst>
              <a:path w="6842759" h="653415">
                <a:moveTo>
                  <a:pt x="0" y="0"/>
                </a:moveTo>
                <a:lnTo>
                  <a:pt x="6842761" y="0"/>
                </a:lnTo>
                <a:lnTo>
                  <a:pt x="6842761" y="653364"/>
                </a:lnTo>
                <a:lnTo>
                  <a:pt x="0" y="65336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1522" y="569658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8159" y="554714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622" y="847980"/>
            <a:ext cx="5874385" cy="3958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0594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http://www.technologystudent.com/despro_ﬂsh/gamestore11.html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 marR="3136900">
              <a:lnSpc>
                <a:spcPts val="156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page shows a storage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unit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computer equipment.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also a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seat.</a:t>
            </a:r>
            <a:endParaRPr sz="1400">
              <a:latin typeface="Arial"/>
              <a:cs typeface="Arial"/>
            </a:endParaRPr>
          </a:p>
          <a:p>
            <a:pPr marL="12700" marR="318516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lid opens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access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trays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 removed.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 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lock-able.</a:t>
            </a:r>
            <a:endParaRPr sz="1400">
              <a:latin typeface="Arial"/>
              <a:cs typeface="Arial"/>
            </a:endParaRPr>
          </a:p>
          <a:p>
            <a:pPr marL="12700" marR="3254375">
              <a:lnSpc>
                <a:spcPts val="1560"/>
              </a:lnSpc>
              <a:spcBef>
                <a:spcPts val="158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handles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lid, 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lifting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lid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entire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unit, if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required.</a:t>
            </a:r>
            <a:endParaRPr sz="1400">
              <a:latin typeface="Arial"/>
              <a:cs typeface="Arial"/>
            </a:endParaRPr>
          </a:p>
          <a:p>
            <a:pPr marL="12700" marR="3145155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small wheels are needed,  when pushing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unit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ﬂoor.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"/>
              <a:cs typeface="Arial"/>
            </a:endParaRPr>
          </a:p>
          <a:p>
            <a:pPr marL="915035">
              <a:lnSpc>
                <a:spcPct val="100000"/>
              </a:lnSpc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The question you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to answer is on the next</a:t>
            </a:r>
            <a:r>
              <a:rPr dirty="0" sz="16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276" y="255895"/>
            <a:ext cx="6842759" cy="556260"/>
          </a:xfrm>
          <a:custGeom>
            <a:avLst/>
            <a:gdLst/>
            <a:ahLst/>
            <a:cxnLst/>
            <a:rect l="l" t="t" r="r" b="b"/>
            <a:pathLst>
              <a:path w="6842759" h="556260">
                <a:moveTo>
                  <a:pt x="0" y="0"/>
                </a:moveTo>
                <a:lnTo>
                  <a:pt x="6842761" y="0"/>
                </a:lnTo>
                <a:lnTo>
                  <a:pt x="6842761" y="556261"/>
                </a:lnTo>
                <a:lnTo>
                  <a:pt x="0" y="55626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6564" y="505083"/>
            <a:ext cx="4417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http://www.technologystudent.com/despro_ﬂsh/gamestore13.html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331" y="287720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1968" y="27277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830" y="791739"/>
            <a:ext cx="4508500" cy="290512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575"/>
              </a:spcBef>
              <a:tabLst>
                <a:tab pos="247523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12700" marR="1080770">
              <a:lnSpc>
                <a:spcPts val="156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26.</a:t>
            </a:r>
            <a:r>
              <a:rPr dirty="0" sz="1400" spc="3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  ONE</a:t>
            </a:r>
            <a:r>
              <a:rPr dirty="0" sz="1400" spc="-11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identical</a:t>
            </a:r>
            <a:r>
              <a:rPr dirty="0" sz="1400" spc="-114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pair</a:t>
            </a:r>
            <a:r>
              <a:rPr dirty="0" sz="14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ergonomically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shaped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'foam' handles, for the</a:t>
            </a:r>
            <a:r>
              <a:rPr dirty="0" sz="140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computer  storage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unit,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slide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onto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steel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tube handles during manufacture. They  will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make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lifting and moving the storage  unit</a:t>
            </a:r>
            <a:r>
              <a:rPr dirty="0" sz="1400" spc="-3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more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comfortable.</a:t>
            </a:r>
            <a:endParaRPr sz="1400">
              <a:latin typeface="Arial"/>
              <a:cs typeface="Arial"/>
            </a:endParaRPr>
          </a:p>
          <a:p>
            <a:pPr algn="just" marL="12700" marR="1080770">
              <a:lnSpc>
                <a:spcPts val="1560"/>
              </a:lnSpc>
              <a:spcBef>
                <a:spcPts val="159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simple plain foam handle has been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sketched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opposite.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shows  </a:t>
            </a:r>
            <a:r>
              <a:rPr dirty="0" sz="1400" spc="25" b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35" b="1">
                <a:solidFill>
                  <a:srgbClr val="151616"/>
                </a:solidFill>
                <a:latin typeface="Arial"/>
                <a:cs typeface="Arial"/>
              </a:rPr>
              <a:t>overall position </a:t>
            </a:r>
            <a:r>
              <a:rPr dirty="0" sz="1400" spc="25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 spc="30" b="1">
                <a:solidFill>
                  <a:srgbClr val="151616"/>
                </a:solidFill>
                <a:latin typeface="Arial"/>
                <a:cs typeface="Arial"/>
              </a:rPr>
              <a:t>size </a:t>
            </a:r>
            <a:r>
              <a:rPr dirty="0" sz="1400" spc="2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25" b="1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'ergonomic' handle, you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 design.</a:t>
            </a:r>
            <a:r>
              <a:rPr dirty="0" sz="1400" spc="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1473" y="83541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08320" y="1062604"/>
            <a:ext cx="2905714" cy="2950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276" y="189309"/>
            <a:ext cx="6842759" cy="478155"/>
          </a:xfrm>
          <a:custGeom>
            <a:avLst/>
            <a:gdLst/>
            <a:ahLst/>
            <a:cxnLst/>
            <a:rect l="l" t="t" r="r" b="b"/>
            <a:pathLst>
              <a:path w="6842759" h="478155">
                <a:moveTo>
                  <a:pt x="0" y="0"/>
                </a:moveTo>
                <a:lnTo>
                  <a:pt x="6842761" y="0"/>
                </a:lnTo>
                <a:lnTo>
                  <a:pt x="6842761" y="478047"/>
                </a:lnTo>
                <a:lnTo>
                  <a:pt x="0" y="47804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6293" y="181041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930" y="166097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997" y="69513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3558" y="68047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0127" y="2141035"/>
            <a:ext cx="1346200" cy="1181100"/>
          </a:xfrm>
          <a:custGeom>
            <a:avLst/>
            <a:gdLst/>
            <a:ahLst/>
            <a:cxnLst/>
            <a:rect l="l" t="t" r="r" b="b"/>
            <a:pathLst>
              <a:path w="1346200" h="1181100">
                <a:moveTo>
                  <a:pt x="164084" y="0"/>
                </a:moveTo>
                <a:lnTo>
                  <a:pt x="0" y="388810"/>
                </a:lnTo>
                <a:lnTo>
                  <a:pt x="68944" y="444768"/>
                </a:lnTo>
                <a:lnTo>
                  <a:pt x="222494" y="571622"/>
                </a:lnTo>
                <a:lnTo>
                  <a:pt x="380726" y="707839"/>
                </a:lnTo>
                <a:lnTo>
                  <a:pt x="463716" y="791888"/>
                </a:lnTo>
                <a:lnTo>
                  <a:pt x="478326" y="818689"/>
                </a:lnTo>
                <a:lnTo>
                  <a:pt x="501672" y="858490"/>
                </a:lnTo>
                <a:lnTo>
                  <a:pt x="531121" y="906570"/>
                </a:lnTo>
                <a:lnTo>
                  <a:pt x="564039" y="958202"/>
                </a:lnTo>
                <a:lnTo>
                  <a:pt x="597794" y="1008664"/>
                </a:lnTo>
                <a:lnTo>
                  <a:pt x="629751" y="1053232"/>
                </a:lnTo>
                <a:lnTo>
                  <a:pt x="657277" y="1087182"/>
                </a:lnTo>
                <a:lnTo>
                  <a:pt x="700360" y="1113161"/>
                </a:lnTo>
                <a:lnTo>
                  <a:pt x="741972" y="1121434"/>
                </a:lnTo>
                <a:lnTo>
                  <a:pt x="798216" y="1130269"/>
                </a:lnTo>
                <a:lnTo>
                  <a:pt x="864736" y="1139330"/>
                </a:lnTo>
                <a:lnTo>
                  <a:pt x="937172" y="1148278"/>
                </a:lnTo>
                <a:lnTo>
                  <a:pt x="1082368" y="1164486"/>
                </a:lnTo>
                <a:lnTo>
                  <a:pt x="1235601" y="1179512"/>
                </a:lnTo>
                <a:lnTo>
                  <a:pt x="1252033" y="1180694"/>
                </a:lnTo>
                <a:lnTo>
                  <a:pt x="1266812" y="1171182"/>
                </a:lnTo>
                <a:lnTo>
                  <a:pt x="1289420" y="1145024"/>
                </a:lnTo>
                <a:lnTo>
                  <a:pt x="1314008" y="1105786"/>
                </a:lnTo>
                <a:lnTo>
                  <a:pt x="1334733" y="1057037"/>
                </a:lnTo>
                <a:lnTo>
                  <a:pt x="1345749" y="1002342"/>
                </a:lnTo>
                <a:lnTo>
                  <a:pt x="1341208" y="945269"/>
                </a:lnTo>
                <a:lnTo>
                  <a:pt x="1326236" y="902725"/>
                </a:lnTo>
                <a:lnTo>
                  <a:pt x="1302280" y="853281"/>
                </a:lnTo>
                <a:lnTo>
                  <a:pt x="1272247" y="800079"/>
                </a:lnTo>
                <a:lnTo>
                  <a:pt x="1239042" y="746260"/>
                </a:lnTo>
                <a:lnTo>
                  <a:pt x="1205573" y="694965"/>
                </a:lnTo>
                <a:lnTo>
                  <a:pt x="1174746" y="649337"/>
                </a:lnTo>
                <a:lnTo>
                  <a:pt x="1149468" y="612516"/>
                </a:lnTo>
                <a:lnTo>
                  <a:pt x="1132645" y="587645"/>
                </a:lnTo>
                <a:lnTo>
                  <a:pt x="1127184" y="577865"/>
                </a:lnTo>
                <a:lnTo>
                  <a:pt x="796281" y="371617"/>
                </a:lnTo>
                <a:lnTo>
                  <a:pt x="742236" y="357929"/>
                </a:lnTo>
                <a:lnTo>
                  <a:pt x="692055" y="342384"/>
                </a:lnTo>
                <a:lnTo>
                  <a:pt x="645237" y="325043"/>
                </a:lnTo>
                <a:lnTo>
                  <a:pt x="601284" y="305972"/>
                </a:lnTo>
                <a:lnTo>
                  <a:pt x="559697" y="285232"/>
                </a:lnTo>
                <a:lnTo>
                  <a:pt x="519975" y="262887"/>
                </a:lnTo>
                <a:lnTo>
                  <a:pt x="481620" y="239001"/>
                </a:lnTo>
                <a:lnTo>
                  <a:pt x="444133" y="213636"/>
                </a:lnTo>
                <a:lnTo>
                  <a:pt x="407014" y="186856"/>
                </a:lnTo>
                <a:lnTo>
                  <a:pt x="369765" y="158724"/>
                </a:lnTo>
                <a:lnTo>
                  <a:pt x="252240" y="66849"/>
                </a:lnTo>
                <a:lnTo>
                  <a:pt x="209475" y="33942"/>
                </a:lnTo>
                <a:lnTo>
                  <a:pt x="164084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0127" y="2141035"/>
            <a:ext cx="1346200" cy="1181100"/>
          </a:xfrm>
          <a:custGeom>
            <a:avLst/>
            <a:gdLst/>
            <a:ahLst/>
            <a:cxnLst/>
            <a:rect l="l" t="t" r="r" b="b"/>
            <a:pathLst>
              <a:path w="1346200" h="1181100">
                <a:moveTo>
                  <a:pt x="1127184" y="577865"/>
                </a:moveTo>
                <a:lnTo>
                  <a:pt x="1085822" y="552083"/>
                </a:lnTo>
                <a:lnTo>
                  <a:pt x="1044459" y="526302"/>
                </a:lnTo>
                <a:lnTo>
                  <a:pt x="1003096" y="500521"/>
                </a:lnTo>
                <a:lnTo>
                  <a:pt x="961732" y="474740"/>
                </a:lnTo>
                <a:lnTo>
                  <a:pt x="920369" y="448959"/>
                </a:lnTo>
                <a:lnTo>
                  <a:pt x="879006" y="423178"/>
                </a:lnTo>
                <a:lnTo>
                  <a:pt x="837643" y="397398"/>
                </a:lnTo>
                <a:lnTo>
                  <a:pt x="796281" y="371617"/>
                </a:lnTo>
                <a:lnTo>
                  <a:pt x="742236" y="357929"/>
                </a:lnTo>
                <a:lnTo>
                  <a:pt x="692055" y="342384"/>
                </a:lnTo>
                <a:lnTo>
                  <a:pt x="645237" y="325043"/>
                </a:lnTo>
                <a:lnTo>
                  <a:pt x="601284" y="305972"/>
                </a:lnTo>
                <a:lnTo>
                  <a:pt x="559697" y="285232"/>
                </a:lnTo>
                <a:lnTo>
                  <a:pt x="519975" y="262887"/>
                </a:lnTo>
                <a:lnTo>
                  <a:pt x="481620" y="239001"/>
                </a:lnTo>
                <a:lnTo>
                  <a:pt x="444133" y="213636"/>
                </a:lnTo>
                <a:lnTo>
                  <a:pt x="407014" y="186856"/>
                </a:lnTo>
                <a:lnTo>
                  <a:pt x="369765" y="158724"/>
                </a:lnTo>
                <a:lnTo>
                  <a:pt x="331885" y="129304"/>
                </a:lnTo>
                <a:lnTo>
                  <a:pt x="292877" y="98658"/>
                </a:lnTo>
                <a:lnTo>
                  <a:pt x="252240" y="66849"/>
                </a:lnTo>
                <a:lnTo>
                  <a:pt x="209475" y="33942"/>
                </a:lnTo>
                <a:lnTo>
                  <a:pt x="164084" y="0"/>
                </a:lnTo>
                <a:lnTo>
                  <a:pt x="0" y="388810"/>
                </a:lnTo>
                <a:lnTo>
                  <a:pt x="68944" y="444768"/>
                </a:lnTo>
                <a:lnTo>
                  <a:pt x="222494" y="571622"/>
                </a:lnTo>
                <a:lnTo>
                  <a:pt x="380726" y="707839"/>
                </a:lnTo>
                <a:lnTo>
                  <a:pt x="463716" y="791888"/>
                </a:lnTo>
                <a:lnTo>
                  <a:pt x="478326" y="818689"/>
                </a:lnTo>
                <a:lnTo>
                  <a:pt x="501672" y="858490"/>
                </a:lnTo>
                <a:lnTo>
                  <a:pt x="531121" y="906570"/>
                </a:lnTo>
                <a:lnTo>
                  <a:pt x="564039" y="958202"/>
                </a:lnTo>
                <a:lnTo>
                  <a:pt x="597794" y="1008664"/>
                </a:lnTo>
                <a:lnTo>
                  <a:pt x="629751" y="1053232"/>
                </a:lnTo>
                <a:lnTo>
                  <a:pt x="657277" y="1087182"/>
                </a:lnTo>
                <a:lnTo>
                  <a:pt x="700360" y="1113161"/>
                </a:lnTo>
                <a:lnTo>
                  <a:pt x="741972" y="1121434"/>
                </a:lnTo>
                <a:lnTo>
                  <a:pt x="798216" y="1130269"/>
                </a:lnTo>
                <a:lnTo>
                  <a:pt x="864736" y="1139330"/>
                </a:lnTo>
                <a:lnTo>
                  <a:pt x="937172" y="1148278"/>
                </a:lnTo>
                <a:lnTo>
                  <a:pt x="1011169" y="1156776"/>
                </a:lnTo>
                <a:lnTo>
                  <a:pt x="1082368" y="1164486"/>
                </a:lnTo>
                <a:lnTo>
                  <a:pt x="1146411" y="1171071"/>
                </a:lnTo>
                <a:lnTo>
                  <a:pt x="1198941" y="1176192"/>
                </a:lnTo>
                <a:lnTo>
                  <a:pt x="1252033" y="1180694"/>
                </a:lnTo>
                <a:lnTo>
                  <a:pt x="1266812" y="1171182"/>
                </a:lnTo>
                <a:lnTo>
                  <a:pt x="1289420" y="1145024"/>
                </a:lnTo>
                <a:lnTo>
                  <a:pt x="1314008" y="1105786"/>
                </a:lnTo>
                <a:lnTo>
                  <a:pt x="1334733" y="1057037"/>
                </a:lnTo>
                <a:lnTo>
                  <a:pt x="1345749" y="1002342"/>
                </a:lnTo>
                <a:lnTo>
                  <a:pt x="1341208" y="945269"/>
                </a:lnTo>
                <a:lnTo>
                  <a:pt x="1326236" y="902725"/>
                </a:lnTo>
                <a:lnTo>
                  <a:pt x="1302280" y="853281"/>
                </a:lnTo>
                <a:lnTo>
                  <a:pt x="1272247" y="800079"/>
                </a:lnTo>
                <a:lnTo>
                  <a:pt x="1239042" y="746260"/>
                </a:lnTo>
                <a:lnTo>
                  <a:pt x="1205573" y="694965"/>
                </a:lnTo>
                <a:lnTo>
                  <a:pt x="1174746" y="649337"/>
                </a:lnTo>
                <a:lnTo>
                  <a:pt x="1149468" y="612516"/>
                </a:lnTo>
                <a:lnTo>
                  <a:pt x="1132645" y="587645"/>
                </a:lnTo>
                <a:lnTo>
                  <a:pt x="1127184" y="577865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79467" y="2682331"/>
            <a:ext cx="565150" cy="279400"/>
          </a:xfrm>
          <a:custGeom>
            <a:avLst/>
            <a:gdLst/>
            <a:ahLst/>
            <a:cxnLst/>
            <a:rect l="l" t="t" r="r" b="b"/>
            <a:pathLst>
              <a:path w="565150" h="279400">
                <a:moveTo>
                  <a:pt x="96716" y="0"/>
                </a:moveTo>
                <a:lnTo>
                  <a:pt x="48358" y="53915"/>
                </a:lnTo>
                <a:lnTo>
                  <a:pt x="15112" y="91533"/>
                </a:lnTo>
                <a:lnTo>
                  <a:pt x="0" y="109788"/>
                </a:lnTo>
                <a:lnTo>
                  <a:pt x="21524" y="132145"/>
                </a:lnTo>
                <a:lnTo>
                  <a:pt x="70251" y="181742"/>
                </a:lnTo>
                <a:lnTo>
                  <a:pt x="122409" y="232367"/>
                </a:lnTo>
                <a:lnTo>
                  <a:pt x="154227" y="257809"/>
                </a:lnTo>
                <a:lnTo>
                  <a:pt x="222094" y="267047"/>
                </a:lnTo>
                <a:lnTo>
                  <a:pt x="280352" y="272541"/>
                </a:lnTo>
                <a:lnTo>
                  <a:pt x="343402" y="276893"/>
                </a:lnTo>
                <a:lnTo>
                  <a:pt x="402676" y="278810"/>
                </a:lnTo>
                <a:lnTo>
                  <a:pt x="449606" y="276998"/>
                </a:lnTo>
                <a:lnTo>
                  <a:pt x="499118" y="263978"/>
                </a:lnTo>
                <a:lnTo>
                  <a:pt x="534370" y="241339"/>
                </a:lnTo>
                <a:lnTo>
                  <a:pt x="555994" y="215221"/>
                </a:lnTo>
                <a:lnTo>
                  <a:pt x="564622" y="191764"/>
                </a:lnTo>
                <a:lnTo>
                  <a:pt x="556859" y="166272"/>
                </a:lnTo>
                <a:lnTo>
                  <a:pt x="531828" y="143629"/>
                </a:lnTo>
                <a:lnTo>
                  <a:pt x="495747" y="128807"/>
                </a:lnTo>
                <a:lnTo>
                  <a:pt x="454833" y="126773"/>
                </a:lnTo>
                <a:lnTo>
                  <a:pt x="409683" y="125875"/>
                </a:lnTo>
                <a:lnTo>
                  <a:pt x="349262" y="116568"/>
                </a:lnTo>
                <a:lnTo>
                  <a:pt x="287107" y="103397"/>
                </a:lnTo>
                <a:lnTo>
                  <a:pt x="236753" y="90908"/>
                </a:lnTo>
                <a:lnTo>
                  <a:pt x="176658" y="53523"/>
                </a:lnTo>
                <a:lnTo>
                  <a:pt x="160318" y="40402"/>
                </a:lnTo>
                <a:lnTo>
                  <a:pt x="136798" y="24084"/>
                </a:lnTo>
                <a:lnTo>
                  <a:pt x="116444" y="11307"/>
                </a:lnTo>
                <a:lnTo>
                  <a:pt x="102127" y="2977"/>
                </a:lnTo>
                <a:lnTo>
                  <a:pt x="96716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79467" y="2682331"/>
            <a:ext cx="565150" cy="279400"/>
          </a:xfrm>
          <a:custGeom>
            <a:avLst/>
            <a:gdLst/>
            <a:ahLst/>
            <a:cxnLst/>
            <a:rect l="l" t="t" r="r" b="b"/>
            <a:pathLst>
              <a:path w="565150" h="279400">
                <a:moveTo>
                  <a:pt x="0" y="109788"/>
                </a:moveTo>
                <a:lnTo>
                  <a:pt x="70251" y="181742"/>
                </a:lnTo>
                <a:lnTo>
                  <a:pt x="122409" y="232367"/>
                </a:lnTo>
                <a:lnTo>
                  <a:pt x="154227" y="257809"/>
                </a:lnTo>
                <a:lnTo>
                  <a:pt x="222094" y="267047"/>
                </a:lnTo>
                <a:lnTo>
                  <a:pt x="280352" y="272541"/>
                </a:lnTo>
                <a:lnTo>
                  <a:pt x="343402" y="276893"/>
                </a:lnTo>
                <a:lnTo>
                  <a:pt x="402676" y="278810"/>
                </a:lnTo>
                <a:lnTo>
                  <a:pt x="449606" y="276998"/>
                </a:lnTo>
                <a:lnTo>
                  <a:pt x="499118" y="263978"/>
                </a:lnTo>
                <a:lnTo>
                  <a:pt x="534370" y="241339"/>
                </a:lnTo>
                <a:lnTo>
                  <a:pt x="555994" y="215221"/>
                </a:lnTo>
                <a:lnTo>
                  <a:pt x="564622" y="191764"/>
                </a:lnTo>
                <a:lnTo>
                  <a:pt x="556859" y="166272"/>
                </a:lnTo>
                <a:lnTo>
                  <a:pt x="531828" y="143629"/>
                </a:lnTo>
                <a:lnTo>
                  <a:pt x="495747" y="128807"/>
                </a:lnTo>
                <a:lnTo>
                  <a:pt x="454833" y="126773"/>
                </a:lnTo>
                <a:lnTo>
                  <a:pt x="409683" y="125875"/>
                </a:lnTo>
                <a:lnTo>
                  <a:pt x="349262" y="116568"/>
                </a:lnTo>
                <a:lnTo>
                  <a:pt x="287107" y="103397"/>
                </a:lnTo>
                <a:lnTo>
                  <a:pt x="236753" y="90908"/>
                </a:lnTo>
                <a:lnTo>
                  <a:pt x="192105" y="67159"/>
                </a:lnTo>
                <a:lnTo>
                  <a:pt x="176658" y="53523"/>
                </a:lnTo>
                <a:lnTo>
                  <a:pt x="136798" y="24084"/>
                </a:lnTo>
                <a:lnTo>
                  <a:pt x="102127" y="2977"/>
                </a:lnTo>
                <a:lnTo>
                  <a:pt x="96716" y="0"/>
                </a:lnTo>
                <a:lnTo>
                  <a:pt x="81604" y="16787"/>
                </a:lnTo>
                <a:lnTo>
                  <a:pt x="48358" y="53915"/>
                </a:lnTo>
                <a:lnTo>
                  <a:pt x="15112" y="91533"/>
                </a:lnTo>
                <a:lnTo>
                  <a:pt x="0" y="109788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8398" y="2794240"/>
            <a:ext cx="200955" cy="66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38581" y="2652016"/>
            <a:ext cx="328930" cy="253365"/>
          </a:xfrm>
          <a:custGeom>
            <a:avLst/>
            <a:gdLst/>
            <a:ahLst/>
            <a:cxnLst/>
            <a:rect l="l" t="t" r="r" b="b"/>
            <a:pathLst>
              <a:path w="328930" h="253364">
                <a:moveTo>
                  <a:pt x="183700" y="0"/>
                </a:moveTo>
                <a:lnTo>
                  <a:pt x="154495" y="9362"/>
                </a:lnTo>
                <a:lnTo>
                  <a:pt x="90512" y="30763"/>
                </a:lnTo>
                <a:lnTo>
                  <a:pt x="27198" y="54171"/>
                </a:lnTo>
                <a:lnTo>
                  <a:pt x="0" y="69555"/>
                </a:lnTo>
                <a:lnTo>
                  <a:pt x="31323" y="102773"/>
                </a:lnTo>
                <a:lnTo>
                  <a:pt x="96755" y="165418"/>
                </a:lnTo>
                <a:lnTo>
                  <a:pt x="190835" y="253255"/>
                </a:lnTo>
                <a:lnTo>
                  <a:pt x="208782" y="250664"/>
                </a:lnTo>
                <a:lnTo>
                  <a:pt x="250138" y="241886"/>
                </a:lnTo>
                <a:lnTo>
                  <a:pt x="296175" y="225417"/>
                </a:lnTo>
                <a:lnTo>
                  <a:pt x="328168" y="199753"/>
                </a:lnTo>
                <a:lnTo>
                  <a:pt x="328697" y="159596"/>
                </a:lnTo>
                <a:lnTo>
                  <a:pt x="305651" y="111245"/>
                </a:lnTo>
                <a:lnTo>
                  <a:pt x="278257" y="70586"/>
                </a:lnTo>
                <a:lnTo>
                  <a:pt x="265744" y="53502"/>
                </a:lnTo>
                <a:lnTo>
                  <a:pt x="248409" y="44391"/>
                </a:lnTo>
                <a:lnTo>
                  <a:pt x="220708" y="26083"/>
                </a:lnTo>
                <a:lnTo>
                  <a:pt x="195014" y="8109"/>
                </a:lnTo>
                <a:lnTo>
                  <a:pt x="183700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51629" y="3024636"/>
            <a:ext cx="144145" cy="156845"/>
          </a:xfrm>
          <a:custGeom>
            <a:avLst/>
            <a:gdLst/>
            <a:ahLst/>
            <a:cxnLst/>
            <a:rect l="l" t="t" r="r" b="b"/>
            <a:pathLst>
              <a:path w="144144" h="156844">
                <a:moveTo>
                  <a:pt x="0" y="156503"/>
                </a:moveTo>
                <a:lnTo>
                  <a:pt x="144129" y="156503"/>
                </a:lnTo>
                <a:lnTo>
                  <a:pt x="144129" y="0"/>
                </a:lnTo>
                <a:lnTo>
                  <a:pt x="0" y="0"/>
                </a:lnTo>
                <a:lnTo>
                  <a:pt x="0" y="156503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25064" y="3024636"/>
            <a:ext cx="1063625" cy="156845"/>
          </a:xfrm>
          <a:custGeom>
            <a:avLst/>
            <a:gdLst/>
            <a:ahLst/>
            <a:cxnLst/>
            <a:rect l="l" t="t" r="r" b="b"/>
            <a:pathLst>
              <a:path w="1063625" h="156844">
                <a:moveTo>
                  <a:pt x="0" y="156503"/>
                </a:moveTo>
                <a:lnTo>
                  <a:pt x="0" y="0"/>
                </a:lnTo>
                <a:lnTo>
                  <a:pt x="1063419" y="0"/>
                </a:lnTo>
                <a:lnTo>
                  <a:pt x="1063419" y="156503"/>
                </a:lnTo>
                <a:lnTo>
                  <a:pt x="0" y="15650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17362" y="3173112"/>
            <a:ext cx="56515" cy="20320"/>
          </a:xfrm>
          <a:custGeom>
            <a:avLst/>
            <a:gdLst/>
            <a:ahLst/>
            <a:cxnLst/>
            <a:rect l="l" t="t" r="r" b="b"/>
            <a:pathLst>
              <a:path w="56514" h="20319">
                <a:moveTo>
                  <a:pt x="0" y="20066"/>
                </a:moveTo>
                <a:lnTo>
                  <a:pt x="0" y="0"/>
                </a:lnTo>
                <a:lnTo>
                  <a:pt x="56178" y="0"/>
                </a:lnTo>
                <a:lnTo>
                  <a:pt x="56178" y="20066"/>
                </a:lnTo>
                <a:lnTo>
                  <a:pt x="0" y="20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69208" y="3008585"/>
            <a:ext cx="56515" cy="20320"/>
          </a:xfrm>
          <a:custGeom>
            <a:avLst/>
            <a:gdLst/>
            <a:ahLst/>
            <a:cxnLst/>
            <a:rect l="l" t="t" r="r" b="b"/>
            <a:pathLst>
              <a:path w="56514" h="20319">
                <a:moveTo>
                  <a:pt x="0" y="20065"/>
                </a:moveTo>
                <a:lnTo>
                  <a:pt x="0" y="0"/>
                </a:lnTo>
                <a:lnTo>
                  <a:pt x="56174" y="0"/>
                </a:lnTo>
                <a:lnTo>
                  <a:pt x="56174" y="20065"/>
                </a:lnTo>
                <a:lnTo>
                  <a:pt x="0" y="20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64626" y="3008585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0" y="20065"/>
                </a:moveTo>
                <a:lnTo>
                  <a:pt x="31132" y="20065"/>
                </a:lnTo>
                <a:lnTo>
                  <a:pt x="31132" y="0"/>
                </a:lnTo>
                <a:lnTo>
                  <a:pt x="0" y="0"/>
                </a:lnTo>
                <a:lnTo>
                  <a:pt x="0" y="20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66169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5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28842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0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58682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5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21352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3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54180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3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16848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5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49676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12346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3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45174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07842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5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40672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0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03340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5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36168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98837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31666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94334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24179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0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86847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22656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5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85329" y="3024526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50731" y="155181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88484" y="2988521"/>
            <a:ext cx="44450" cy="224790"/>
          </a:xfrm>
          <a:custGeom>
            <a:avLst/>
            <a:gdLst/>
            <a:ahLst/>
            <a:cxnLst/>
            <a:rect l="l" t="t" r="r" b="b"/>
            <a:pathLst>
              <a:path w="44450" h="224789">
                <a:moveTo>
                  <a:pt x="0" y="224722"/>
                </a:moveTo>
                <a:lnTo>
                  <a:pt x="0" y="0"/>
                </a:lnTo>
                <a:lnTo>
                  <a:pt x="44138" y="0"/>
                </a:lnTo>
                <a:lnTo>
                  <a:pt x="44138" y="224722"/>
                </a:lnTo>
                <a:lnTo>
                  <a:pt x="0" y="22472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92254" y="2960222"/>
            <a:ext cx="959485" cy="287020"/>
          </a:xfrm>
          <a:custGeom>
            <a:avLst/>
            <a:gdLst/>
            <a:ahLst/>
            <a:cxnLst/>
            <a:rect l="l" t="t" r="r" b="b"/>
            <a:pathLst>
              <a:path w="959485" h="287019">
                <a:moveTo>
                  <a:pt x="959374" y="286884"/>
                </a:moveTo>
                <a:lnTo>
                  <a:pt x="959374" y="0"/>
                </a:lnTo>
                <a:lnTo>
                  <a:pt x="0" y="0"/>
                </a:lnTo>
                <a:lnTo>
                  <a:pt x="0" y="286884"/>
                </a:lnTo>
                <a:lnTo>
                  <a:pt x="959374" y="286884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92254" y="2960222"/>
            <a:ext cx="959485" cy="287020"/>
          </a:xfrm>
          <a:custGeom>
            <a:avLst/>
            <a:gdLst/>
            <a:ahLst/>
            <a:cxnLst/>
            <a:rect l="l" t="t" r="r" b="b"/>
            <a:pathLst>
              <a:path w="959485" h="287019">
                <a:moveTo>
                  <a:pt x="959374" y="286884"/>
                </a:moveTo>
                <a:lnTo>
                  <a:pt x="959374" y="0"/>
                </a:lnTo>
                <a:lnTo>
                  <a:pt x="0" y="0"/>
                </a:lnTo>
                <a:lnTo>
                  <a:pt x="0" y="286884"/>
                </a:lnTo>
                <a:lnTo>
                  <a:pt x="959374" y="28688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620791" y="3057558"/>
            <a:ext cx="925830" cy="113030"/>
          </a:xfrm>
          <a:custGeom>
            <a:avLst/>
            <a:gdLst/>
            <a:ahLst/>
            <a:cxnLst/>
            <a:rect l="l" t="t" r="r" b="b"/>
            <a:pathLst>
              <a:path w="925830" h="113030">
                <a:moveTo>
                  <a:pt x="0" y="112706"/>
                </a:moveTo>
                <a:lnTo>
                  <a:pt x="925711" y="112706"/>
                </a:lnTo>
                <a:lnTo>
                  <a:pt x="925711" y="0"/>
                </a:lnTo>
                <a:lnTo>
                  <a:pt x="0" y="0"/>
                </a:lnTo>
                <a:lnTo>
                  <a:pt x="0" y="112706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13660" y="2965345"/>
            <a:ext cx="933450" cy="92710"/>
          </a:xfrm>
          <a:custGeom>
            <a:avLst/>
            <a:gdLst/>
            <a:ahLst/>
            <a:cxnLst/>
            <a:rect l="l" t="t" r="r" b="b"/>
            <a:pathLst>
              <a:path w="933450" h="92710">
                <a:moveTo>
                  <a:pt x="0" y="92213"/>
                </a:moveTo>
                <a:lnTo>
                  <a:pt x="0" y="0"/>
                </a:lnTo>
                <a:lnTo>
                  <a:pt x="932842" y="0"/>
                </a:lnTo>
                <a:lnTo>
                  <a:pt x="932842" y="92213"/>
                </a:lnTo>
                <a:lnTo>
                  <a:pt x="0" y="92213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13660" y="2965345"/>
            <a:ext cx="933450" cy="92710"/>
          </a:xfrm>
          <a:custGeom>
            <a:avLst/>
            <a:gdLst/>
            <a:ahLst/>
            <a:cxnLst/>
            <a:rect l="l" t="t" r="r" b="b"/>
            <a:pathLst>
              <a:path w="933450" h="92710">
                <a:moveTo>
                  <a:pt x="0" y="92213"/>
                </a:moveTo>
                <a:lnTo>
                  <a:pt x="0" y="0"/>
                </a:lnTo>
                <a:lnTo>
                  <a:pt x="932842" y="0"/>
                </a:lnTo>
                <a:lnTo>
                  <a:pt x="932842" y="92213"/>
                </a:lnTo>
                <a:lnTo>
                  <a:pt x="0" y="92213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695759" y="2986167"/>
            <a:ext cx="1771650" cy="183515"/>
          </a:xfrm>
          <a:custGeom>
            <a:avLst/>
            <a:gdLst/>
            <a:ahLst/>
            <a:cxnLst/>
            <a:rect l="l" t="t" r="r" b="b"/>
            <a:pathLst>
              <a:path w="1771650" h="183514">
                <a:moveTo>
                  <a:pt x="0" y="183330"/>
                </a:moveTo>
                <a:lnTo>
                  <a:pt x="1771045" y="183330"/>
                </a:lnTo>
                <a:lnTo>
                  <a:pt x="1771045" y="0"/>
                </a:lnTo>
                <a:lnTo>
                  <a:pt x="0" y="0"/>
                </a:lnTo>
                <a:lnTo>
                  <a:pt x="0" y="18333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695759" y="2986167"/>
            <a:ext cx="1771650" cy="228600"/>
          </a:xfrm>
          <a:custGeom>
            <a:avLst/>
            <a:gdLst/>
            <a:ahLst/>
            <a:cxnLst/>
            <a:rect l="l" t="t" r="r" b="b"/>
            <a:pathLst>
              <a:path w="1771650" h="228600">
                <a:moveTo>
                  <a:pt x="0" y="228168"/>
                </a:moveTo>
                <a:lnTo>
                  <a:pt x="1771045" y="228168"/>
                </a:lnTo>
                <a:lnTo>
                  <a:pt x="1771045" y="0"/>
                </a:lnTo>
                <a:lnTo>
                  <a:pt x="0" y="0"/>
                </a:lnTo>
                <a:lnTo>
                  <a:pt x="0" y="22816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95759" y="3169498"/>
            <a:ext cx="3401060" cy="246379"/>
          </a:xfrm>
          <a:custGeom>
            <a:avLst/>
            <a:gdLst/>
            <a:ahLst/>
            <a:cxnLst/>
            <a:rect l="l" t="t" r="r" b="b"/>
            <a:pathLst>
              <a:path w="3401060" h="246379">
                <a:moveTo>
                  <a:pt x="0" y="0"/>
                </a:moveTo>
                <a:lnTo>
                  <a:pt x="3400837" y="0"/>
                </a:lnTo>
                <a:lnTo>
                  <a:pt x="3400837" y="245847"/>
                </a:lnTo>
                <a:lnTo>
                  <a:pt x="0" y="245847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695759" y="3169498"/>
            <a:ext cx="3401060" cy="246379"/>
          </a:xfrm>
          <a:custGeom>
            <a:avLst/>
            <a:gdLst/>
            <a:ahLst/>
            <a:cxnLst/>
            <a:rect l="l" t="t" r="r" b="b"/>
            <a:pathLst>
              <a:path w="3401060" h="246379">
                <a:moveTo>
                  <a:pt x="0" y="0"/>
                </a:moveTo>
                <a:lnTo>
                  <a:pt x="3400837" y="0"/>
                </a:lnTo>
                <a:lnTo>
                  <a:pt x="3400837" y="245847"/>
                </a:lnTo>
                <a:lnTo>
                  <a:pt x="0" y="2458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807295" y="2625504"/>
            <a:ext cx="161290" cy="541655"/>
          </a:xfrm>
          <a:custGeom>
            <a:avLst/>
            <a:gdLst/>
            <a:ahLst/>
            <a:cxnLst/>
            <a:rect l="l" t="t" r="r" b="b"/>
            <a:pathLst>
              <a:path w="161289" h="541655">
                <a:moveTo>
                  <a:pt x="160834" y="0"/>
                </a:moveTo>
                <a:lnTo>
                  <a:pt x="0" y="0"/>
                </a:lnTo>
                <a:lnTo>
                  <a:pt x="0" y="541105"/>
                </a:lnTo>
                <a:lnTo>
                  <a:pt x="160834" y="541105"/>
                </a:lnTo>
                <a:lnTo>
                  <a:pt x="160834" y="217450"/>
                </a:lnTo>
                <a:lnTo>
                  <a:pt x="142269" y="184310"/>
                </a:lnTo>
                <a:lnTo>
                  <a:pt x="160834" y="153813"/>
                </a:lnTo>
                <a:lnTo>
                  <a:pt x="160834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807295" y="2625504"/>
            <a:ext cx="161290" cy="541655"/>
          </a:xfrm>
          <a:custGeom>
            <a:avLst/>
            <a:gdLst/>
            <a:ahLst/>
            <a:cxnLst/>
            <a:rect l="l" t="t" r="r" b="b"/>
            <a:pathLst>
              <a:path w="161289" h="541655">
                <a:moveTo>
                  <a:pt x="0" y="0"/>
                </a:moveTo>
                <a:lnTo>
                  <a:pt x="160834" y="0"/>
                </a:lnTo>
                <a:lnTo>
                  <a:pt x="160834" y="153813"/>
                </a:lnTo>
                <a:lnTo>
                  <a:pt x="142269" y="184310"/>
                </a:lnTo>
                <a:lnTo>
                  <a:pt x="160834" y="217450"/>
                </a:lnTo>
                <a:lnTo>
                  <a:pt x="160834" y="541105"/>
                </a:lnTo>
                <a:lnTo>
                  <a:pt x="0" y="5411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93732" y="2683849"/>
            <a:ext cx="1420495" cy="675640"/>
          </a:xfrm>
          <a:custGeom>
            <a:avLst/>
            <a:gdLst/>
            <a:ahLst/>
            <a:cxnLst/>
            <a:rect l="l" t="t" r="r" b="b"/>
            <a:pathLst>
              <a:path w="1420495" h="675639">
                <a:moveTo>
                  <a:pt x="1213562" y="0"/>
                </a:moveTo>
                <a:lnTo>
                  <a:pt x="1101509" y="0"/>
                </a:lnTo>
                <a:lnTo>
                  <a:pt x="1028859" y="16264"/>
                </a:lnTo>
                <a:lnTo>
                  <a:pt x="975290" y="34584"/>
                </a:lnTo>
                <a:lnTo>
                  <a:pt x="937787" y="54637"/>
                </a:lnTo>
                <a:lnTo>
                  <a:pt x="913337" y="76097"/>
                </a:lnTo>
                <a:lnTo>
                  <a:pt x="0" y="76097"/>
                </a:lnTo>
                <a:lnTo>
                  <a:pt x="0" y="675162"/>
                </a:lnTo>
                <a:lnTo>
                  <a:pt x="1420094" y="675162"/>
                </a:lnTo>
                <a:lnTo>
                  <a:pt x="1420094" y="484927"/>
                </a:lnTo>
                <a:lnTo>
                  <a:pt x="1213562" y="484927"/>
                </a:lnTo>
                <a:lnTo>
                  <a:pt x="1213562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93732" y="2683849"/>
            <a:ext cx="1420495" cy="675640"/>
          </a:xfrm>
          <a:custGeom>
            <a:avLst/>
            <a:gdLst/>
            <a:ahLst/>
            <a:cxnLst/>
            <a:rect l="l" t="t" r="r" b="b"/>
            <a:pathLst>
              <a:path w="1420495" h="675639">
                <a:moveTo>
                  <a:pt x="1213562" y="0"/>
                </a:moveTo>
                <a:lnTo>
                  <a:pt x="1185550" y="0"/>
                </a:lnTo>
                <a:lnTo>
                  <a:pt x="1157537" y="0"/>
                </a:lnTo>
                <a:lnTo>
                  <a:pt x="1129524" y="0"/>
                </a:lnTo>
                <a:lnTo>
                  <a:pt x="1101509" y="0"/>
                </a:lnTo>
                <a:lnTo>
                  <a:pt x="1028859" y="16264"/>
                </a:lnTo>
                <a:lnTo>
                  <a:pt x="975290" y="34584"/>
                </a:lnTo>
                <a:lnTo>
                  <a:pt x="937787" y="54637"/>
                </a:lnTo>
                <a:lnTo>
                  <a:pt x="913337" y="76097"/>
                </a:lnTo>
                <a:lnTo>
                  <a:pt x="0" y="76097"/>
                </a:lnTo>
                <a:lnTo>
                  <a:pt x="0" y="675162"/>
                </a:lnTo>
                <a:lnTo>
                  <a:pt x="1420094" y="675162"/>
                </a:lnTo>
                <a:lnTo>
                  <a:pt x="1420094" y="484927"/>
                </a:lnTo>
                <a:lnTo>
                  <a:pt x="1213562" y="484927"/>
                </a:lnTo>
                <a:lnTo>
                  <a:pt x="12135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783637" y="2673234"/>
            <a:ext cx="312420" cy="685800"/>
          </a:xfrm>
          <a:custGeom>
            <a:avLst/>
            <a:gdLst/>
            <a:ahLst/>
            <a:cxnLst/>
            <a:rect l="l" t="t" r="r" b="b"/>
            <a:pathLst>
              <a:path w="312420" h="685800">
                <a:moveTo>
                  <a:pt x="105563" y="0"/>
                </a:moveTo>
                <a:lnTo>
                  <a:pt x="0" y="0"/>
                </a:lnTo>
                <a:lnTo>
                  <a:pt x="0" y="685778"/>
                </a:lnTo>
                <a:lnTo>
                  <a:pt x="312091" y="685778"/>
                </a:lnTo>
                <a:lnTo>
                  <a:pt x="312091" y="241621"/>
                </a:lnTo>
                <a:lnTo>
                  <a:pt x="303721" y="183467"/>
                </a:lnTo>
                <a:lnTo>
                  <a:pt x="287705" y="133867"/>
                </a:lnTo>
                <a:lnTo>
                  <a:pt x="264403" y="92414"/>
                </a:lnTo>
                <a:lnTo>
                  <a:pt x="234177" y="58706"/>
                </a:lnTo>
                <a:lnTo>
                  <a:pt x="197388" y="32337"/>
                </a:lnTo>
                <a:lnTo>
                  <a:pt x="154396" y="12903"/>
                </a:lnTo>
                <a:lnTo>
                  <a:pt x="105563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783637" y="2673234"/>
            <a:ext cx="312420" cy="685800"/>
          </a:xfrm>
          <a:custGeom>
            <a:avLst/>
            <a:gdLst/>
            <a:ahLst/>
            <a:cxnLst/>
            <a:rect l="l" t="t" r="r" b="b"/>
            <a:pathLst>
              <a:path w="312420" h="685800">
                <a:moveTo>
                  <a:pt x="0" y="0"/>
                </a:moveTo>
                <a:lnTo>
                  <a:pt x="26392" y="0"/>
                </a:lnTo>
                <a:lnTo>
                  <a:pt x="52783" y="0"/>
                </a:lnTo>
                <a:lnTo>
                  <a:pt x="79173" y="0"/>
                </a:lnTo>
                <a:lnTo>
                  <a:pt x="105563" y="0"/>
                </a:lnTo>
                <a:lnTo>
                  <a:pt x="154396" y="12903"/>
                </a:lnTo>
                <a:lnTo>
                  <a:pt x="197388" y="32337"/>
                </a:lnTo>
                <a:lnTo>
                  <a:pt x="234177" y="58706"/>
                </a:lnTo>
                <a:lnTo>
                  <a:pt x="264403" y="92414"/>
                </a:lnTo>
                <a:lnTo>
                  <a:pt x="287705" y="133867"/>
                </a:lnTo>
                <a:lnTo>
                  <a:pt x="303721" y="183467"/>
                </a:lnTo>
                <a:lnTo>
                  <a:pt x="312091" y="241621"/>
                </a:lnTo>
                <a:lnTo>
                  <a:pt x="312091" y="685778"/>
                </a:lnTo>
                <a:lnTo>
                  <a:pt x="0" y="685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235533" y="3416702"/>
            <a:ext cx="1701800" cy="135255"/>
          </a:xfrm>
          <a:custGeom>
            <a:avLst/>
            <a:gdLst/>
            <a:ahLst/>
            <a:cxnLst/>
            <a:rect l="l" t="t" r="r" b="b"/>
            <a:pathLst>
              <a:path w="1701800" h="135254">
                <a:moveTo>
                  <a:pt x="0" y="0"/>
                </a:moveTo>
                <a:lnTo>
                  <a:pt x="1701449" y="0"/>
                </a:lnTo>
                <a:lnTo>
                  <a:pt x="1701449" y="135216"/>
                </a:lnTo>
                <a:lnTo>
                  <a:pt x="0" y="135216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235533" y="3416702"/>
            <a:ext cx="1701800" cy="135255"/>
          </a:xfrm>
          <a:custGeom>
            <a:avLst/>
            <a:gdLst/>
            <a:ahLst/>
            <a:cxnLst/>
            <a:rect l="l" t="t" r="r" b="b"/>
            <a:pathLst>
              <a:path w="1701800" h="135254">
                <a:moveTo>
                  <a:pt x="0" y="0"/>
                </a:moveTo>
                <a:lnTo>
                  <a:pt x="1701449" y="0"/>
                </a:lnTo>
                <a:lnTo>
                  <a:pt x="1701449" y="135216"/>
                </a:lnTo>
                <a:lnTo>
                  <a:pt x="0" y="1352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089049" y="3551919"/>
            <a:ext cx="1983739" cy="158115"/>
          </a:xfrm>
          <a:custGeom>
            <a:avLst/>
            <a:gdLst/>
            <a:ahLst/>
            <a:cxnLst/>
            <a:rect l="l" t="t" r="r" b="b"/>
            <a:pathLst>
              <a:path w="1983739" h="158114">
                <a:moveTo>
                  <a:pt x="0" y="0"/>
                </a:moveTo>
                <a:lnTo>
                  <a:pt x="1983149" y="0"/>
                </a:lnTo>
                <a:lnTo>
                  <a:pt x="1983149" y="157747"/>
                </a:lnTo>
                <a:lnTo>
                  <a:pt x="0" y="157747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089049" y="3551919"/>
            <a:ext cx="1983739" cy="158115"/>
          </a:xfrm>
          <a:custGeom>
            <a:avLst/>
            <a:gdLst/>
            <a:ahLst/>
            <a:cxnLst/>
            <a:rect l="l" t="t" r="r" b="b"/>
            <a:pathLst>
              <a:path w="1983739" h="158114">
                <a:moveTo>
                  <a:pt x="0" y="0"/>
                </a:moveTo>
                <a:lnTo>
                  <a:pt x="1983149" y="0"/>
                </a:lnTo>
                <a:lnTo>
                  <a:pt x="1983149" y="157747"/>
                </a:lnTo>
                <a:lnTo>
                  <a:pt x="0" y="1577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18782" y="2624172"/>
            <a:ext cx="161290" cy="542925"/>
          </a:xfrm>
          <a:custGeom>
            <a:avLst/>
            <a:gdLst/>
            <a:ahLst/>
            <a:cxnLst/>
            <a:rect l="l" t="t" r="r" b="b"/>
            <a:pathLst>
              <a:path w="161289" h="542925">
                <a:moveTo>
                  <a:pt x="0" y="0"/>
                </a:moveTo>
                <a:lnTo>
                  <a:pt x="0" y="163765"/>
                </a:lnTo>
                <a:lnTo>
                  <a:pt x="17899" y="188950"/>
                </a:lnTo>
                <a:lnTo>
                  <a:pt x="0" y="218782"/>
                </a:lnTo>
                <a:lnTo>
                  <a:pt x="0" y="541108"/>
                </a:lnTo>
                <a:lnTo>
                  <a:pt x="160834" y="542437"/>
                </a:lnTo>
                <a:lnTo>
                  <a:pt x="160834" y="1332"/>
                </a:lnTo>
                <a:lnTo>
                  <a:pt x="0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618782" y="2624172"/>
            <a:ext cx="161290" cy="542925"/>
          </a:xfrm>
          <a:custGeom>
            <a:avLst/>
            <a:gdLst/>
            <a:ahLst/>
            <a:cxnLst/>
            <a:rect l="l" t="t" r="r" b="b"/>
            <a:pathLst>
              <a:path w="161289" h="542925">
                <a:moveTo>
                  <a:pt x="0" y="0"/>
                </a:moveTo>
                <a:lnTo>
                  <a:pt x="160834" y="1332"/>
                </a:lnTo>
                <a:lnTo>
                  <a:pt x="160834" y="542437"/>
                </a:lnTo>
                <a:lnTo>
                  <a:pt x="0" y="541108"/>
                </a:lnTo>
                <a:lnTo>
                  <a:pt x="0" y="218782"/>
                </a:lnTo>
                <a:lnTo>
                  <a:pt x="17899" y="188950"/>
                </a:lnTo>
                <a:lnTo>
                  <a:pt x="0" y="1637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967646" y="2678143"/>
            <a:ext cx="649605" cy="278765"/>
          </a:xfrm>
          <a:custGeom>
            <a:avLst/>
            <a:gdLst/>
            <a:ahLst/>
            <a:cxnLst/>
            <a:rect l="l" t="t" r="r" b="b"/>
            <a:pathLst>
              <a:path w="649604" h="278764">
                <a:moveTo>
                  <a:pt x="0" y="0"/>
                </a:moveTo>
                <a:lnTo>
                  <a:pt x="649202" y="0"/>
                </a:lnTo>
                <a:lnTo>
                  <a:pt x="649202" y="278234"/>
                </a:lnTo>
                <a:lnTo>
                  <a:pt x="0" y="278234"/>
                </a:lnTo>
                <a:lnTo>
                  <a:pt x="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967646" y="2678143"/>
            <a:ext cx="649605" cy="278765"/>
          </a:xfrm>
          <a:custGeom>
            <a:avLst/>
            <a:gdLst/>
            <a:ahLst/>
            <a:cxnLst/>
            <a:rect l="l" t="t" r="r" b="b"/>
            <a:pathLst>
              <a:path w="649604" h="278764">
                <a:moveTo>
                  <a:pt x="0" y="0"/>
                </a:moveTo>
                <a:lnTo>
                  <a:pt x="649202" y="0"/>
                </a:lnTo>
                <a:lnTo>
                  <a:pt x="649202" y="278234"/>
                </a:lnTo>
                <a:lnTo>
                  <a:pt x="0" y="278234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10451" y="2957331"/>
            <a:ext cx="570865" cy="212725"/>
          </a:xfrm>
          <a:custGeom>
            <a:avLst/>
            <a:gdLst/>
            <a:ahLst/>
            <a:cxnLst/>
            <a:rect l="l" t="t" r="r" b="b"/>
            <a:pathLst>
              <a:path w="570864" h="212725">
                <a:moveTo>
                  <a:pt x="0" y="0"/>
                </a:moveTo>
                <a:lnTo>
                  <a:pt x="570726" y="0"/>
                </a:lnTo>
                <a:lnTo>
                  <a:pt x="570726" y="212166"/>
                </a:lnTo>
                <a:lnTo>
                  <a:pt x="0" y="212166"/>
                </a:lnTo>
                <a:lnTo>
                  <a:pt x="0" y="0"/>
                </a:lnTo>
                <a:close/>
              </a:path>
            </a:pathLst>
          </a:custGeom>
          <a:solidFill>
            <a:srgbClr val="D6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010451" y="2957331"/>
            <a:ext cx="570865" cy="212725"/>
          </a:xfrm>
          <a:custGeom>
            <a:avLst/>
            <a:gdLst/>
            <a:ahLst/>
            <a:cxnLst/>
            <a:rect l="l" t="t" r="r" b="b"/>
            <a:pathLst>
              <a:path w="570864" h="212725">
                <a:moveTo>
                  <a:pt x="0" y="0"/>
                </a:moveTo>
                <a:lnTo>
                  <a:pt x="570726" y="0"/>
                </a:lnTo>
                <a:lnTo>
                  <a:pt x="570726" y="212166"/>
                </a:lnTo>
                <a:lnTo>
                  <a:pt x="0" y="212166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970319" y="2744358"/>
            <a:ext cx="647700" cy="54610"/>
          </a:xfrm>
          <a:custGeom>
            <a:avLst/>
            <a:gdLst/>
            <a:ahLst/>
            <a:cxnLst/>
            <a:rect l="l" t="t" r="r" b="b"/>
            <a:pathLst>
              <a:path w="647700" h="54610">
                <a:moveTo>
                  <a:pt x="0" y="54177"/>
                </a:moveTo>
                <a:lnTo>
                  <a:pt x="64792" y="39462"/>
                </a:lnTo>
                <a:lnTo>
                  <a:pt x="226733" y="12708"/>
                </a:lnTo>
                <a:lnTo>
                  <a:pt x="437162" y="0"/>
                </a:lnTo>
                <a:lnTo>
                  <a:pt x="647423" y="27422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68533" y="2821176"/>
            <a:ext cx="648335" cy="62230"/>
          </a:xfrm>
          <a:custGeom>
            <a:avLst/>
            <a:gdLst/>
            <a:ahLst/>
            <a:cxnLst/>
            <a:rect l="l" t="t" r="r" b="b"/>
            <a:pathLst>
              <a:path w="648335" h="62230">
                <a:moveTo>
                  <a:pt x="0" y="62075"/>
                </a:moveTo>
                <a:lnTo>
                  <a:pt x="70700" y="45507"/>
                </a:lnTo>
                <a:lnTo>
                  <a:pt x="242561" y="15145"/>
                </a:lnTo>
                <a:lnTo>
                  <a:pt x="455220" y="0"/>
                </a:lnTo>
                <a:lnTo>
                  <a:pt x="648315" y="29080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071982" y="2870432"/>
            <a:ext cx="544195" cy="75565"/>
          </a:xfrm>
          <a:custGeom>
            <a:avLst/>
            <a:gdLst/>
            <a:ahLst/>
            <a:cxnLst/>
            <a:rect l="l" t="t" r="r" b="b"/>
            <a:pathLst>
              <a:path w="544195" h="75564">
                <a:moveTo>
                  <a:pt x="0" y="75241"/>
                </a:moveTo>
                <a:lnTo>
                  <a:pt x="43237" y="55734"/>
                </a:lnTo>
                <a:lnTo>
                  <a:pt x="160630" y="19506"/>
                </a:lnTo>
                <a:lnTo>
                  <a:pt x="333702" y="0"/>
                </a:lnTo>
                <a:lnTo>
                  <a:pt x="543977" y="30656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298895" y="298887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113774" y="113770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236471" y="298887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0" y="0"/>
                </a:moveTo>
                <a:lnTo>
                  <a:pt x="144096" y="144092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174050" y="2988878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30">
                <a:moveTo>
                  <a:pt x="0" y="0"/>
                </a:moveTo>
                <a:lnTo>
                  <a:pt x="176194" y="17619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111626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0" y="0"/>
                </a:moveTo>
                <a:lnTo>
                  <a:pt x="204303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52770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0" y="0"/>
                </a:moveTo>
                <a:lnTo>
                  <a:pt x="204306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90346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0" y="0"/>
                </a:moveTo>
                <a:lnTo>
                  <a:pt x="204307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920787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0" y="0"/>
                </a:moveTo>
                <a:lnTo>
                  <a:pt x="204303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858363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0" y="0"/>
                </a:moveTo>
                <a:lnTo>
                  <a:pt x="204303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95938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0" y="0"/>
                </a:moveTo>
                <a:lnTo>
                  <a:pt x="204307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64323" y="3019683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0" y="0"/>
                </a:moveTo>
                <a:lnTo>
                  <a:pt x="173498" y="173498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37572" y="3051787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5" h="141605">
                <a:moveTo>
                  <a:pt x="0" y="0"/>
                </a:moveTo>
                <a:lnTo>
                  <a:pt x="141394" y="14139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705467" y="3082107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0" y="0"/>
                </a:moveTo>
                <a:lnTo>
                  <a:pt x="111074" y="11107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95693" y="2988878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120855" y="0"/>
                </a:moveTo>
                <a:lnTo>
                  <a:pt x="0" y="120855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722441" y="2988878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4" h="156844">
                <a:moveTo>
                  <a:pt x="156528" y="0"/>
                </a:moveTo>
                <a:lnTo>
                  <a:pt x="0" y="156527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752763" y="2988878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30" h="189230">
                <a:moveTo>
                  <a:pt x="188629" y="0"/>
                </a:moveTo>
                <a:lnTo>
                  <a:pt x="0" y="188629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799509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204307" y="0"/>
                </a:moveTo>
                <a:lnTo>
                  <a:pt x="0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858366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204307" y="0"/>
                </a:moveTo>
                <a:lnTo>
                  <a:pt x="0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920791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204303" y="0"/>
                </a:moveTo>
                <a:lnTo>
                  <a:pt x="0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990350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204307" y="0"/>
                </a:moveTo>
                <a:lnTo>
                  <a:pt x="0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052773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204307" y="0"/>
                </a:moveTo>
                <a:lnTo>
                  <a:pt x="0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115197" y="2988878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204303" y="0"/>
                </a:moveTo>
                <a:lnTo>
                  <a:pt x="0" y="20430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77621" y="3019687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73494" y="0"/>
                </a:moveTo>
                <a:lnTo>
                  <a:pt x="0" y="17349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236475" y="3050006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143178" y="0"/>
                </a:moveTo>
                <a:lnTo>
                  <a:pt x="0" y="143175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298899" y="3083897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5">
                <a:moveTo>
                  <a:pt x="109288" y="0"/>
                </a:moveTo>
                <a:lnTo>
                  <a:pt x="0" y="1092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691438" y="2810217"/>
            <a:ext cx="173355" cy="500380"/>
          </a:xfrm>
          <a:custGeom>
            <a:avLst/>
            <a:gdLst/>
            <a:ahLst/>
            <a:cxnLst/>
            <a:rect l="l" t="t" r="r" b="b"/>
            <a:pathLst>
              <a:path w="173355" h="500379">
                <a:moveTo>
                  <a:pt x="93532" y="0"/>
                </a:moveTo>
                <a:lnTo>
                  <a:pt x="59996" y="6360"/>
                </a:lnTo>
                <a:lnTo>
                  <a:pt x="32713" y="29459"/>
                </a:lnTo>
                <a:lnTo>
                  <a:pt x="18911" y="69900"/>
                </a:lnTo>
                <a:lnTo>
                  <a:pt x="17863" y="126100"/>
                </a:lnTo>
                <a:lnTo>
                  <a:pt x="15162" y="177811"/>
                </a:lnTo>
                <a:lnTo>
                  <a:pt x="11468" y="226829"/>
                </a:lnTo>
                <a:lnTo>
                  <a:pt x="7443" y="274949"/>
                </a:lnTo>
                <a:lnTo>
                  <a:pt x="3749" y="323967"/>
                </a:lnTo>
                <a:lnTo>
                  <a:pt x="1047" y="375677"/>
                </a:lnTo>
                <a:lnTo>
                  <a:pt x="0" y="431877"/>
                </a:lnTo>
                <a:lnTo>
                  <a:pt x="10190" y="465876"/>
                </a:lnTo>
                <a:lnTo>
                  <a:pt x="35219" y="488434"/>
                </a:lnTo>
                <a:lnTo>
                  <a:pt x="69083" y="499691"/>
                </a:lnTo>
                <a:lnTo>
                  <a:pt x="105782" y="499791"/>
                </a:lnTo>
                <a:lnTo>
                  <a:pt x="139316" y="488877"/>
                </a:lnTo>
                <a:lnTo>
                  <a:pt x="163682" y="467091"/>
                </a:lnTo>
                <a:lnTo>
                  <a:pt x="172880" y="434577"/>
                </a:lnTo>
                <a:lnTo>
                  <a:pt x="172131" y="378527"/>
                </a:lnTo>
                <a:lnTo>
                  <a:pt x="170202" y="327202"/>
                </a:lnTo>
                <a:lnTo>
                  <a:pt x="167565" y="278713"/>
                </a:lnTo>
                <a:lnTo>
                  <a:pt x="164691" y="231168"/>
                </a:lnTo>
                <a:lnTo>
                  <a:pt x="162053" y="182678"/>
                </a:lnTo>
                <a:lnTo>
                  <a:pt x="160124" y="131353"/>
                </a:lnTo>
                <a:lnTo>
                  <a:pt x="159376" y="75304"/>
                </a:lnTo>
                <a:lnTo>
                  <a:pt x="150450" y="35076"/>
                </a:lnTo>
                <a:lnTo>
                  <a:pt x="126092" y="9773"/>
                </a:lnTo>
                <a:lnTo>
                  <a:pt x="93532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691438" y="2810217"/>
            <a:ext cx="173355" cy="500380"/>
          </a:xfrm>
          <a:custGeom>
            <a:avLst/>
            <a:gdLst/>
            <a:ahLst/>
            <a:cxnLst/>
            <a:rect l="l" t="t" r="r" b="b"/>
            <a:pathLst>
              <a:path w="173355" h="500379">
                <a:moveTo>
                  <a:pt x="18911" y="69900"/>
                </a:moveTo>
                <a:lnTo>
                  <a:pt x="32713" y="29459"/>
                </a:lnTo>
                <a:lnTo>
                  <a:pt x="59996" y="6360"/>
                </a:lnTo>
                <a:lnTo>
                  <a:pt x="93532" y="0"/>
                </a:lnTo>
                <a:lnTo>
                  <a:pt x="126092" y="9773"/>
                </a:lnTo>
                <a:lnTo>
                  <a:pt x="150450" y="35076"/>
                </a:lnTo>
                <a:lnTo>
                  <a:pt x="159376" y="75304"/>
                </a:lnTo>
                <a:lnTo>
                  <a:pt x="160124" y="131353"/>
                </a:lnTo>
                <a:lnTo>
                  <a:pt x="162053" y="182678"/>
                </a:lnTo>
                <a:lnTo>
                  <a:pt x="164691" y="231168"/>
                </a:lnTo>
                <a:lnTo>
                  <a:pt x="167565" y="278713"/>
                </a:lnTo>
                <a:lnTo>
                  <a:pt x="170202" y="327202"/>
                </a:lnTo>
                <a:lnTo>
                  <a:pt x="172131" y="378527"/>
                </a:lnTo>
                <a:lnTo>
                  <a:pt x="172880" y="434577"/>
                </a:lnTo>
                <a:lnTo>
                  <a:pt x="163682" y="467091"/>
                </a:lnTo>
                <a:lnTo>
                  <a:pt x="139316" y="488877"/>
                </a:lnTo>
                <a:lnTo>
                  <a:pt x="105782" y="499791"/>
                </a:lnTo>
                <a:lnTo>
                  <a:pt x="69083" y="499691"/>
                </a:lnTo>
                <a:lnTo>
                  <a:pt x="35219" y="488434"/>
                </a:lnTo>
                <a:lnTo>
                  <a:pt x="10190" y="465876"/>
                </a:lnTo>
                <a:lnTo>
                  <a:pt x="0" y="431877"/>
                </a:lnTo>
                <a:lnTo>
                  <a:pt x="1047" y="375677"/>
                </a:lnTo>
                <a:lnTo>
                  <a:pt x="3749" y="323967"/>
                </a:lnTo>
                <a:lnTo>
                  <a:pt x="7443" y="274949"/>
                </a:lnTo>
                <a:lnTo>
                  <a:pt x="11468" y="226829"/>
                </a:lnTo>
                <a:lnTo>
                  <a:pt x="15162" y="177811"/>
                </a:lnTo>
                <a:lnTo>
                  <a:pt x="17863" y="126100"/>
                </a:lnTo>
                <a:lnTo>
                  <a:pt x="18911" y="6990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714626" y="2821257"/>
            <a:ext cx="132587" cy="156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831906" y="2760828"/>
            <a:ext cx="192405" cy="556260"/>
          </a:xfrm>
          <a:custGeom>
            <a:avLst/>
            <a:gdLst/>
            <a:ahLst/>
            <a:cxnLst/>
            <a:rect l="l" t="t" r="r" b="b"/>
            <a:pathLst>
              <a:path w="192405" h="556260">
                <a:moveTo>
                  <a:pt x="87604" y="0"/>
                </a:moveTo>
                <a:lnTo>
                  <a:pt x="56931" y="11676"/>
                </a:lnTo>
                <a:lnTo>
                  <a:pt x="33046" y="37155"/>
                </a:lnTo>
                <a:lnTo>
                  <a:pt x="21005" y="76860"/>
                </a:lnTo>
                <a:lnTo>
                  <a:pt x="20103" y="131803"/>
                </a:lnTo>
                <a:lnTo>
                  <a:pt x="17723" y="182737"/>
                </a:lnTo>
                <a:lnTo>
                  <a:pt x="14359" y="230999"/>
                </a:lnTo>
                <a:lnTo>
                  <a:pt x="6646" y="324849"/>
                </a:lnTo>
                <a:lnTo>
                  <a:pt x="3282" y="373111"/>
                </a:lnTo>
                <a:lnTo>
                  <a:pt x="902" y="424045"/>
                </a:lnTo>
                <a:lnTo>
                  <a:pt x="0" y="478988"/>
                </a:lnTo>
                <a:lnTo>
                  <a:pt x="8867" y="512735"/>
                </a:lnTo>
                <a:lnTo>
                  <a:pt x="30992" y="536736"/>
                </a:lnTo>
                <a:lnTo>
                  <a:pt x="61910" y="551095"/>
                </a:lnTo>
                <a:lnTo>
                  <a:pt x="97152" y="555919"/>
                </a:lnTo>
                <a:lnTo>
                  <a:pt x="132254" y="551314"/>
                </a:lnTo>
                <a:lnTo>
                  <a:pt x="162749" y="537386"/>
                </a:lnTo>
                <a:lnTo>
                  <a:pt x="184171" y="514243"/>
                </a:lnTo>
                <a:lnTo>
                  <a:pt x="192053" y="481990"/>
                </a:lnTo>
                <a:lnTo>
                  <a:pt x="191408" y="427176"/>
                </a:lnTo>
                <a:lnTo>
                  <a:pt x="189709" y="376582"/>
                </a:lnTo>
                <a:lnTo>
                  <a:pt x="187306" y="328801"/>
                </a:lnTo>
                <a:lnTo>
                  <a:pt x="181798" y="236051"/>
                </a:lnTo>
                <a:lnTo>
                  <a:pt x="179395" y="188270"/>
                </a:lnTo>
                <a:lnTo>
                  <a:pt x="177696" y="137676"/>
                </a:lnTo>
                <a:lnTo>
                  <a:pt x="177051" y="82862"/>
                </a:lnTo>
                <a:lnTo>
                  <a:pt x="169789" y="43557"/>
                </a:lnTo>
                <a:lnTo>
                  <a:pt x="149090" y="16363"/>
                </a:lnTo>
                <a:lnTo>
                  <a:pt x="120009" y="1703"/>
                </a:lnTo>
                <a:lnTo>
                  <a:pt x="87604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831906" y="2760828"/>
            <a:ext cx="192405" cy="556260"/>
          </a:xfrm>
          <a:custGeom>
            <a:avLst/>
            <a:gdLst/>
            <a:ahLst/>
            <a:cxnLst/>
            <a:rect l="l" t="t" r="r" b="b"/>
            <a:pathLst>
              <a:path w="192405" h="556260">
                <a:moveTo>
                  <a:pt x="21005" y="76860"/>
                </a:moveTo>
                <a:lnTo>
                  <a:pt x="33046" y="37155"/>
                </a:lnTo>
                <a:lnTo>
                  <a:pt x="56931" y="11676"/>
                </a:lnTo>
                <a:lnTo>
                  <a:pt x="87604" y="0"/>
                </a:lnTo>
                <a:lnTo>
                  <a:pt x="120009" y="1703"/>
                </a:lnTo>
                <a:lnTo>
                  <a:pt x="149090" y="16363"/>
                </a:lnTo>
                <a:lnTo>
                  <a:pt x="169789" y="43557"/>
                </a:lnTo>
                <a:lnTo>
                  <a:pt x="177051" y="82862"/>
                </a:lnTo>
                <a:lnTo>
                  <a:pt x="177696" y="137676"/>
                </a:lnTo>
                <a:lnTo>
                  <a:pt x="179395" y="188270"/>
                </a:lnTo>
                <a:lnTo>
                  <a:pt x="181798" y="236051"/>
                </a:lnTo>
                <a:lnTo>
                  <a:pt x="184552" y="282426"/>
                </a:lnTo>
                <a:lnTo>
                  <a:pt x="187306" y="328801"/>
                </a:lnTo>
                <a:lnTo>
                  <a:pt x="189709" y="376582"/>
                </a:lnTo>
                <a:lnTo>
                  <a:pt x="191408" y="427176"/>
                </a:lnTo>
                <a:lnTo>
                  <a:pt x="192053" y="481990"/>
                </a:lnTo>
                <a:lnTo>
                  <a:pt x="184171" y="514243"/>
                </a:lnTo>
                <a:lnTo>
                  <a:pt x="162749" y="537386"/>
                </a:lnTo>
                <a:lnTo>
                  <a:pt x="132254" y="551314"/>
                </a:lnTo>
                <a:lnTo>
                  <a:pt x="97152" y="555919"/>
                </a:lnTo>
                <a:lnTo>
                  <a:pt x="61910" y="551095"/>
                </a:lnTo>
                <a:lnTo>
                  <a:pt x="30992" y="536736"/>
                </a:lnTo>
                <a:lnTo>
                  <a:pt x="8867" y="512735"/>
                </a:lnTo>
                <a:lnTo>
                  <a:pt x="0" y="478988"/>
                </a:lnTo>
                <a:lnTo>
                  <a:pt x="902" y="424045"/>
                </a:lnTo>
                <a:lnTo>
                  <a:pt x="3282" y="373111"/>
                </a:lnTo>
                <a:lnTo>
                  <a:pt x="6646" y="324849"/>
                </a:lnTo>
                <a:lnTo>
                  <a:pt x="10502" y="277924"/>
                </a:lnTo>
                <a:lnTo>
                  <a:pt x="14359" y="230999"/>
                </a:lnTo>
                <a:lnTo>
                  <a:pt x="17723" y="182737"/>
                </a:lnTo>
                <a:lnTo>
                  <a:pt x="20103" y="131803"/>
                </a:lnTo>
                <a:lnTo>
                  <a:pt x="21005" y="7686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857861" y="2772497"/>
            <a:ext cx="146898" cy="173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977774" y="2804816"/>
            <a:ext cx="173355" cy="500380"/>
          </a:xfrm>
          <a:custGeom>
            <a:avLst/>
            <a:gdLst/>
            <a:ahLst/>
            <a:cxnLst/>
            <a:rect l="l" t="t" r="r" b="b"/>
            <a:pathLst>
              <a:path w="173355" h="500379">
                <a:moveTo>
                  <a:pt x="93533" y="0"/>
                </a:moveTo>
                <a:lnTo>
                  <a:pt x="59998" y="6360"/>
                </a:lnTo>
                <a:lnTo>
                  <a:pt x="32715" y="29458"/>
                </a:lnTo>
                <a:lnTo>
                  <a:pt x="18911" y="69898"/>
                </a:lnTo>
                <a:lnTo>
                  <a:pt x="17863" y="126099"/>
                </a:lnTo>
                <a:lnTo>
                  <a:pt x="15162" y="177810"/>
                </a:lnTo>
                <a:lnTo>
                  <a:pt x="11468" y="226828"/>
                </a:lnTo>
                <a:lnTo>
                  <a:pt x="7443" y="274947"/>
                </a:lnTo>
                <a:lnTo>
                  <a:pt x="3749" y="323964"/>
                </a:lnTo>
                <a:lnTo>
                  <a:pt x="1047" y="375675"/>
                </a:lnTo>
                <a:lnTo>
                  <a:pt x="0" y="431874"/>
                </a:lnTo>
                <a:lnTo>
                  <a:pt x="10191" y="465873"/>
                </a:lnTo>
                <a:lnTo>
                  <a:pt x="35220" y="488431"/>
                </a:lnTo>
                <a:lnTo>
                  <a:pt x="69084" y="499688"/>
                </a:lnTo>
                <a:lnTo>
                  <a:pt x="105783" y="499789"/>
                </a:lnTo>
                <a:lnTo>
                  <a:pt x="139316" y="488875"/>
                </a:lnTo>
                <a:lnTo>
                  <a:pt x="163682" y="467090"/>
                </a:lnTo>
                <a:lnTo>
                  <a:pt x="172880" y="434577"/>
                </a:lnTo>
                <a:lnTo>
                  <a:pt x="172131" y="378527"/>
                </a:lnTo>
                <a:lnTo>
                  <a:pt x="170202" y="327201"/>
                </a:lnTo>
                <a:lnTo>
                  <a:pt x="167565" y="278711"/>
                </a:lnTo>
                <a:lnTo>
                  <a:pt x="164691" y="231166"/>
                </a:lnTo>
                <a:lnTo>
                  <a:pt x="162053" y="182676"/>
                </a:lnTo>
                <a:lnTo>
                  <a:pt x="160124" y="131351"/>
                </a:lnTo>
                <a:lnTo>
                  <a:pt x="159376" y="75301"/>
                </a:lnTo>
                <a:lnTo>
                  <a:pt x="150450" y="35074"/>
                </a:lnTo>
                <a:lnTo>
                  <a:pt x="126093" y="9772"/>
                </a:lnTo>
                <a:lnTo>
                  <a:pt x="93533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977774" y="2804816"/>
            <a:ext cx="173355" cy="500380"/>
          </a:xfrm>
          <a:custGeom>
            <a:avLst/>
            <a:gdLst/>
            <a:ahLst/>
            <a:cxnLst/>
            <a:rect l="l" t="t" r="r" b="b"/>
            <a:pathLst>
              <a:path w="173355" h="500379">
                <a:moveTo>
                  <a:pt x="18911" y="69898"/>
                </a:moveTo>
                <a:lnTo>
                  <a:pt x="32715" y="29458"/>
                </a:lnTo>
                <a:lnTo>
                  <a:pt x="59998" y="6360"/>
                </a:lnTo>
                <a:lnTo>
                  <a:pt x="93533" y="0"/>
                </a:lnTo>
                <a:lnTo>
                  <a:pt x="126093" y="9772"/>
                </a:lnTo>
                <a:lnTo>
                  <a:pt x="150450" y="35074"/>
                </a:lnTo>
                <a:lnTo>
                  <a:pt x="159376" y="75301"/>
                </a:lnTo>
                <a:lnTo>
                  <a:pt x="160124" y="131351"/>
                </a:lnTo>
                <a:lnTo>
                  <a:pt x="162053" y="182676"/>
                </a:lnTo>
                <a:lnTo>
                  <a:pt x="164691" y="231166"/>
                </a:lnTo>
                <a:lnTo>
                  <a:pt x="167565" y="278711"/>
                </a:lnTo>
                <a:lnTo>
                  <a:pt x="170202" y="327201"/>
                </a:lnTo>
                <a:lnTo>
                  <a:pt x="172131" y="378527"/>
                </a:lnTo>
                <a:lnTo>
                  <a:pt x="172880" y="434577"/>
                </a:lnTo>
                <a:lnTo>
                  <a:pt x="163682" y="467090"/>
                </a:lnTo>
                <a:lnTo>
                  <a:pt x="139316" y="488875"/>
                </a:lnTo>
                <a:lnTo>
                  <a:pt x="105783" y="499789"/>
                </a:lnTo>
                <a:lnTo>
                  <a:pt x="69084" y="499688"/>
                </a:lnTo>
                <a:lnTo>
                  <a:pt x="35220" y="488431"/>
                </a:lnTo>
                <a:lnTo>
                  <a:pt x="10191" y="465873"/>
                </a:lnTo>
                <a:lnTo>
                  <a:pt x="0" y="431874"/>
                </a:lnTo>
                <a:lnTo>
                  <a:pt x="1047" y="375675"/>
                </a:lnTo>
                <a:lnTo>
                  <a:pt x="3749" y="323964"/>
                </a:lnTo>
                <a:lnTo>
                  <a:pt x="7443" y="274947"/>
                </a:lnTo>
                <a:lnTo>
                  <a:pt x="11468" y="226828"/>
                </a:lnTo>
                <a:lnTo>
                  <a:pt x="15162" y="177810"/>
                </a:lnTo>
                <a:lnTo>
                  <a:pt x="17863" y="126099"/>
                </a:lnTo>
                <a:lnTo>
                  <a:pt x="18911" y="69898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000963" y="2815853"/>
            <a:ext cx="132587" cy="156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131750" y="2865577"/>
            <a:ext cx="159385" cy="462280"/>
          </a:xfrm>
          <a:custGeom>
            <a:avLst/>
            <a:gdLst/>
            <a:ahLst/>
            <a:cxnLst/>
            <a:rect l="l" t="t" r="r" b="b"/>
            <a:pathLst>
              <a:path w="159385" h="462279">
                <a:moveTo>
                  <a:pt x="86224" y="0"/>
                </a:moveTo>
                <a:lnTo>
                  <a:pt x="55309" y="5863"/>
                </a:lnTo>
                <a:lnTo>
                  <a:pt x="30158" y="27156"/>
                </a:lnTo>
                <a:lnTo>
                  <a:pt x="17434" y="64438"/>
                </a:lnTo>
                <a:lnTo>
                  <a:pt x="16468" y="116247"/>
                </a:lnTo>
                <a:lnTo>
                  <a:pt x="13978" y="163918"/>
                </a:lnTo>
                <a:lnTo>
                  <a:pt x="10572" y="209106"/>
                </a:lnTo>
                <a:lnTo>
                  <a:pt x="6861" y="253467"/>
                </a:lnTo>
                <a:lnTo>
                  <a:pt x="3456" y="298655"/>
                </a:lnTo>
                <a:lnTo>
                  <a:pt x="965" y="346326"/>
                </a:lnTo>
                <a:lnTo>
                  <a:pt x="0" y="398135"/>
                </a:lnTo>
                <a:lnTo>
                  <a:pt x="12439" y="433673"/>
                </a:lnTo>
                <a:lnTo>
                  <a:pt x="42241" y="454883"/>
                </a:lnTo>
                <a:lnTo>
                  <a:pt x="80621" y="461973"/>
                </a:lnTo>
                <a:lnTo>
                  <a:pt x="118793" y="455154"/>
                </a:lnTo>
                <a:lnTo>
                  <a:pt x="147971" y="434634"/>
                </a:lnTo>
                <a:lnTo>
                  <a:pt x="159372" y="400623"/>
                </a:lnTo>
                <a:lnTo>
                  <a:pt x="158682" y="348953"/>
                </a:lnTo>
                <a:lnTo>
                  <a:pt x="156904" y="301638"/>
                </a:lnTo>
                <a:lnTo>
                  <a:pt x="154472" y="256937"/>
                </a:lnTo>
                <a:lnTo>
                  <a:pt x="151822" y="213108"/>
                </a:lnTo>
                <a:lnTo>
                  <a:pt x="149390" y="168406"/>
                </a:lnTo>
                <a:lnTo>
                  <a:pt x="147612" y="121091"/>
                </a:lnTo>
                <a:lnTo>
                  <a:pt x="146922" y="69420"/>
                </a:lnTo>
                <a:lnTo>
                  <a:pt x="138694" y="32335"/>
                </a:lnTo>
                <a:lnTo>
                  <a:pt x="116240" y="9009"/>
                </a:lnTo>
                <a:lnTo>
                  <a:pt x="86224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131750" y="2865577"/>
            <a:ext cx="159385" cy="462280"/>
          </a:xfrm>
          <a:custGeom>
            <a:avLst/>
            <a:gdLst/>
            <a:ahLst/>
            <a:cxnLst/>
            <a:rect l="l" t="t" r="r" b="b"/>
            <a:pathLst>
              <a:path w="159385" h="462279">
                <a:moveTo>
                  <a:pt x="17434" y="64438"/>
                </a:moveTo>
                <a:lnTo>
                  <a:pt x="30158" y="27156"/>
                </a:lnTo>
                <a:lnTo>
                  <a:pt x="55309" y="5863"/>
                </a:lnTo>
                <a:lnTo>
                  <a:pt x="86224" y="0"/>
                </a:lnTo>
                <a:lnTo>
                  <a:pt x="116240" y="9009"/>
                </a:lnTo>
                <a:lnTo>
                  <a:pt x="138694" y="32335"/>
                </a:lnTo>
                <a:lnTo>
                  <a:pt x="146922" y="69420"/>
                </a:lnTo>
                <a:lnTo>
                  <a:pt x="147612" y="121091"/>
                </a:lnTo>
                <a:lnTo>
                  <a:pt x="149390" y="168406"/>
                </a:lnTo>
                <a:lnTo>
                  <a:pt x="151822" y="213108"/>
                </a:lnTo>
                <a:lnTo>
                  <a:pt x="154472" y="256937"/>
                </a:lnTo>
                <a:lnTo>
                  <a:pt x="156904" y="301638"/>
                </a:lnTo>
                <a:lnTo>
                  <a:pt x="158682" y="348953"/>
                </a:lnTo>
                <a:lnTo>
                  <a:pt x="159372" y="400623"/>
                </a:lnTo>
                <a:lnTo>
                  <a:pt x="147971" y="434634"/>
                </a:lnTo>
                <a:lnTo>
                  <a:pt x="118793" y="455154"/>
                </a:lnTo>
                <a:lnTo>
                  <a:pt x="80621" y="461973"/>
                </a:lnTo>
                <a:lnTo>
                  <a:pt x="42241" y="454883"/>
                </a:lnTo>
                <a:lnTo>
                  <a:pt x="12439" y="433673"/>
                </a:lnTo>
                <a:lnTo>
                  <a:pt x="0" y="398135"/>
                </a:lnTo>
                <a:lnTo>
                  <a:pt x="965" y="346326"/>
                </a:lnTo>
                <a:lnTo>
                  <a:pt x="3456" y="298655"/>
                </a:lnTo>
                <a:lnTo>
                  <a:pt x="6861" y="253467"/>
                </a:lnTo>
                <a:lnTo>
                  <a:pt x="10572" y="209106"/>
                </a:lnTo>
                <a:lnTo>
                  <a:pt x="13978" y="163918"/>
                </a:lnTo>
                <a:lnTo>
                  <a:pt x="16468" y="116247"/>
                </a:lnTo>
                <a:lnTo>
                  <a:pt x="17434" y="64438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152987" y="2875612"/>
            <a:ext cx="122508" cy="1445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305197" y="900325"/>
            <a:ext cx="6889115" cy="12319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27. 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student is trying to work the ergonomic dimensions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(measurements)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 ‘round’ handle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machine vice, that he intends to manufacture. The student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measures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radius of the handle of an existing handle and ﬁnds it to be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25mm.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5"/>
              </a:spcBef>
              <a:tabLst>
                <a:tab pos="3884929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circumference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handle?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tabLst>
                <a:tab pos="452691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 ‘round’ end of</a:t>
            </a:r>
            <a:r>
              <a:rPr dirty="0" sz="14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handle?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83902" y="4070329"/>
            <a:ext cx="2318385" cy="114554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690"/>
              </a:spcBef>
            </a:pPr>
            <a:r>
              <a:rPr dirty="0" sz="2300" spc="5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πr</a:t>
            </a:r>
            <a:r>
              <a:rPr dirty="0" sz="2300" spc="-3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²</a:t>
            </a:r>
            <a:endParaRPr sz="23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425"/>
              </a:spcBef>
            </a:pP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23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207894" y="3743894"/>
            <a:ext cx="1084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579303" y="4074840"/>
            <a:ext cx="3571875" cy="96139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7747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610"/>
              </a:spcBef>
            </a:pPr>
            <a:r>
              <a:rPr dirty="0" sz="1900" spc="70">
                <a:solidFill>
                  <a:srgbClr val="151616"/>
                </a:solidFill>
                <a:latin typeface="Arial"/>
                <a:cs typeface="Arial"/>
              </a:rPr>
              <a:t>CIRCUMFERENCE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= 2 x </a:t>
            </a:r>
            <a:r>
              <a:rPr dirty="0" sz="1900" spc="15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9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 marL="1056640">
              <a:lnSpc>
                <a:spcPct val="100000"/>
              </a:lnSpc>
              <a:spcBef>
                <a:spcPts val="1230"/>
              </a:spcBef>
            </a:pPr>
            <a:r>
              <a:rPr dirty="0" sz="1900" spc="15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900" spc="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9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69298" y="3716583"/>
            <a:ext cx="1137920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1650" spc="6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FORMULA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259249" y="3838356"/>
            <a:ext cx="0" cy="2759075"/>
          </a:xfrm>
          <a:custGeom>
            <a:avLst/>
            <a:gdLst/>
            <a:ahLst/>
            <a:cxnLst/>
            <a:rect l="l" t="t" r="r" b="b"/>
            <a:pathLst>
              <a:path w="0" h="2759075">
                <a:moveTo>
                  <a:pt x="0" y="0"/>
                </a:moveTo>
                <a:lnTo>
                  <a:pt x="0" y="2758452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9" name="object 109"/>
          <p:cNvGraphicFramePr>
            <a:graphicFrameLocks noGrp="1"/>
          </p:cNvGraphicFramePr>
          <p:nvPr/>
        </p:nvGraphicFramePr>
        <p:xfrm>
          <a:off x="626735" y="6852001"/>
          <a:ext cx="2327910" cy="306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8240"/>
                <a:gridCol w="1158240"/>
              </a:tblGrid>
              <a:tr h="382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4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RADIUS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82676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HANDLE</a:t>
                      </a:r>
                      <a:r>
                        <a:rPr dirty="0" sz="1200" spc="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82676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HANDLE</a:t>
                      </a:r>
                      <a:r>
                        <a:rPr dirty="0" sz="1200" spc="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8268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HANDLE</a:t>
                      </a:r>
                      <a:r>
                        <a:rPr dirty="0" sz="1200" spc="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82672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HANDLE</a:t>
                      </a:r>
                      <a:r>
                        <a:rPr dirty="0" sz="1200" spc="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82672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HANDLE</a:t>
                      </a:r>
                      <a:r>
                        <a:rPr dirty="0" sz="1200" spc="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8268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8268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200" spc="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0" name="object 110"/>
          <p:cNvSpPr txBox="1"/>
          <p:nvPr/>
        </p:nvSpPr>
        <p:spPr>
          <a:xfrm>
            <a:off x="3375148" y="6742531"/>
            <a:ext cx="3948429" cy="203136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student collects the radius</a:t>
            </a:r>
            <a:r>
              <a:rPr dirty="0" sz="14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measurements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ﬁve machine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vices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enters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data into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table of results,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endParaRPr sz="1400">
              <a:latin typeface="Arial"/>
              <a:cs typeface="Arial"/>
            </a:endParaRPr>
          </a:p>
          <a:p>
            <a:pPr marL="12700" marR="231775">
              <a:lnSpc>
                <a:spcPts val="1560"/>
              </a:lnSpc>
              <a:spcBef>
                <a:spcPts val="1575"/>
              </a:spcBef>
              <a:tabLst>
                <a:tab pos="16325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Calculate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average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radius and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enter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your  result in the table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  <a:p>
            <a:pPr marL="20955" marR="114935">
              <a:lnSpc>
                <a:spcPts val="1560"/>
              </a:lnSpc>
              <a:spcBef>
                <a:spcPts val="1610"/>
              </a:spcBef>
              <a:tabLst>
                <a:tab pos="141414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could this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measurement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 useful</a:t>
            </a:r>
            <a:r>
              <a:rPr dirty="0" sz="1400" spc="-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when  designing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new machine vice, based on the  design above?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95527" y="566879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95527" y="6135293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95527" y="6592715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686428" y="5668790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686428" y="6135293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686428" y="6592715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181680" y="9081892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 h="0">
                <a:moveTo>
                  <a:pt x="0" y="0"/>
                </a:moveTo>
                <a:lnTo>
                  <a:pt x="41147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181680" y="9548395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 h="0">
                <a:moveTo>
                  <a:pt x="0" y="0"/>
                </a:moveTo>
                <a:lnTo>
                  <a:pt x="41147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181680" y="10005818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 h="0">
                <a:moveTo>
                  <a:pt x="0" y="0"/>
                </a:moveTo>
                <a:lnTo>
                  <a:pt x="41147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181680" y="10482068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 h="0">
                <a:moveTo>
                  <a:pt x="0" y="0"/>
                </a:moveTo>
                <a:lnTo>
                  <a:pt x="41147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2909578" y="10515617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0865" y="1051773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158426" y="1050307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383292" y="403203"/>
            <a:ext cx="4594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939540" algn="l"/>
              </a:tabLst>
            </a:pP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9"/>
              </a:rPr>
              <a:t>http://www.technologystudent.com/pdf14/maths4.pdf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(page</a:t>
            </a:r>
            <a:r>
              <a:rPr dirty="0" sz="1200" spc="-5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DD2B1C"/>
                </a:solidFill>
                <a:latin typeface="Arial"/>
                <a:cs typeface="Arial"/>
              </a:rPr>
              <a:t>11)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681" y="307601"/>
            <a:ext cx="6222365" cy="667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CORE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TECHNICAL PRINCIPLES - SECTION</a:t>
            </a:r>
            <a:r>
              <a:rPr dirty="0" sz="16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questions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are multiple choice.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Tick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5024" y="19668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5024" y="236053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5024" y="275423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5024" y="31479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3026" y="2019861"/>
            <a:ext cx="6596380" cy="1959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970" indent="-21844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6860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Resistor</a:t>
            </a:r>
            <a:endParaRPr sz="1400">
              <a:latin typeface="Arial"/>
              <a:cs typeface="Arial"/>
            </a:endParaRPr>
          </a:p>
          <a:p>
            <a:pPr marL="267970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6860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LED</a:t>
            </a:r>
            <a:endParaRPr sz="1400">
              <a:latin typeface="Arial"/>
              <a:cs typeface="Arial"/>
            </a:endParaRPr>
          </a:p>
          <a:p>
            <a:pPr marL="27749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7813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Push switch</a:t>
            </a:r>
            <a:endParaRPr sz="1400">
              <a:latin typeface="Arial"/>
              <a:cs typeface="Arial"/>
            </a:endParaRPr>
          </a:p>
          <a:p>
            <a:pPr marL="277495" indent="-227965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7813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Magnetic door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switch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2. The drawing below shows book shelve. 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force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applied to part</a:t>
            </a:r>
            <a:r>
              <a:rPr dirty="0" sz="14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5024" y="64118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05024" y="68055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05024" y="7199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05024" y="759294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4789" y="6464863"/>
            <a:ext cx="5716270" cy="3742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indent="-215265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3679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Tension</a:t>
            </a:r>
            <a:endParaRPr sz="1400">
              <a:latin typeface="Arial"/>
              <a:cs typeface="Arial"/>
            </a:endParaRPr>
          </a:p>
          <a:p>
            <a:pPr marL="236220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685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Compression</a:t>
            </a:r>
            <a:endParaRPr sz="1400">
              <a:latin typeface="Arial"/>
              <a:cs typeface="Arial"/>
            </a:endParaRPr>
          </a:p>
          <a:p>
            <a:pPr marL="242570" indent="-224790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Torsion</a:t>
            </a:r>
            <a:endParaRPr sz="1400">
              <a:latin typeface="Arial"/>
              <a:cs typeface="Arial"/>
            </a:endParaRPr>
          </a:p>
          <a:p>
            <a:pPr marL="24574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637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Shear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L="210185" indent="-198120">
              <a:lnSpc>
                <a:spcPct val="100000"/>
              </a:lnSpc>
              <a:buAutoNum type="arabicPeriod" startAt="3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 produced from natural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wood?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51616"/>
              </a:buClr>
              <a:buFont typeface="Arial"/>
              <a:buAutoNum type="arabicPeriod" startAt="3"/>
            </a:pPr>
            <a:endParaRPr sz="2700">
              <a:latin typeface="Arial"/>
              <a:cs typeface="Arial"/>
            </a:endParaRPr>
          </a:p>
          <a:p>
            <a:pPr lvl="1" marL="236220" indent="-218440">
              <a:lnSpc>
                <a:spcPct val="100000"/>
              </a:lnSpc>
              <a:buAutoNum type="alphaUcPeriod"/>
              <a:tabLst>
                <a:tab pos="23685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Styroﬂex</a:t>
            </a:r>
            <a:endParaRPr sz="1400">
              <a:latin typeface="Arial"/>
              <a:cs typeface="Arial"/>
            </a:endParaRPr>
          </a:p>
          <a:p>
            <a:pPr lvl="1" marL="226060" indent="-208279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2669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Arnitel</a:t>
            </a:r>
            <a:endParaRPr sz="1400">
              <a:latin typeface="Arial"/>
              <a:cs typeface="Arial"/>
            </a:endParaRPr>
          </a:p>
          <a:p>
            <a:pPr lvl="1" marL="24574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637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Polyethylene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terephthalate</a:t>
            </a:r>
            <a:endParaRPr sz="1400">
              <a:latin typeface="Arial"/>
              <a:cs typeface="Arial"/>
            </a:endParaRPr>
          </a:p>
          <a:p>
            <a:pPr lvl="1" marL="24574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6379" algn="l"/>
              </a:tabLst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Veneer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5024" y="8723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05024" y="91169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05024" y="9510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05024" y="9904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35515" y="1081220"/>
            <a:ext cx="4454525" cy="683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37160" marR="44577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1. What does the electronics symbol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opposite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represent?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93076" y="10665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61191" y="2007659"/>
            <a:ext cx="2012581" cy="1059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66330" y="4627468"/>
            <a:ext cx="1468511" cy="1501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64362" y="4630100"/>
            <a:ext cx="1123950" cy="257175"/>
          </a:xfrm>
          <a:custGeom>
            <a:avLst/>
            <a:gdLst/>
            <a:ahLst/>
            <a:cxnLst/>
            <a:rect l="l" t="t" r="r" b="b"/>
            <a:pathLst>
              <a:path w="1123950" h="257175">
                <a:moveTo>
                  <a:pt x="1123906" y="0"/>
                </a:moveTo>
                <a:lnTo>
                  <a:pt x="1123906" y="0"/>
                </a:lnTo>
                <a:lnTo>
                  <a:pt x="25356" y="0"/>
                </a:lnTo>
                <a:lnTo>
                  <a:pt x="11043" y="52971"/>
                </a:lnTo>
                <a:lnTo>
                  <a:pt x="1943" y="105467"/>
                </a:lnTo>
                <a:lnTo>
                  <a:pt x="0" y="157194"/>
                </a:lnTo>
                <a:lnTo>
                  <a:pt x="7156" y="207860"/>
                </a:lnTo>
                <a:lnTo>
                  <a:pt x="25356" y="257172"/>
                </a:lnTo>
                <a:lnTo>
                  <a:pt x="1123906" y="257172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92890" y="4639625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3"/>
                </a:lnTo>
                <a:lnTo>
                  <a:pt x="0" y="285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92890" y="4668425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3"/>
                </a:lnTo>
                <a:lnTo>
                  <a:pt x="0" y="285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92890" y="4699950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3"/>
                </a:lnTo>
                <a:lnTo>
                  <a:pt x="0" y="285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92890" y="4728752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2"/>
                </a:lnTo>
                <a:lnTo>
                  <a:pt x="0" y="285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92890" y="4760275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3"/>
                </a:lnTo>
                <a:lnTo>
                  <a:pt x="0" y="285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92890" y="4789077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2"/>
                </a:lnTo>
                <a:lnTo>
                  <a:pt x="0" y="285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92890" y="4820602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2"/>
                </a:lnTo>
                <a:lnTo>
                  <a:pt x="0" y="285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92890" y="4849402"/>
            <a:ext cx="1076325" cy="28575"/>
          </a:xfrm>
          <a:custGeom>
            <a:avLst/>
            <a:gdLst/>
            <a:ahLst/>
            <a:cxnLst/>
            <a:rect l="l" t="t" r="r" b="b"/>
            <a:pathLst>
              <a:path w="1076325" h="28575">
                <a:moveTo>
                  <a:pt x="0" y="0"/>
                </a:moveTo>
                <a:lnTo>
                  <a:pt x="1076331" y="0"/>
                </a:lnTo>
                <a:lnTo>
                  <a:pt x="1076331" y="28572"/>
                </a:lnTo>
                <a:lnTo>
                  <a:pt x="0" y="285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10196" y="5509580"/>
            <a:ext cx="190720" cy="202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243" y="1198316"/>
            <a:ext cx="68707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00189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28a.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understanding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smart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materials.</a:t>
            </a:r>
            <a:r>
              <a:rPr dirty="0" sz="1400" spc="-1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Photochromic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inks</a:t>
            </a:r>
            <a:r>
              <a:rPr dirty="0" sz="1400" spc="-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have  many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applications.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photochromic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inks?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546" y="2717420"/>
            <a:ext cx="6329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28b.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practical applications of photochromic inks.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 x 3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6244" y="3907750"/>
            <a:ext cx="4502785" cy="0"/>
          </a:xfrm>
          <a:custGeom>
            <a:avLst/>
            <a:gdLst/>
            <a:ahLst/>
            <a:cxnLst/>
            <a:rect l="l" t="t" r="r" b="b"/>
            <a:pathLst>
              <a:path w="4502784" h="0">
                <a:moveTo>
                  <a:pt x="0" y="0"/>
                </a:moveTo>
                <a:lnTo>
                  <a:pt x="45024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6362" y="440814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6362" y="4908527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362" y="5408906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1764" y="596008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565" y="651104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9977" y="163908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78032" y="262319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4669" y="247375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2175" y="538230"/>
            <a:ext cx="45491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http://www.technologystudent.com/joints/photchrom1.html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014" y="1017716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9575" y="100305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067" y="19392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9067" y="24396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25541" y="3607057"/>
            <a:ext cx="2416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PRACTICAL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APPLICATION</a:t>
            </a:r>
            <a:r>
              <a:rPr dirty="0" sz="1400" spc="-2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26244" y="7539951"/>
            <a:ext cx="4502785" cy="0"/>
          </a:xfrm>
          <a:custGeom>
            <a:avLst/>
            <a:gdLst/>
            <a:ahLst/>
            <a:cxnLst/>
            <a:rect l="l" t="t" r="r" b="b"/>
            <a:pathLst>
              <a:path w="4502784" h="0">
                <a:moveTo>
                  <a:pt x="0" y="0"/>
                </a:moveTo>
                <a:lnTo>
                  <a:pt x="45024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6362" y="80403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6362" y="8540730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6362" y="9041107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1764" y="959228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5565" y="10143252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25541" y="7239258"/>
            <a:ext cx="2416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PRACTICAL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APPLICATION</a:t>
            </a:r>
            <a:r>
              <a:rPr dirty="0" sz="1400" spc="-2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487" y="1358514"/>
            <a:ext cx="70231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54545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29a.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Designers invest time and eﬀort into developing an idea. What type of work /  design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processes</a:t>
            </a:r>
            <a:r>
              <a:rPr dirty="0" sz="1400" spc="-1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do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utilise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developing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idea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865" y="22186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9865" y="2719051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9865" y="3219429"/>
            <a:ext cx="6892290" cy="0"/>
          </a:xfrm>
          <a:custGeom>
            <a:avLst/>
            <a:gdLst/>
            <a:ahLst/>
            <a:cxnLst/>
            <a:rect l="l" t="t" r="r" b="b"/>
            <a:pathLst>
              <a:path w="6892290" h="0">
                <a:moveTo>
                  <a:pt x="0" y="0"/>
                </a:moveTo>
                <a:lnTo>
                  <a:pt x="6892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9977" y="341708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80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8032" y="440119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4669" y="425175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2175" y="716030"/>
            <a:ext cx="4321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http://www.technologystudent.com/designpro/dev1.htm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865" y="5380956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9865" y="5881355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9865" y="6381734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865" y="6879556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865" y="7379957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9865" y="7880335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9977" y="3440509"/>
            <a:ext cx="6842759" cy="792480"/>
          </a:xfrm>
          <a:custGeom>
            <a:avLst/>
            <a:gdLst/>
            <a:ahLst/>
            <a:cxnLst/>
            <a:rect l="l" t="t" r="r" b="b"/>
            <a:pathLst>
              <a:path w="6842759" h="792479">
                <a:moveTo>
                  <a:pt x="0" y="0"/>
                </a:moveTo>
                <a:lnTo>
                  <a:pt x="6842761" y="0"/>
                </a:lnTo>
                <a:lnTo>
                  <a:pt x="6842761" y="792457"/>
                </a:lnTo>
                <a:lnTo>
                  <a:pt x="0" y="7924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78032" y="3538920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4669" y="3523976"/>
            <a:ext cx="16929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804" y="3814830"/>
            <a:ext cx="6517640" cy="112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www.technologystudent.com/despro_ﬂsh/gamestore11.html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29b. Look carefully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 drawings 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games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equipment storage unit.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ways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which you think it can be developed.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Use sketches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 notes. DO NOT DEVELOP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HANDLE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3</a:t>
            </a:r>
            <a:r>
              <a:rPr dirty="0" sz="1400" spc="-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515" y="115741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3076" y="114275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9865" y="8363156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9865" y="8863556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9865" y="9363934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9865" y="9861757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9865" y="10362156"/>
            <a:ext cx="3387090" cy="0"/>
          </a:xfrm>
          <a:custGeom>
            <a:avLst/>
            <a:gdLst/>
            <a:ahLst/>
            <a:cxnLst/>
            <a:rect l="l" t="t" r="r" b="b"/>
            <a:pathLst>
              <a:path w="3387090" h="0">
                <a:moveTo>
                  <a:pt x="0" y="0"/>
                </a:moveTo>
                <a:lnTo>
                  <a:pt x="338699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0670" y="2883204"/>
            <a:ext cx="4080865" cy="7378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5193" y="1380460"/>
            <a:ext cx="6922134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30.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bottle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perfume.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4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dirty="0" sz="1400" spc="-1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coloured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pencils: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95"/>
              </a:spcBef>
              <a:tabLst>
                <a:tab pos="165227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Select 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suitable colour and add thick lines, to emphasise the outline of the bottle  and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packaging.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  <a:tabLst>
                <a:tab pos="502666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series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thin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coloured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lines,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enhance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dirty="0" sz="1400" spc="-1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eﬀect.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776" y="265503"/>
            <a:ext cx="6842759" cy="713105"/>
          </a:xfrm>
          <a:custGeom>
            <a:avLst/>
            <a:gdLst/>
            <a:ahLst/>
            <a:cxnLst/>
            <a:rect l="l" t="t" r="r" b="b"/>
            <a:pathLst>
              <a:path w="6842759" h="713105">
                <a:moveTo>
                  <a:pt x="0" y="0"/>
                </a:moveTo>
                <a:lnTo>
                  <a:pt x="6842761" y="0"/>
                </a:lnTo>
                <a:lnTo>
                  <a:pt x="6842761" y="712696"/>
                </a:lnTo>
                <a:lnTo>
                  <a:pt x="0" y="712696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92332" y="325811"/>
            <a:ext cx="3448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 ANSWER THIS</a:t>
            </a:r>
            <a:r>
              <a:rPr dirty="0" sz="1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8969" y="310868"/>
            <a:ext cx="1781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6475" y="601722"/>
            <a:ext cx="45783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http://www.technologystudent.com/despro_ﬂsh/thick2.html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8827" y="1091796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113" y="1093910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7674" y="107925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5024" y="10822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05024" y="14759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5024" y="18696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5024" y="22633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0165" y="341507"/>
            <a:ext cx="63785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4. From the list of materials, identify the synthetic ﬁbre that is often used</a:t>
            </a:r>
            <a:r>
              <a:rPr dirty="0" sz="14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 textiles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5024" y="3380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5024" y="3774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05024" y="4168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05024" y="4562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78227" y="56669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78227" y="60606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78227" y="645434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78227" y="6848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8025" y="1135265"/>
            <a:ext cx="6546215" cy="913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indent="-21844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3367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Copper</a:t>
            </a:r>
            <a:endParaRPr sz="1400">
              <a:latin typeface="Arial"/>
              <a:cs typeface="Arial"/>
            </a:endParaRPr>
          </a:p>
          <a:p>
            <a:pPr marL="233045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367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Nylon</a:t>
            </a:r>
            <a:endParaRPr sz="1400">
              <a:latin typeface="Arial"/>
              <a:cs typeface="Arial"/>
            </a:endParaRPr>
          </a:p>
          <a:p>
            <a:pPr marL="242570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Stainless steel</a:t>
            </a:r>
            <a:endParaRPr sz="1400">
              <a:latin typeface="Arial"/>
              <a:cs typeface="Arial"/>
            </a:endParaRPr>
          </a:p>
          <a:p>
            <a:pPr marL="242570" indent="-227965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432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Lead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210185" indent="-198120">
              <a:lnSpc>
                <a:spcPct val="100000"/>
              </a:lnSpc>
              <a:spcBef>
                <a:spcPts val="1330"/>
              </a:spcBef>
              <a:buAutoNum type="arabicPeriod" startAt="5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systems, means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 in another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country?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51616"/>
              </a:buClr>
              <a:buFont typeface="Arial"/>
              <a:buAutoNum type="arabicPeriod" startAt="5"/>
            </a:pPr>
            <a:endParaRPr sz="1600">
              <a:latin typeface="Arial"/>
              <a:cs typeface="Arial"/>
            </a:endParaRPr>
          </a:p>
          <a:p>
            <a:pPr lvl="1" marL="233045" indent="-218440">
              <a:lnSpc>
                <a:spcPct val="100000"/>
              </a:lnSpc>
              <a:buAutoNum type="alphaUcPeriod"/>
              <a:tabLst>
                <a:tab pos="23367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Prototype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manufacture.</a:t>
            </a:r>
            <a:endParaRPr sz="1400">
              <a:latin typeface="Arial"/>
              <a:cs typeface="Arial"/>
            </a:endParaRPr>
          </a:p>
          <a:p>
            <a:pPr lvl="1" marL="233045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367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Remote manufacture</a:t>
            </a:r>
            <a:endParaRPr sz="1400">
              <a:latin typeface="Arial"/>
              <a:cs typeface="Arial"/>
            </a:endParaRPr>
          </a:p>
          <a:p>
            <a:pPr lvl="1" marL="242570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Batch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production</a:t>
            </a:r>
            <a:endParaRPr sz="1400">
              <a:latin typeface="Arial"/>
              <a:cs typeface="Arial"/>
            </a:endParaRPr>
          </a:p>
          <a:p>
            <a:pPr lvl="1" marL="242570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32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Mass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manufacture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210185" indent="-198120">
              <a:lnSpc>
                <a:spcPct val="100000"/>
              </a:lnSpc>
              <a:spcBef>
                <a:spcPts val="1225"/>
              </a:spcBef>
              <a:buAutoNum type="arabicPeriod" startAt="6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following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 true?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51616"/>
              </a:buClr>
              <a:buFont typeface="Arial"/>
              <a:buAutoNum type="arabicPeriod" startAt="6"/>
            </a:pPr>
            <a:endParaRPr sz="1600">
              <a:latin typeface="Arial"/>
              <a:cs typeface="Arial"/>
            </a:endParaRPr>
          </a:p>
          <a:p>
            <a:pPr lvl="1" marL="233045" indent="-218440">
              <a:lnSpc>
                <a:spcPct val="100000"/>
              </a:lnSpc>
              <a:buAutoNum type="alphaUcPeriod"/>
              <a:tabLst>
                <a:tab pos="23367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means ‘Quality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Assets’</a:t>
            </a:r>
            <a:endParaRPr sz="1400">
              <a:latin typeface="Arial"/>
              <a:cs typeface="Arial"/>
            </a:endParaRPr>
          </a:p>
          <a:p>
            <a:pPr lvl="1" marL="233045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3367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is a common non-ferrous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metal.</a:t>
            </a:r>
            <a:endParaRPr sz="1400">
              <a:latin typeface="Arial"/>
              <a:cs typeface="Arial"/>
            </a:endParaRPr>
          </a:p>
          <a:p>
            <a:pPr lvl="1" marL="15240" marR="2905125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33679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Annealing a metal makes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easier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form.</a:t>
            </a:r>
            <a:endParaRPr sz="1400">
              <a:latin typeface="Arial"/>
              <a:cs typeface="Arial"/>
            </a:endParaRPr>
          </a:p>
          <a:p>
            <a:pPr lvl="1" marL="233045" indent="-218440">
              <a:lnSpc>
                <a:spcPct val="100000"/>
              </a:lnSpc>
              <a:spcBef>
                <a:spcPts val="1420"/>
              </a:spcBef>
              <a:buAutoNum type="alphaUcPeriod"/>
              <a:tabLst>
                <a:tab pos="23367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dovetail joint is a knock down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joint.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Arial"/>
              <a:cs typeface="Arial"/>
            </a:endParaRPr>
          </a:p>
          <a:p>
            <a:pPr marL="12700" marR="291465">
              <a:lnSpc>
                <a:spcPts val="1560"/>
              </a:lnSpc>
              <a:buAutoNum type="arabicPeriod" startAt="7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statements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 is the deﬁnition of the physical</a:t>
            </a:r>
            <a:r>
              <a:rPr dirty="0" sz="1400" spc="-4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property 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‘Toughness’?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51616"/>
              </a:buClr>
              <a:buFont typeface="Arial"/>
              <a:buAutoNum type="arabicPeriod" startAt="7"/>
            </a:pPr>
            <a:endParaRPr sz="1650">
              <a:latin typeface="Arial"/>
              <a:cs typeface="Arial"/>
            </a:endParaRPr>
          </a:p>
          <a:p>
            <a:pPr lvl="1" marL="15240" marR="1235075">
              <a:lnSpc>
                <a:spcPts val="1560"/>
              </a:lnSpc>
              <a:buAutoNum type="alphaUcPeriod"/>
              <a:tabLst>
                <a:tab pos="22352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characteristic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break 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shatter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 receiving a blow or under a sudden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shock.</a:t>
            </a:r>
            <a:endParaRPr sz="1400">
              <a:latin typeface="Arial"/>
              <a:cs typeface="Arial"/>
            </a:endParaRPr>
          </a:p>
          <a:p>
            <a:pPr lvl="1" marL="15240" marR="1544955">
              <a:lnSpc>
                <a:spcPts val="1560"/>
              </a:lnSpc>
              <a:spcBef>
                <a:spcPts val="1575"/>
              </a:spcBef>
              <a:buAutoNum type="alphaUcPeriod"/>
              <a:tabLst>
                <a:tab pos="2305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change shape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(deform)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usually by  stretching along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length.</a:t>
            </a:r>
            <a:endParaRPr sz="1400">
              <a:latin typeface="Arial"/>
              <a:cs typeface="Arial"/>
            </a:endParaRPr>
          </a:p>
          <a:p>
            <a:pPr lvl="1" marL="239395" indent="-224790">
              <a:lnSpc>
                <a:spcPct val="100000"/>
              </a:lnSpc>
              <a:spcBef>
                <a:spcPts val="1420"/>
              </a:spcBef>
              <a:buAutoNum type="alphaUcPeriod"/>
              <a:tabLst>
                <a:tab pos="24002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stretch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without breaking or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snapping.</a:t>
            </a:r>
            <a:endParaRPr sz="1400">
              <a:latin typeface="Arial"/>
              <a:cs typeface="Arial"/>
            </a:endParaRPr>
          </a:p>
          <a:p>
            <a:pPr lvl="1" marL="15240" marR="1677035">
              <a:lnSpc>
                <a:spcPts val="1560"/>
              </a:lnSpc>
              <a:spcBef>
                <a:spcPts val="1600"/>
              </a:spcBef>
              <a:buAutoNum type="alphaUcPeriod"/>
              <a:tabLst>
                <a:tab pos="240029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ability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absorb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force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ﬂex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diﬀerent  directions, returning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original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position.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35527" y="825184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35527" y="881654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35527" y="93753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35527" y="98579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5515" y="80182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3076" y="7871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3821" y="10325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03821" y="14262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03821" y="181994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3821" y="225491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2483" y="247663"/>
            <a:ext cx="6562725" cy="22688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company owned by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it’s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members,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often with social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aims as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well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as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economic ones, reinvesting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their proﬁts in the local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community.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This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type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company is called?</a:t>
            </a:r>
            <a:endParaRPr sz="1400">
              <a:latin typeface="Arial"/>
              <a:cs typeface="Arial"/>
            </a:endParaRPr>
          </a:p>
          <a:p>
            <a:pPr marL="245110" indent="-207645">
              <a:lnSpc>
                <a:spcPct val="100000"/>
              </a:lnSpc>
              <a:spcBef>
                <a:spcPts val="1764"/>
              </a:spcBef>
              <a:buAutoNum type="alphaUcPeriod"/>
              <a:tabLst>
                <a:tab pos="2457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Community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Businesses.</a:t>
            </a:r>
            <a:endParaRPr sz="1400">
              <a:latin typeface="Arial"/>
              <a:cs typeface="Arial"/>
            </a:endParaRPr>
          </a:p>
          <a:p>
            <a:pPr marL="245110" indent="-20764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457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Cooperative.</a:t>
            </a:r>
            <a:endParaRPr sz="1400">
              <a:latin typeface="Arial"/>
              <a:cs typeface="Arial"/>
            </a:endParaRPr>
          </a:p>
          <a:p>
            <a:pPr marL="255270" indent="-217804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559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Privately Owned Company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(POC).</a:t>
            </a:r>
            <a:endParaRPr sz="1400">
              <a:latin typeface="Arial"/>
              <a:cs typeface="Arial"/>
            </a:endParaRPr>
          </a:p>
          <a:p>
            <a:pPr marL="255270" indent="-217804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5590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Government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Community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Alliance.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03821" y="35714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03821" y="39651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03821" y="435884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03821" y="479382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07888" y="8285379"/>
            <a:ext cx="100393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A.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550mm²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5000mm²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C.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5800mm²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D.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5400mm²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03821" y="823235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03821" y="86260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03821" y="901975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03821" y="945473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82490" y="3186311"/>
            <a:ext cx="4869180" cy="246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 indent="-198120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210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Which of the following ‘ﬁnishes’ is used on</a:t>
            </a:r>
            <a:r>
              <a:rPr dirty="0" sz="1400" spc="-2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Aluminium.</a:t>
            </a:r>
            <a:endParaRPr sz="1400">
              <a:latin typeface="Arial"/>
              <a:cs typeface="Arial"/>
            </a:endParaRPr>
          </a:p>
          <a:p>
            <a:pPr lvl="1" marL="245110" indent="-208279">
              <a:lnSpc>
                <a:spcPct val="100000"/>
              </a:lnSpc>
              <a:spcBef>
                <a:spcPts val="1770"/>
              </a:spcBef>
              <a:buAutoNum type="alphaUcPeriod"/>
              <a:tabLst>
                <a:tab pos="24574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Anodising.</a:t>
            </a:r>
            <a:endParaRPr sz="1400">
              <a:latin typeface="Arial"/>
              <a:cs typeface="Arial"/>
            </a:endParaRPr>
          </a:p>
          <a:p>
            <a:pPr lvl="1" marL="255270" indent="-218440">
              <a:lnSpc>
                <a:spcPct val="100000"/>
              </a:lnSpc>
              <a:spcBef>
                <a:spcPts val="1445"/>
              </a:spcBef>
              <a:buAutoNum type="alphaUcPeriod"/>
              <a:tabLst>
                <a:tab pos="255904" algn="l"/>
              </a:tabLst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Varnish.</a:t>
            </a:r>
            <a:endParaRPr sz="1400">
              <a:latin typeface="Arial"/>
              <a:cs typeface="Arial"/>
            </a:endParaRPr>
          </a:p>
          <a:p>
            <a:pPr lvl="1" marL="26479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6543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Galvanising</a:t>
            </a:r>
            <a:endParaRPr sz="1400">
              <a:latin typeface="Arial"/>
              <a:cs typeface="Arial"/>
            </a:endParaRPr>
          </a:p>
          <a:p>
            <a:pPr lvl="1" marL="264795" indent="-227965">
              <a:lnSpc>
                <a:spcPct val="100000"/>
              </a:lnSpc>
              <a:spcBef>
                <a:spcPts val="1450"/>
              </a:spcBef>
              <a:buAutoNum type="alphaUcPeriod"/>
              <a:tabLst>
                <a:tab pos="26543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Shellac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What is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the rectangle shown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3875" y="2819159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95028" y="2831706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314" y="283381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06713" y="2818896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99422" y="6227892"/>
            <a:ext cx="2242673" cy="1834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985" y="697100"/>
            <a:ext cx="66262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11.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properties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foams, that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make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more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suitable than  solid sections, in the manufacture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products / components.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4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558" y="2301770"/>
            <a:ext cx="8953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Property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5413" y="1596924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25413" y="2052852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25413" y="2549423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25413" y="2959631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2485" y="3668912"/>
            <a:ext cx="5420995" cy="942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12. 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practical applications 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foams.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  <a:spcBef>
                <a:spcPts val="155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058" y="5273570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8913" y="456872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88913" y="499417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88913" y="552122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88913" y="59847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7085" y="6831212"/>
            <a:ext cx="6762115" cy="94234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13. Wind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power is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popular form of energy production. Give 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its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increase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popularity.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658" y="9096270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63512" y="77310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3512" y="808027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63512" y="934392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63512" y="9693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3512" y="840412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3512" y="8753378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63512" y="1002972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63512" y="1037898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0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12597" y="218995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6893" y="268716"/>
            <a:ext cx="421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http://www.technologystudent.com/joints_ﬂsh/metalfoam1.html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8191" y="181537"/>
            <a:ext cx="6731000" cy="469900"/>
          </a:xfrm>
          <a:custGeom>
            <a:avLst/>
            <a:gdLst/>
            <a:ahLst/>
            <a:cxnLst/>
            <a:rect l="l" t="t" r="r" b="b"/>
            <a:pathLst>
              <a:path w="6731000" h="469900">
                <a:moveTo>
                  <a:pt x="0" y="0"/>
                </a:moveTo>
                <a:lnTo>
                  <a:pt x="6731000" y="0"/>
                </a:lnTo>
                <a:lnTo>
                  <a:pt x="6731000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78191" y="3140639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dirty="0" baseline="5952" sz="2100" spc="-22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baseline="5952" sz="2100" spc="-7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dirty="0" baseline="5952" sz="2100" spc="-5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baseline="5952" sz="2100" spc="-11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http://www.technologystudent.com/joints_ﬂsh/metalfoam1.html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191" y="6239440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dirty="0" baseline="5952" sz="2100" spc="-22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baseline="5952" sz="2100" spc="-7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dirty="0" baseline="5952" sz="2100" spc="-5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baseline="5952" sz="2100" spc="-11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http://www.technologystudent.com/energy1/wind8.htm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0920" y="1202754"/>
            <a:ext cx="4454525" cy="43624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spcBef>
                <a:spcPts val="509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Property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18480" y="121895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90" y="849507"/>
            <a:ext cx="6823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14.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Give 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reasons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people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not in favour of wind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power.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261" y="1552472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261" y="3373740"/>
            <a:ext cx="8362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1113" y="174932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1113" y="2153609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11113" y="2557893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11113" y="2962176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1015" y="5985307"/>
            <a:ext cx="701675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15. Part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food recipe to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serve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people, requires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cups of ﬂour and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cup of 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water.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If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scaled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up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serve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people,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many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cups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ﬂour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water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  required?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3086" y="6962264"/>
            <a:ext cx="6629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 b="1">
                <a:solidFill>
                  <a:srgbClr val="151616"/>
                </a:solidFill>
                <a:latin typeface="Arial"/>
                <a:cs typeface="Arial"/>
              </a:rPr>
              <a:t>FLO</a:t>
            </a:r>
            <a:r>
              <a:rPr dirty="0" sz="1400" spc="40" b="1">
                <a:solidFill>
                  <a:srgbClr val="151616"/>
                </a:solidFill>
                <a:latin typeface="Arial"/>
                <a:cs typeface="Arial"/>
              </a:rPr>
              <a:t>U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1402" y="6949564"/>
            <a:ext cx="10807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W</a:t>
            </a:r>
            <a:r>
              <a:rPr dirty="0" sz="1400" spc="-60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45" b="1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400" spc="45" b="1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593" y="7805787"/>
            <a:ext cx="3194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0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0625" y="8445874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0625" y="888275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0625" y="931962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0625" y="9756507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0625" y="1019338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1113" y="3612120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11113" y="4016405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11113" y="4420687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11113" y="4824972"/>
            <a:ext cx="5238750" cy="0"/>
          </a:xfrm>
          <a:custGeom>
            <a:avLst/>
            <a:gdLst/>
            <a:ahLst/>
            <a:cxnLst/>
            <a:rect l="l" t="t" r="r" b="b"/>
            <a:pathLst>
              <a:path w="5238750" h="0">
                <a:moveTo>
                  <a:pt x="0" y="0"/>
                </a:moveTo>
                <a:lnTo>
                  <a:pt x="5238752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02324" y="5265507"/>
            <a:ext cx="3503295" cy="549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endParaRPr sz="1200">
              <a:latin typeface="Arial"/>
              <a:cs typeface="Arial"/>
            </a:endParaRPr>
          </a:p>
          <a:p>
            <a:pPr algn="ctr" marR="4445">
              <a:lnSpc>
                <a:spcPct val="100000"/>
              </a:lnSpc>
              <a:spcBef>
                <a:spcPts val="1240"/>
              </a:spcBef>
            </a:pPr>
            <a:r>
              <a:rPr dirty="0" sz="1200" spc="-25">
                <a:solidFill>
                  <a:srgbClr val="DD2B1C"/>
                </a:solidFill>
                <a:latin typeface="Arial"/>
                <a:cs typeface="Arial"/>
              </a:rPr>
              <a:t>PAGE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794" y="5337090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8219" y="5198043"/>
            <a:ext cx="6413500" cy="762000"/>
          </a:xfrm>
          <a:custGeom>
            <a:avLst/>
            <a:gdLst/>
            <a:ahLst/>
            <a:cxnLst/>
            <a:rect l="l" t="t" r="r" b="b"/>
            <a:pathLst>
              <a:path w="6413500" h="762000">
                <a:moveTo>
                  <a:pt x="0" y="0"/>
                </a:moveTo>
                <a:lnTo>
                  <a:pt x="6413505" y="0"/>
                </a:lnTo>
                <a:lnTo>
                  <a:pt x="64135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51190" y="245037"/>
            <a:ext cx="6731000" cy="469900"/>
          </a:xfrm>
          <a:prstGeom prst="rect">
            <a:avLst/>
          </a:prstGeom>
          <a:ln w="6350">
            <a:solidFill>
              <a:srgbClr val="DD2B1C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133985">
              <a:lnSpc>
                <a:spcPts val="1550"/>
              </a:lnSpc>
              <a:spcBef>
                <a:spcPts val="535"/>
              </a:spcBef>
              <a:tabLst>
                <a:tab pos="2298065" algn="l"/>
              </a:tabLst>
            </a:pPr>
            <a:r>
              <a:rPr dirty="0" baseline="5952" sz="2100" spc="-22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baseline="5952" sz="2100" spc="-7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dirty="0" baseline="5952" sz="2100" spc="-5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baseline="5952" sz="2100" spc="-11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ANSWER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http://www.technologystudent.com/energy1/wind8.htm</a:t>
            </a:r>
            <a:endParaRPr sz="1200">
              <a:latin typeface="Arial"/>
              <a:cs typeface="Arial"/>
            </a:endParaRPr>
          </a:p>
          <a:p>
            <a:pPr marL="445770">
              <a:lnSpc>
                <a:spcPts val="155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4974" y="1320559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06125" y="133310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7413" y="1335218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17812" y="1320295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9863" y="7062161"/>
            <a:ext cx="166306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SERVES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PEOPLE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64367" y="713835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24870" y="7119314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13163" y="6941509"/>
            <a:ext cx="5346700" cy="584200"/>
          </a:xfrm>
          <a:custGeom>
            <a:avLst/>
            <a:gdLst/>
            <a:ahLst/>
            <a:cxnLst/>
            <a:rect l="l" t="t" r="r" b="b"/>
            <a:pathLst>
              <a:path w="5346700" h="584200">
                <a:moveTo>
                  <a:pt x="5346702" y="584193"/>
                </a:moveTo>
                <a:lnTo>
                  <a:pt x="0" y="584193"/>
                </a:lnTo>
                <a:lnTo>
                  <a:pt x="0" y="0"/>
                </a:lnTo>
                <a:lnTo>
                  <a:pt x="5346702" y="0"/>
                </a:lnTo>
                <a:lnTo>
                  <a:pt x="5346702" y="584193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SECTION </a:t>
            </a:r>
            <a:r>
              <a:rPr dirty="0" spc="-5"/>
              <a:t>B </a:t>
            </a:r>
            <a:r>
              <a:rPr dirty="0"/>
              <a:t>- Specialist </a:t>
            </a:r>
            <a:r>
              <a:rPr dirty="0" spc="-20"/>
              <a:t>Technical</a:t>
            </a:r>
            <a:r>
              <a:rPr dirty="0" spc="-90"/>
              <a:t> </a:t>
            </a:r>
            <a:r>
              <a:rPr dirty="0"/>
              <a:t>Principles</a:t>
            </a:r>
          </a:p>
        </p:txBody>
      </p:sp>
      <p:sp>
        <p:nvSpPr>
          <p:cNvPr id="3" name="object 3"/>
          <p:cNvSpPr/>
          <p:nvPr/>
        </p:nvSpPr>
        <p:spPr>
          <a:xfrm>
            <a:off x="3355769" y="2936789"/>
            <a:ext cx="3714750" cy="0"/>
          </a:xfrm>
          <a:custGeom>
            <a:avLst/>
            <a:gdLst/>
            <a:ahLst/>
            <a:cxnLst/>
            <a:rect l="l" t="t" r="r" b="b"/>
            <a:pathLst>
              <a:path w="3714750" h="0">
                <a:moveTo>
                  <a:pt x="0" y="0"/>
                </a:moveTo>
                <a:lnTo>
                  <a:pt x="371474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5768" y="2428790"/>
            <a:ext cx="4984750" cy="0"/>
          </a:xfrm>
          <a:custGeom>
            <a:avLst/>
            <a:gdLst/>
            <a:ahLst/>
            <a:cxnLst/>
            <a:rect l="l" t="t" r="r" b="b"/>
            <a:pathLst>
              <a:path w="4984750" h="0">
                <a:moveTo>
                  <a:pt x="0" y="0"/>
                </a:moveTo>
                <a:lnTo>
                  <a:pt x="498474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8989" y="663488"/>
            <a:ext cx="15735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YPROPYLENE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6982" y="657142"/>
            <a:ext cx="145796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109855">
              <a:lnSpc>
                <a:spcPts val="1560"/>
              </a:lnSpc>
              <a:spcBef>
                <a:spcPts val="250"/>
              </a:spcBef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SUSTAINABLE 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NATURAL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210" y="1376896"/>
            <a:ext cx="6615430" cy="218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16.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Select one of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listed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above.</a:t>
            </a: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44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Identify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materials primary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source (where it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comes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from)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Primary Source (where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comes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1750" marR="5080">
              <a:lnSpc>
                <a:spcPts val="1560"/>
              </a:lnSpc>
              <a:tabLst>
                <a:tab pos="177038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below, explain how the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material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is manufactured / produced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from  its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primary</a:t>
            </a:r>
            <a:r>
              <a:rPr dirty="0" sz="1400" spc="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source.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183" y="4892608"/>
            <a:ext cx="6908800" cy="5435600"/>
          </a:xfrm>
          <a:custGeom>
            <a:avLst/>
            <a:gdLst/>
            <a:ahLst/>
            <a:cxnLst/>
            <a:rect l="l" t="t" r="r" b="b"/>
            <a:pathLst>
              <a:path w="6908800" h="5435600">
                <a:moveTo>
                  <a:pt x="0" y="0"/>
                </a:moveTo>
                <a:lnTo>
                  <a:pt x="6908803" y="0"/>
                </a:lnTo>
                <a:lnTo>
                  <a:pt x="6908803" y="5435597"/>
                </a:lnTo>
                <a:lnTo>
                  <a:pt x="0" y="543559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84055" y="3951280"/>
            <a:ext cx="3871595" cy="7194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 indent="-635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http://www.technologystudent.com/joints/oiltoplas1.html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http://www.technologystudent.com/prddes1/susenv1.html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http://www.technologystudent.com/joints/pla1.htm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http://www.technologystudent.com/joints/poly2.html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958" y="4024834"/>
            <a:ext cx="20313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6957" y="3927402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73617" y="48431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1178" y="435769"/>
            <a:ext cx="2055495" cy="44577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565"/>
              </a:spcBef>
            </a:pP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POLYLACTIDE.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458" y="1211796"/>
            <a:ext cx="6240780" cy="9480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2225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17. Describe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ways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which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metals are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given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‘ﬁnish’ to enhance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 protect their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surface.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dirty="0" sz="1400" spc="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Finish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458" y="3800374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Finish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312" y="211762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9312" y="246687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9312" y="40480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9312" y="439727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9312" y="27907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79312" y="313997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79312" y="4733830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9312" y="508308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19698" y="626864"/>
            <a:ext cx="4383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http://www.technologystudent.com/despro_ﬂsh/mats_ﬁnish1.html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393" y="498392"/>
            <a:ext cx="20186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111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3155" y="371400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79312" y="35273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79312" y="5438681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5895" y="5586988"/>
            <a:ext cx="69024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92010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18.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Select one of the products shown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Then, describe two reasons, for it  being suitable for manufacture in large numbers /</a:t>
            </a: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mass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production.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dirty="0" sz="1400" spc="-5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13340" y="8153203"/>
            <a:ext cx="377825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http://www.technologystudent.com/joints/desk8.htm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http://www.technologystudent.com/prddes1/rotate2.html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http://www.technologystudent.com/gprep07/vac2.html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4447" y="6159427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algn="ctr" marL="38100">
              <a:lnSpc>
                <a:spcPts val="1390"/>
              </a:lnSpc>
              <a:spcBef>
                <a:spcPts val="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‘PLASTIC’</a:t>
            </a:r>
            <a:r>
              <a:rPr dirty="0" sz="12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TROPHY</a:t>
            </a:r>
            <a:endParaRPr sz="1200">
              <a:latin typeface="Arial"/>
              <a:cs typeface="Arial"/>
            </a:endParaRPr>
          </a:p>
          <a:p>
            <a:pPr algn="ctr" marL="38100">
              <a:lnSpc>
                <a:spcPts val="1390"/>
              </a:lnSpc>
            </a:pPr>
            <a:r>
              <a:rPr dirty="0" u="sng" sz="1200" spc="-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ROTATIONAL</a:t>
            </a:r>
            <a:r>
              <a:rPr dirty="0" u="sng" sz="1200" spc="-6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MOULDING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457" y="8874030"/>
            <a:ext cx="4232275" cy="62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4218940" algn="l"/>
              </a:tabLst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PRODUCT: 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79312" y="945822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2745" y="980747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2745" y="1014402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2745" y="1049328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231178" y="3593858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82330" y="360640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3617" y="3608518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4017" y="3593594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212" y="8174273"/>
            <a:ext cx="20313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2674" y="8047282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3806" y="6477980"/>
            <a:ext cx="1468581" cy="1427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62245" y="6159427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51435">
              <a:lnSpc>
                <a:spcPts val="1390"/>
              </a:lnSpc>
              <a:spcBef>
                <a:spcPts val="7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DESKTIDY</a:t>
            </a:r>
            <a:endParaRPr sz="1200">
              <a:latin typeface="Arial"/>
              <a:cs typeface="Arial"/>
            </a:endParaRPr>
          </a:p>
          <a:p>
            <a:pPr algn="ctr" marL="51435">
              <a:lnSpc>
                <a:spcPts val="1390"/>
              </a:lnSpc>
            </a:pP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INJECTION</a:t>
            </a: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MOULDING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93152" y="6600254"/>
            <a:ext cx="478318" cy="1234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93152" y="6600253"/>
            <a:ext cx="478790" cy="1234440"/>
          </a:xfrm>
          <a:custGeom>
            <a:avLst/>
            <a:gdLst/>
            <a:ahLst/>
            <a:cxnLst/>
            <a:rect l="l" t="t" r="r" b="b"/>
            <a:pathLst>
              <a:path w="478789" h="1234440">
                <a:moveTo>
                  <a:pt x="239152" y="1234108"/>
                </a:moveTo>
                <a:lnTo>
                  <a:pt x="68381" y="1234108"/>
                </a:lnTo>
                <a:lnTo>
                  <a:pt x="50464" y="1204033"/>
                </a:lnTo>
                <a:lnTo>
                  <a:pt x="66079" y="1180382"/>
                </a:lnTo>
                <a:lnTo>
                  <a:pt x="100836" y="1162479"/>
                </a:lnTo>
                <a:lnTo>
                  <a:pt x="140346" y="1149645"/>
                </a:lnTo>
                <a:lnTo>
                  <a:pt x="170219" y="1141204"/>
                </a:lnTo>
                <a:lnTo>
                  <a:pt x="162307" y="1093591"/>
                </a:lnTo>
                <a:lnTo>
                  <a:pt x="154395" y="1045978"/>
                </a:lnTo>
                <a:lnTo>
                  <a:pt x="146482" y="998365"/>
                </a:lnTo>
                <a:lnTo>
                  <a:pt x="138568" y="950753"/>
                </a:lnTo>
                <a:lnTo>
                  <a:pt x="130653" y="903141"/>
                </a:lnTo>
                <a:lnTo>
                  <a:pt x="122737" y="855529"/>
                </a:lnTo>
                <a:lnTo>
                  <a:pt x="114822" y="807917"/>
                </a:lnTo>
                <a:lnTo>
                  <a:pt x="106906" y="760306"/>
                </a:lnTo>
                <a:lnTo>
                  <a:pt x="84898" y="773268"/>
                </a:lnTo>
                <a:lnTo>
                  <a:pt x="62885" y="779002"/>
                </a:lnTo>
                <a:lnTo>
                  <a:pt x="18846" y="751021"/>
                </a:lnTo>
                <a:lnTo>
                  <a:pt x="9152" y="708575"/>
                </a:lnTo>
                <a:lnTo>
                  <a:pt x="2769" y="662979"/>
                </a:lnTo>
                <a:lnTo>
                  <a:pt x="0" y="615297"/>
                </a:lnTo>
                <a:lnTo>
                  <a:pt x="1146" y="566593"/>
                </a:lnTo>
                <a:lnTo>
                  <a:pt x="6509" y="517932"/>
                </a:lnTo>
                <a:lnTo>
                  <a:pt x="16392" y="470379"/>
                </a:lnTo>
                <a:lnTo>
                  <a:pt x="31095" y="424998"/>
                </a:lnTo>
                <a:lnTo>
                  <a:pt x="50920" y="382854"/>
                </a:lnTo>
                <a:lnTo>
                  <a:pt x="76170" y="345011"/>
                </a:lnTo>
                <a:lnTo>
                  <a:pt x="107145" y="312534"/>
                </a:lnTo>
                <a:lnTo>
                  <a:pt x="144148" y="286488"/>
                </a:lnTo>
                <a:lnTo>
                  <a:pt x="187481" y="267937"/>
                </a:lnTo>
                <a:lnTo>
                  <a:pt x="149788" y="244719"/>
                </a:lnTo>
                <a:lnTo>
                  <a:pt x="126373" y="219280"/>
                </a:lnTo>
                <a:lnTo>
                  <a:pt x="112683" y="187976"/>
                </a:lnTo>
                <a:lnTo>
                  <a:pt x="104166" y="147165"/>
                </a:lnTo>
                <a:lnTo>
                  <a:pt x="111501" y="105118"/>
                </a:lnTo>
                <a:lnTo>
                  <a:pt x="145099" y="42047"/>
                </a:lnTo>
                <a:lnTo>
                  <a:pt x="195794" y="7007"/>
                </a:lnTo>
                <a:lnTo>
                  <a:pt x="224500" y="0"/>
                </a:lnTo>
                <a:lnTo>
                  <a:pt x="253817" y="0"/>
                </a:lnTo>
                <a:lnTo>
                  <a:pt x="309398" y="21023"/>
                </a:lnTo>
                <a:lnTo>
                  <a:pt x="352766" y="70078"/>
                </a:lnTo>
                <a:lnTo>
                  <a:pt x="374152" y="147165"/>
                </a:lnTo>
                <a:lnTo>
                  <a:pt x="365635" y="187976"/>
                </a:lnTo>
                <a:lnTo>
                  <a:pt x="351945" y="219280"/>
                </a:lnTo>
                <a:lnTo>
                  <a:pt x="328529" y="244719"/>
                </a:lnTo>
                <a:lnTo>
                  <a:pt x="290837" y="267937"/>
                </a:lnTo>
                <a:lnTo>
                  <a:pt x="334169" y="286488"/>
                </a:lnTo>
                <a:lnTo>
                  <a:pt x="371172" y="312534"/>
                </a:lnTo>
                <a:lnTo>
                  <a:pt x="402147" y="345011"/>
                </a:lnTo>
                <a:lnTo>
                  <a:pt x="427397" y="382854"/>
                </a:lnTo>
                <a:lnTo>
                  <a:pt x="447222" y="424998"/>
                </a:lnTo>
                <a:lnTo>
                  <a:pt x="461925" y="470379"/>
                </a:lnTo>
                <a:lnTo>
                  <a:pt x="471808" y="517932"/>
                </a:lnTo>
                <a:lnTo>
                  <a:pt x="477171" y="566593"/>
                </a:lnTo>
                <a:lnTo>
                  <a:pt x="478318" y="615297"/>
                </a:lnTo>
                <a:lnTo>
                  <a:pt x="475549" y="662979"/>
                </a:lnTo>
                <a:lnTo>
                  <a:pt x="469166" y="708575"/>
                </a:lnTo>
                <a:lnTo>
                  <a:pt x="459472" y="751021"/>
                </a:lnTo>
                <a:lnTo>
                  <a:pt x="437450" y="773067"/>
                </a:lnTo>
                <a:lnTo>
                  <a:pt x="415432" y="779002"/>
                </a:lnTo>
                <a:lnTo>
                  <a:pt x="393420" y="773268"/>
                </a:lnTo>
                <a:lnTo>
                  <a:pt x="371412" y="760306"/>
                </a:lnTo>
                <a:lnTo>
                  <a:pt x="363496" y="807917"/>
                </a:lnTo>
                <a:lnTo>
                  <a:pt x="355580" y="855529"/>
                </a:lnTo>
                <a:lnTo>
                  <a:pt x="347665" y="903141"/>
                </a:lnTo>
                <a:lnTo>
                  <a:pt x="339750" y="950753"/>
                </a:lnTo>
                <a:lnTo>
                  <a:pt x="331836" y="998365"/>
                </a:lnTo>
                <a:lnTo>
                  <a:pt x="323923" y="1045978"/>
                </a:lnTo>
                <a:lnTo>
                  <a:pt x="316010" y="1093591"/>
                </a:lnTo>
                <a:lnTo>
                  <a:pt x="308099" y="1141204"/>
                </a:lnTo>
                <a:lnTo>
                  <a:pt x="337972" y="1149645"/>
                </a:lnTo>
                <a:lnTo>
                  <a:pt x="377482" y="1162479"/>
                </a:lnTo>
                <a:lnTo>
                  <a:pt x="412239" y="1180382"/>
                </a:lnTo>
                <a:lnTo>
                  <a:pt x="427853" y="1204033"/>
                </a:lnTo>
                <a:lnTo>
                  <a:pt x="409935" y="1234108"/>
                </a:lnTo>
                <a:lnTo>
                  <a:pt x="239152" y="1234108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96517" y="6545632"/>
            <a:ext cx="1939799" cy="13872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175547" y="6159427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326390">
              <a:lnSpc>
                <a:spcPts val="1390"/>
              </a:lnSpc>
              <a:spcBef>
                <a:spcPts val="7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BLISTER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endParaRPr sz="1200">
              <a:latin typeface="Arial"/>
              <a:cs typeface="Arial"/>
            </a:endParaRPr>
          </a:p>
          <a:p>
            <a:pPr marL="427990">
              <a:lnSpc>
                <a:spcPts val="1390"/>
              </a:lnSpc>
            </a:pPr>
            <a:r>
              <a:rPr dirty="0" u="sng" sz="1200" spc="-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VACUUM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57" y="422172"/>
            <a:ext cx="6800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67875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745" y="96827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2745" y="130482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745" y="16540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1946" y="1853148"/>
            <a:ext cx="682370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5468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19.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 the product you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selected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 question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18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- describe / explain the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industrial 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used in 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it’s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manufacture.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industrial process is listed under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product 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868" y="2720364"/>
            <a:ext cx="174498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79400" marR="5080" indent="-267335">
              <a:lnSpc>
                <a:spcPts val="1340"/>
              </a:lnSpc>
              <a:spcBef>
                <a:spcPts val="225"/>
              </a:spcBef>
            </a:pP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2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087" y="2571656"/>
            <a:ext cx="6375400" cy="698500"/>
          </a:xfrm>
          <a:custGeom>
            <a:avLst/>
            <a:gdLst/>
            <a:ahLst/>
            <a:cxnLst/>
            <a:rect l="l" t="t" r="r" b="b"/>
            <a:pathLst>
              <a:path w="6375400" h="698500">
                <a:moveTo>
                  <a:pt x="0" y="0"/>
                </a:moveTo>
                <a:lnTo>
                  <a:pt x="6375149" y="0"/>
                </a:lnTo>
                <a:lnTo>
                  <a:pt x="6375149" y="698496"/>
                </a:lnTo>
                <a:lnTo>
                  <a:pt x="0" y="69849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2217" y="3524141"/>
            <a:ext cx="7014209" cy="85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177415" algn="l"/>
                <a:tab pos="698754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INDUSTRIAL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 marL="1485900" marR="1489075">
              <a:lnSpc>
                <a:spcPts val="156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DESCRIPTION OF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MANUFACTURING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9194" y="3374924"/>
            <a:ext cx="7099300" cy="7023100"/>
          </a:xfrm>
          <a:custGeom>
            <a:avLst/>
            <a:gdLst/>
            <a:ahLst/>
            <a:cxnLst/>
            <a:rect l="l" t="t" r="r" b="b"/>
            <a:pathLst>
              <a:path w="7099300" h="7023100">
                <a:moveTo>
                  <a:pt x="0" y="0"/>
                </a:moveTo>
                <a:lnTo>
                  <a:pt x="7099301" y="0"/>
                </a:lnTo>
                <a:lnTo>
                  <a:pt x="7099301" y="7023100"/>
                </a:lnTo>
                <a:lnTo>
                  <a:pt x="0" y="702310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2317" y="170352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9878" y="168886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0130" y="2635055"/>
            <a:ext cx="377825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http://www.technologystudent.com/joints/desk8.htm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http://www.technologystudent.com/prddes1/rotate2.html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http://www.technologystudent.com/gprep07/vac2.html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MARK SCHEME FOR DESIGN AND TECHNOLOGY EXAMINATION SAMPLE 2</cp:keywords>
  <dc:title>new_gcse_exam2.cdr</dc:title>
  <dcterms:created xsi:type="dcterms:W3CDTF">2020-05-14T11:45:39Z</dcterms:created>
  <dcterms:modified xsi:type="dcterms:W3CDTF">2020-05-14T11:45:39Z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2018-02-05T00:00:00Z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2020-05-14T00:00:00Z</vt:filetime>
  </property>
</Properties>
</file>