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echnologystudent.com/elec1/lcd1.htm" TargetMode="External"/><Relationship Id="rId3" Type="http://schemas.openxmlformats.org/officeDocument/2006/relationships/hyperlink" Target="http://www.technologystudent.com/" TargetMode="External"/><Relationship Id="rId4" Type="http://schemas.openxmlformats.org/officeDocument/2006/relationships/hyperlink" Target="https://www.facebook.com/groups/254963448192823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248" y="102159"/>
            <a:ext cx="573849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LIQUID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2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CRYSTALS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2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DISPLAYS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54880" y="591649"/>
            <a:ext cx="518160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  <a:tabLst>
                <a:tab pos="1448435" algn="l"/>
              </a:tabLst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4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LINK:	</a:t>
            </a:r>
            <a:r>
              <a:rPr dirty="0" baseline="2314" sz="180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https://technologystudent.com/elec1/lcd1.htm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2541" y="411912"/>
            <a:ext cx="211772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  </a:t>
            </a:r>
            <a:r>
              <a:rPr dirty="0" sz="650" spc="15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1317" y="427021"/>
            <a:ext cx="459041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dirty="0" sz="650" spc="5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 TECHNOLOGY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893" y="956781"/>
            <a:ext cx="643255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dirty="0" sz="1400" spc="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dirty="0" sz="1400" spc="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dirty="0" sz="1400" spc="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400" spc="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diagram,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representing</a:t>
            </a:r>
            <a:r>
              <a:rPr dirty="0" sz="1400" spc="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following</a:t>
            </a:r>
            <a:r>
              <a:rPr dirty="0" sz="1400" spc="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‘states’</a:t>
            </a:r>
            <a:r>
              <a:rPr dirty="0" sz="1400" spc="-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matter:</a:t>
            </a:r>
            <a:r>
              <a:rPr dirty="0" sz="1400" spc="3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dirty="0" sz="1400" spc="1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74998" y="1507015"/>
            <a:ext cx="115506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SOLID</a:t>
            </a:r>
            <a:r>
              <a:rPr dirty="0" sz="1400" spc="-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45">
                <a:solidFill>
                  <a:srgbClr val="151616"/>
                </a:solidFill>
                <a:latin typeface="Arial"/>
                <a:cs typeface="Arial"/>
              </a:rPr>
              <a:t>STATE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79055" y="1507015"/>
            <a:ext cx="182054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CRYSTALLINE</a:t>
            </a:r>
            <a:r>
              <a:rPr dirty="0" sz="1400" spc="-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45">
                <a:solidFill>
                  <a:srgbClr val="151616"/>
                </a:solidFill>
                <a:latin typeface="Arial"/>
                <a:cs typeface="Arial"/>
              </a:rPr>
              <a:t>STATE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94603" y="1507015"/>
            <a:ext cx="6184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LIQUID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678353" y="1437177"/>
            <a:ext cx="0" cy="2387600"/>
          </a:xfrm>
          <a:custGeom>
            <a:avLst/>
            <a:gdLst/>
            <a:ahLst/>
            <a:cxnLst/>
            <a:rect l="l" t="t" r="r" b="b"/>
            <a:pathLst>
              <a:path w="0" h="2387600">
                <a:moveTo>
                  <a:pt x="0" y="0"/>
                </a:moveTo>
                <a:lnTo>
                  <a:pt x="0" y="2387600"/>
                </a:lnTo>
              </a:path>
            </a:pathLst>
          </a:custGeom>
          <a:ln w="7199">
            <a:solidFill>
              <a:srgbClr val="151616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218355" y="1437177"/>
            <a:ext cx="0" cy="2387600"/>
          </a:xfrm>
          <a:custGeom>
            <a:avLst/>
            <a:gdLst/>
            <a:ahLst/>
            <a:cxnLst/>
            <a:rect l="l" t="t" r="r" b="b"/>
            <a:pathLst>
              <a:path w="0" h="2387600">
                <a:moveTo>
                  <a:pt x="0" y="0"/>
                </a:moveTo>
                <a:lnTo>
                  <a:pt x="0" y="2387600"/>
                </a:lnTo>
              </a:path>
            </a:pathLst>
          </a:custGeom>
          <a:ln w="7199">
            <a:solidFill>
              <a:srgbClr val="151616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54251" y="3907343"/>
            <a:ext cx="347091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Brieﬂy,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liquid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crystals? 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dirty="0" sz="140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31772" y="4566226"/>
            <a:ext cx="6969759" cy="0"/>
          </a:xfrm>
          <a:custGeom>
            <a:avLst/>
            <a:gdLst/>
            <a:ahLst/>
            <a:cxnLst/>
            <a:rect l="l" t="t" r="r" b="b"/>
            <a:pathLst>
              <a:path w="6969759" h="0">
                <a:moveTo>
                  <a:pt x="0" y="0"/>
                </a:moveTo>
                <a:lnTo>
                  <a:pt x="6969384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31772" y="5031057"/>
            <a:ext cx="6969759" cy="0"/>
          </a:xfrm>
          <a:custGeom>
            <a:avLst/>
            <a:gdLst/>
            <a:ahLst/>
            <a:cxnLst/>
            <a:rect l="l" t="t" r="r" b="b"/>
            <a:pathLst>
              <a:path w="6969759" h="0">
                <a:moveTo>
                  <a:pt x="0" y="0"/>
                </a:moveTo>
                <a:lnTo>
                  <a:pt x="6969384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31772" y="5495875"/>
            <a:ext cx="6969759" cy="0"/>
          </a:xfrm>
          <a:custGeom>
            <a:avLst/>
            <a:gdLst/>
            <a:ahLst/>
            <a:cxnLst/>
            <a:rect l="l" t="t" r="r" b="b"/>
            <a:pathLst>
              <a:path w="6969759" h="0">
                <a:moveTo>
                  <a:pt x="0" y="0"/>
                </a:moveTo>
                <a:lnTo>
                  <a:pt x="6969384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31772" y="5960692"/>
            <a:ext cx="6969759" cy="0"/>
          </a:xfrm>
          <a:custGeom>
            <a:avLst/>
            <a:gdLst/>
            <a:ahLst/>
            <a:cxnLst/>
            <a:rect l="l" t="t" r="r" b="b"/>
            <a:pathLst>
              <a:path w="6969759" h="0">
                <a:moveTo>
                  <a:pt x="0" y="0"/>
                </a:moveTo>
                <a:lnTo>
                  <a:pt x="6969384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79653" y="6200443"/>
            <a:ext cx="469011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dirty="0" sz="1400" spc="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List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four</a:t>
            </a:r>
            <a:r>
              <a:rPr dirty="0" sz="1400" spc="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practical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applications</a:t>
            </a:r>
            <a:r>
              <a:rPr dirty="0" sz="1400" spc="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liquid</a:t>
            </a:r>
            <a:r>
              <a:rPr dirty="0" sz="1400" spc="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crystals.</a:t>
            </a:r>
            <a:r>
              <a:rPr dirty="0" sz="1400" spc="40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dirty="0" sz="1400" spc="1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57173" y="6859325"/>
            <a:ext cx="6969759" cy="0"/>
          </a:xfrm>
          <a:custGeom>
            <a:avLst/>
            <a:gdLst/>
            <a:ahLst/>
            <a:cxnLst/>
            <a:rect l="l" t="t" r="r" b="b"/>
            <a:pathLst>
              <a:path w="6969759" h="0">
                <a:moveTo>
                  <a:pt x="0" y="0"/>
                </a:moveTo>
                <a:lnTo>
                  <a:pt x="6969384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57173" y="7324156"/>
            <a:ext cx="6969759" cy="0"/>
          </a:xfrm>
          <a:custGeom>
            <a:avLst/>
            <a:gdLst/>
            <a:ahLst/>
            <a:cxnLst/>
            <a:rect l="l" t="t" r="r" b="b"/>
            <a:pathLst>
              <a:path w="6969759" h="0">
                <a:moveTo>
                  <a:pt x="0" y="0"/>
                </a:moveTo>
                <a:lnTo>
                  <a:pt x="6969384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57173" y="7788974"/>
            <a:ext cx="6969759" cy="0"/>
          </a:xfrm>
          <a:custGeom>
            <a:avLst/>
            <a:gdLst/>
            <a:ahLst/>
            <a:cxnLst/>
            <a:rect l="l" t="t" r="r" b="b"/>
            <a:pathLst>
              <a:path w="6969759" h="0">
                <a:moveTo>
                  <a:pt x="0" y="0"/>
                </a:moveTo>
                <a:lnTo>
                  <a:pt x="6969384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57173" y="8253791"/>
            <a:ext cx="6969759" cy="0"/>
          </a:xfrm>
          <a:custGeom>
            <a:avLst/>
            <a:gdLst/>
            <a:ahLst/>
            <a:cxnLst/>
            <a:rect l="l" t="t" r="r" b="b"/>
            <a:pathLst>
              <a:path w="6969759" h="0">
                <a:moveTo>
                  <a:pt x="0" y="0"/>
                </a:moveTo>
                <a:lnTo>
                  <a:pt x="6969384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47911" y="8465105"/>
            <a:ext cx="490410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18940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dirty="0" sz="1400" spc="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does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liquid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crystal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display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TV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work?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dirty="0" sz="1400" spc="-5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57173" y="9074224"/>
            <a:ext cx="6969759" cy="0"/>
          </a:xfrm>
          <a:custGeom>
            <a:avLst/>
            <a:gdLst/>
            <a:ahLst/>
            <a:cxnLst/>
            <a:rect l="l" t="t" r="r" b="b"/>
            <a:pathLst>
              <a:path w="6969759" h="0">
                <a:moveTo>
                  <a:pt x="0" y="0"/>
                </a:moveTo>
                <a:lnTo>
                  <a:pt x="6969384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57173" y="9539057"/>
            <a:ext cx="6969759" cy="0"/>
          </a:xfrm>
          <a:custGeom>
            <a:avLst/>
            <a:gdLst/>
            <a:ahLst/>
            <a:cxnLst/>
            <a:rect l="l" t="t" r="r" b="b"/>
            <a:pathLst>
              <a:path w="6969759" h="0">
                <a:moveTo>
                  <a:pt x="0" y="0"/>
                </a:moveTo>
                <a:lnTo>
                  <a:pt x="6969384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57173" y="10003874"/>
            <a:ext cx="6969759" cy="0"/>
          </a:xfrm>
          <a:custGeom>
            <a:avLst/>
            <a:gdLst/>
            <a:ahLst/>
            <a:cxnLst/>
            <a:rect l="l" t="t" r="r" b="b"/>
            <a:pathLst>
              <a:path w="6969759" h="0">
                <a:moveTo>
                  <a:pt x="0" y="0"/>
                </a:moveTo>
                <a:lnTo>
                  <a:pt x="6969384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57173" y="10468692"/>
            <a:ext cx="6969759" cy="0"/>
          </a:xfrm>
          <a:custGeom>
            <a:avLst/>
            <a:gdLst/>
            <a:ahLst/>
            <a:cxnLst/>
            <a:rect l="l" t="t" r="r" b="b"/>
            <a:pathLst>
              <a:path w="6969759" h="0">
                <a:moveTo>
                  <a:pt x="0" y="0"/>
                </a:moveTo>
                <a:lnTo>
                  <a:pt x="6969384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25992" y="5254571"/>
            <a:ext cx="6692900" cy="5311140"/>
            <a:chOff x="725992" y="5254571"/>
            <a:chExt cx="6692900" cy="5311140"/>
          </a:xfrm>
        </p:grpSpPr>
        <p:sp>
          <p:nvSpPr>
            <p:cNvPr id="3" name="object 3"/>
            <p:cNvSpPr/>
            <p:nvPr/>
          </p:nvSpPr>
          <p:spPr>
            <a:xfrm>
              <a:off x="1083434" y="5721868"/>
              <a:ext cx="798195" cy="1541780"/>
            </a:xfrm>
            <a:custGeom>
              <a:avLst/>
              <a:gdLst/>
              <a:ahLst/>
              <a:cxnLst/>
              <a:rect l="l" t="t" r="r" b="b"/>
              <a:pathLst>
                <a:path w="798194" h="1541779">
                  <a:moveTo>
                    <a:pt x="798192" y="0"/>
                  </a:moveTo>
                  <a:lnTo>
                    <a:pt x="0" y="483203"/>
                  </a:lnTo>
                  <a:lnTo>
                    <a:pt x="0" y="1541407"/>
                  </a:lnTo>
                  <a:lnTo>
                    <a:pt x="798192" y="1058208"/>
                  </a:lnTo>
                  <a:lnTo>
                    <a:pt x="798192" y="0"/>
                  </a:lnTo>
                  <a:close/>
                </a:path>
              </a:pathLst>
            </a:custGeom>
            <a:solidFill>
              <a:srgbClr val="F4FAF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083434" y="5721868"/>
              <a:ext cx="798195" cy="1541780"/>
            </a:xfrm>
            <a:custGeom>
              <a:avLst/>
              <a:gdLst/>
              <a:ahLst/>
              <a:cxnLst/>
              <a:rect l="l" t="t" r="r" b="b"/>
              <a:pathLst>
                <a:path w="798194" h="1541779">
                  <a:moveTo>
                    <a:pt x="0" y="483203"/>
                  </a:moveTo>
                  <a:lnTo>
                    <a:pt x="798192" y="0"/>
                  </a:lnTo>
                  <a:lnTo>
                    <a:pt x="798192" y="1058208"/>
                  </a:lnTo>
                  <a:lnTo>
                    <a:pt x="0" y="1541407"/>
                  </a:lnTo>
                  <a:lnTo>
                    <a:pt x="0" y="483203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901482" y="6098460"/>
              <a:ext cx="182245" cy="1165225"/>
            </a:xfrm>
            <a:custGeom>
              <a:avLst/>
              <a:gdLst/>
              <a:ahLst/>
              <a:cxnLst/>
              <a:rect l="l" t="t" r="r" b="b"/>
              <a:pathLst>
                <a:path w="182244" h="1165225">
                  <a:moveTo>
                    <a:pt x="0" y="0"/>
                  </a:moveTo>
                  <a:lnTo>
                    <a:pt x="0" y="1058205"/>
                  </a:lnTo>
                  <a:lnTo>
                    <a:pt x="181951" y="1164816"/>
                  </a:lnTo>
                  <a:lnTo>
                    <a:pt x="181951" y="1066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901482" y="6098460"/>
              <a:ext cx="182245" cy="1165225"/>
            </a:xfrm>
            <a:custGeom>
              <a:avLst/>
              <a:gdLst/>
              <a:ahLst/>
              <a:cxnLst/>
              <a:rect l="l" t="t" r="r" b="b"/>
              <a:pathLst>
                <a:path w="182244" h="1165225">
                  <a:moveTo>
                    <a:pt x="181951" y="106611"/>
                  </a:moveTo>
                  <a:lnTo>
                    <a:pt x="0" y="0"/>
                  </a:lnTo>
                  <a:lnTo>
                    <a:pt x="0" y="1058205"/>
                  </a:lnTo>
                  <a:lnTo>
                    <a:pt x="181951" y="1164816"/>
                  </a:lnTo>
                  <a:lnTo>
                    <a:pt x="181951" y="106611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905097" y="5631202"/>
              <a:ext cx="976630" cy="574040"/>
            </a:xfrm>
            <a:custGeom>
              <a:avLst/>
              <a:gdLst/>
              <a:ahLst/>
              <a:cxnLst/>
              <a:rect l="l" t="t" r="r" b="b"/>
              <a:pathLst>
                <a:path w="976630" h="574039">
                  <a:moveTo>
                    <a:pt x="818370" y="0"/>
                  </a:moveTo>
                  <a:lnTo>
                    <a:pt x="0" y="466208"/>
                  </a:lnTo>
                  <a:lnTo>
                    <a:pt x="178337" y="573869"/>
                  </a:lnTo>
                  <a:lnTo>
                    <a:pt x="976529" y="90666"/>
                  </a:lnTo>
                  <a:lnTo>
                    <a:pt x="818370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905097" y="5631202"/>
              <a:ext cx="976630" cy="574040"/>
            </a:xfrm>
            <a:custGeom>
              <a:avLst/>
              <a:gdLst/>
              <a:ahLst/>
              <a:cxnLst/>
              <a:rect l="l" t="t" r="r" b="b"/>
              <a:pathLst>
                <a:path w="976630" h="574039">
                  <a:moveTo>
                    <a:pt x="178337" y="573869"/>
                  </a:moveTo>
                  <a:lnTo>
                    <a:pt x="976529" y="90666"/>
                  </a:lnTo>
                  <a:lnTo>
                    <a:pt x="818370" y="0"/>
                  </a:lnTo>
                  <a:lnTo>
                    <a:pt x="0" y="466208"/>
                  </a:lnTo>
                  <a:lnTo>
                    <a:pt x="178337" y="573869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729802" y="5308552"/>
              <a:ext cx="6640830" cy="5142865"/>
            </a:xfrm>
            <a:custGeom>
              <a:avLst/>
              <a:gdLst/>
              <a:ahLst/>
              <a:cxnLst/>
              <a:rect l="l" t="t" r="r" b="b"/>
              <a:pathLst>
                <a:path w="6640830" h="5142865">
                  <a:moveTo>
                    <a:pt x="0" y="1749301"/>
                  </a:moveTo>
                  <a:lnTo>
                    <a:pt x="5877773" y="5142834"/>
                  </a:lnTo>
                </a:path>
                <a:path w="6640830" h="5142865">
                  <a:moveTo>
                    <a:pt x="441229" y="0"/>
                  </a:moveTo>
                  <a:lnTo>
                    <a:pt x="6640628" y="3579224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39193" y="5254571"/>
              <a:ext cx="5979186" cy="5310705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1317024" y="4990603"/>
            <a:ext cx="602615" cy="1962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 spc="10">
                <a:solidFill>
                  <a:srgbClr val="151616"/>
                </a:solidFill>
                <a:latin typeface="Arial"/>
                <a:cs typeface="Arial"/>
              </a:rPr>
              <a:t>MIRROR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50320" y="5409650"/>
            <a:ext cx="895350" cy="354965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marL="285115" marR="5080" indent="-273050">
              <a:lnSpc>
                <a:spcPts val="1250"/>
              </a:lnSpc>
              <a:spcBef>
                <a:spcPts val="219"/>
              </a:spcBef>
            </a:pPr>
            <a:r>
              <a:rPr dirty="0" sz="1100" spc="10">
                <a:solidFill>
                  <a:srgbClr val="151616"/>
                </a:solidFill>
                <a:latin typeface="Arial"/>
                <a:cs typeface="Arial"/>
              </a:rPr>
              <a:t>POLARISING  </a:t>
            </a:r>
            <a:r>
              <a:rPr dirty="0" sz="1100" spc="10">
                <a:solidFill>
                  <a:srgbClr val="151616"/>
                </a:solidFill>
                <a:latin typeface="Arial"/>
                <a:cs typeface="Arial"/>
              </a:rPr>
              <a:t>FILM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25469" y="4982964"/>
            <a:ext cx="504825" cy="354965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marL="12700" marR="5080" indent="2540">
              <a:lnSpc>
                <a:spcPts val="1250"/>
              </a:lnSpc>
              <a:spcBef>
                <a:spcPts val="219"/>
              </a:spcBef>
            </a:pPr>
            <a:r>
              <a:rPr dirty="0" sz="1100" spc="10">
                <a:solidFill>
                  <a:srgbClr val="151616"/>
                </a:solidFill>
                <a:latin typeface="Arial"/>
                <a:cs typeface="Arial"/>
              </a:rPr>
              <a:t>GLASS  </a:t>
            </a:r>
            <a:r>
              <a:rPr dirty="0" sz="1100" spc="5">
                <a:solidFill>
                  <a:srgbClr val="151616"/>
                </a:solidFill>
                <a:latin typeface="Arial"/>
                <a:cs typeface="Arial"/>
              </a:rPr>
              <a:t>FI</a:t>
            </a:r>
            <a:r>
              <a:rPr dirty="0" sz="1100" spc="-75">
                <a:solidFill>
                  <a:srgbClr val="151616"/>
                </a:solidFill>
                <a:latin typeface="Arial"/>
                <a:cs typeface="Arial"/>
              </a:rPr>
              <a:t>L</a:t>
            </a:r>
            <a:r>
              <a:rPr dirty="0" sz="1100" spc="10">
                <a:solidFill>
                  <a:srgbClr val="151616"/>
                </a:solidFill>
                <a:latin typeface="Arial"/>
                <a:cs typeface="Arial"/>
              </a:rPr>
              <a:t>TER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84599" y="5644330"/>
            <a:ext cx="1680210" cy="676910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marL="860425" marR="5080" indent="-350520">
              <a:lnSpc>
                <a:spcPts val="1250"/>
              </a:lnSpc>
              <a:spcBef>
                <a:spcPts val="219"/>
              </a:spcBef>
            </a:pPr>
            <a:r>
              <a:rPr dirty="0" sz="1100" spc="10">
                <a:solidFill>
                  <a:srgbClr val="151616"/>
                </a:solidFill>
                <a:latin typeface="Arial"/>
                <a:cs typeface="Arial"/>
              </a:rPr>
              <a:t>LIQUID</a:t>
            </a:r>
            <a:r>
              <a:rPr dirty="0" sz="1100" spc="-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151616"/>
                </a:solidFill>
                <a:latin typeface="Arial"/>
                <a:cs typeface="Arial"/>
              </a:rPr>
              <a:t>CRYSTAL </a:t>
            </a:r>
            <a:r>
              <a:rPr dirty="0" sz="1100" spc="-2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151616"/>
                </a:solidFill>
                <a:latin typeface="Arial"/>
                <a:cs typeface="Arial"/>
              </a:rPr>
              <a:t>LAYER</a:t>
            </a:r>
            <a:endParaRPr sz="1100">
              <a:latin typeface="Arial"/>
              <a:cs typeface="Arial"/>
            </a:endParaRPr>
          </a:p>
          <a:p>
            <a:pPr marL="12700" marR="789940" indent="80010">
              <a:lnSpc>
                <a:spcPts val="1250"/>
              </a:lnSpc>
              <a:spcBef>
                <a:spcPts val="30"/>
              </a:spcBef>
            </a:pPr>
            <a:r>
              <a:rPr dirty="0" sz="1100">
                <a:solidFill>
                  <a:srgbClr val="151616"/>
                </a:solidFill>
                <a:latin typeface="Arial"/>
                <a:cs typeface="Arial"/>
              </a:rPr>
              <a:t>NEGATIVE </a:t>
            </a:r>
            <a:r>
              <a:rPr dirty="0" sz="1100" spc="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151616"/>
                </a:solidFill>
                <a:latin typeface="Arial"/>
                <a:cs typeface="Arial"/>
              </a:rPr>
              <a:t>ELECTRODE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50886" y="6540381"/>
            <a:ext cx="894715" cy="354965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marL="12700" marR="5080" indent="106045">
              <a:lnSpc>
                <a:spcPts val="1250"/>
              </a:lnSpc>
              <a:spcBef>
                <a:spcPts val="219"/>
              </a:spcBef>
            </a:pPr>
            <a:r>
              <a:rPr dirty="0" sz="1100" spc="10">
                <a:solidFill>
                  <a:srgbClr val="151616"/>
                </a:solidFill>
                <a:latin typeface="Arial"/>
                <a:cs typeface="Arial"/>
              </a:rPr>
              <a:t>POSITIVE </a:t>
            </a:r>
            <a:r>
              <a:rPr dirty="0" sz="1100" spc="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151616"/>
                </a:solidFill>
                <a:latin typeface="Arial"/>
                <a:cs typeface="Arial"/>
              </a:rPr>
              <a:t>ELECTRODE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69606" y="6442597"/>
            <a:ext cx="504825" cy="354965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marL="12700" marR="5080" indent="2540">
              <a:lnSpc>
                <a:spcPts val="1250"/>
              </a:lnSpc>
              <a:spcBef>
                <a:spcPts val="219"/>
              </a:spcBef>
            </a:pPr>
            <a:r>
              <a:rPr dirty="0" sz="1100" spc="10">
                <a:solidFill>
                  <a:srgbClr val="151616"/>
                </a:solidFill>
                <a:latin typeface="Arial"/>
                <a:cs typeface="Arial"/>
              </a:rPr>
              <a:t>GLASS  </a:t>
            </a:r>
            <a:r>
              <a:rPr dirty="0" sz="1100" spc="5">
                <a:solidFill>
                  <a:srgbClr val="151616"/>
                </a:solidFill>
                <a:latin typeface="Arial"/>
                <a:cs typeface="Arial"/>
              </a:rPr>
              <a:t>FI</a:t>
            </a:r>
            <a:r>
              <a:rPr dirty="0" sz="1100" spc="-75">
                <a:solidFill>
                  <a:srgbClr val="151616"/>
                </a:solidFill>
                <a:latin typeface="Arial"/>
                <a:cs typeface="Arial"/>
              </a:rPr>
              <a:t>L</a:t>
            </a:r>
            <a:r>
              <a:rPr dirty="0" sz="1100" spc="10">
                <a:solidFill>
                  <a:srgbClr val="151616"/>
                </a:solidFill>
                <a:latin typeface="Arial"/>
                <a:cs typeface="Arial"/>
              </a:rPr>
              <a:t>TER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580655" y="7276416"/>
            <a:ext cx="1463040" cy="645160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algn="ctr" marL="943610" marR="5080">
              <a:lnSpc>
                <a:spcPts val="1250"/>
              </a:lnSpc>
              <a:spcBef>
                <a:spcPts val="219"/>
              </a:spcBef>
            </a:pPr>
            <a:r>
              <a:rPr dirty="0" sz="1100" spc="10">
                <a:solidFill>
                  <a:srgbClr val="151616"/>
                </a:solidFill>
                <a:latin typeface="Arial"/>
                <a:cs typeface="Arial"/>
              </a:rPr>
              <a:t>GLASS </a:t>
            </a:r>
            <a:r>
              <a:rPr dirty="0" sz="1100" spc="-2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151616"/>
                </a:solidFill>
                <a:latin typeface="Arial"/>
                <a:cs typeface="Arial"/>
              </a:rPr>
              <a:t>COVER</a:t>
            </a:r>
            <a:endParaRPr sz="1100">
              <a:latin typeface="Arial"/>
              <a:cs typeface="Arial"/>
            </a:endParaRPr>
          </a:p>
          <a:p>
            <a:pPr algn="ctr" marR="559435">
              <a:lnSpc>
                <a:spcPts val="965"/>
              </a:lnSpc>
            </a:pPr>
            <a:r>
              <a:rPr dirty="0" sz="1100" spc="10">
                <a:solidFill>
                  <a:srgbClr val="151616"/>
                </a:solidFill>
                <a:latin typeface="Arial"/>
                <a:cs typeface="Arial"/>
              </a:rPr>
              <a:t>POLARISING</a:t>
            </a:r>
            <a:endParaRPr sz="1100">
              <a:latin typeface="Arial"/>
              <a:cs typeface="Arial"/>
            </a:endParaRPr>
          </a:p>
          <a:p>
            <a:pPr algn="ctr" marR="559435">
              <a:lnSpc>
                <a:spcPts val="1285"/>
              </a:lnSpc>
            </a:pPr>
            <a:r>
              <a:rPr dirty="0" sz="1100" spc="10">
                <a:solidFill>
                  <a:srgbClr val="151616"/>
                </a:solidFill>
                <a:latin typeface="Arial"/>
                <a:cs typeface="Arial"/>
              </a:rPr>
              <a:t>FILM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167280" y="5184094"/>
            <a:ext cx="1471930" cy="1754505"/>
            <a:chOff x="167280" y="5184094"/>
            <a:chExt cx="1471930" cy="1754505"/>
          </a:xfrm>
        </p:grpSpPr>
        <p:sp>
          <p:nvSpPr>
            <p:cNvPr id="19" name="object 19"/>
            <p:cNvSpPr/>
            <p:nvPr/>
          </p:nvSpPr>
          <p:spPr>
            <a:xfrm>
              <a:off x="1572260" y="5184094"/>
              <a:ext cx="67310" cy="559435"/>
            </a:xfrm>
            <a:custGeom>
              <a:avLst/>
              <a:gdLst/>
              <a:ahLst/>
              <a:cxnLst/>
              <a:rect l="l" t="t" r="r" b="b"/>
              <a:pathLst>
                <a:path w="67310" h="559435">
                  <a:moveTo>
                    <a:pt x="29862" y="498326"/>
                  </a:moveTo>
                  <a:lnTo>
                    <a:pt x="0" y="498326"/>
                  </a:lnTo>
                  <a:lnTo>
                    <a:pt x="33461" y="559159"/>
                  </a:lnTo>
                  <a:lnTo>
                    <a:pt x="64022" y="503600"/>
                  </a:lnTo>
                  <a:lnTo>
                    <a:pt x="29862" y="503600"/>
                  </a:lnTo>
                  <a:lnTo>
                    <a:pt x="29862" y="498326"/>
                  </a:lnTo>
                  <a:close/>
                </a:path>
                <a:path w="67310" h="559435">
                  <a:moveTo>
                    <a:pt x="37062" y="0"/>
                  </a:moveTo>
                  <a:lnTo>
                    <a:pt x="29862" y="0"/>
                  </a:lnTo>
                  <a:lnTo>
                    <a:pt x="29862" y="503600"/>
                  </a:lnTo>
                  <a:lnTo>
                    <a:pt x="37062" y="503600"/>
                  </a:lnTo>
                  <a:lnTo>
                    <a:pt x="37062" y="0"/>
                  </a:lnTo>
                  <a:close/>
                </a:path>
                <a:path w="67310" h="559435">
                  <a:moveTo>
                    <a:pt x="66923" y="498326"/>
                  </a:moveTo>
                  <a:lnTo>
                    <a:pt x="37062" y="498326"/>
                  </a:lnTo>
                  <a:lnTo>
                    <a:pt x="37062" y="503600"/>
                  </a:lnTo>
                  <a:lnTo>
                    <a:pt x="64022" y="503600"/>
                  </a:lnTo>
                  <a:lnTo>
                    <a:pt x="66923" y="49832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167271" y="5337654"/>
              <a:ext cx="1135380" cy="1600835"/>
            </a:xfrm>
            <a:custGeom>
              <a:avLst/>
              <a:gdLst/>
              <a:ahLst/>
              <a:cxnLst/>
              <a:rect l="l" t="t" r="r" b="b"/>
              <a:pathLst>
                <a:path w="1135380" h="1600834">
                  <a:moveTo>
                    <a:pt x="672960" y="1095844"/>
                  </a:moveTo>
                  <a:lnTo>
                    <a:pt x="635114" y="1033310"/>
                  </a:lnTo>
                  <a:lnTo>
                    <a:pt x="571868" y="928814"/>
                  </a:lnTo>
                  <a:lnTo>
                    <a:pt x="533806" y="994727"/>
                  </a:lnTo>
                  <a:lnTo>
                    <a:pt x="18008" y="696925"/>
                  </a:lnTo>
                  <a:lnTo>
                    <a:pt x="0" y="728091"/>
                  </a:lnTo>
                  <a:lnTo>
                    <a:pt x="515810" y="1025893"/>
                  </a:lnTo>
                  <a:lnTo>
                    <a:pt x="477761" y="1091806"/>
                  </a:lnTo>
                  <a:lnTo>
                    <a:pt x="672960" y="1095844"/>
                  </a:lnTo>
                  <a:close/>
                </a:path>
                <a:path w="1135380" h="1600834">
                  <a:moveTo>
                    <a:pt x="694296" y="1600758"/>
                  </a:moveTo>
                  <a:lnTo>
                    <a:pt x="656450" y="1538236"/>
                  </a:lnTo>
                  <a:lnTo>
                    <a:pt x="593191" y="1433728"/>
                  </a:lnTo>
                  <a:lnTo>
                    <a:pt x="555142" y="1499641"/>
                  </a:lnTo>
                  <a:lnTo>
                    <a:pt x="39331" y="1201839"/>
                  </a:lnTo>
                  <a:lnTo>
                    <a:pt x="21336" y="1233004"/>
                  </a:lnTo>
                  <a:lnTo>
                    <a:pt x="537146" y="1530819"/>
                  </a:lnTo>
                  <a:lnTo>
                    <a:pt x="499097" y="1596720"/>
                  </a:lnTo>
                  <a:lnTo>
                    <a:pt x="694296" y="1600758"/>
                  </a:lnTo>
                  <a:close/>
                </a:path>
                <a:path w="1135380" h="1600834">
                  <a:moveTo>
                    <a:pt x="815200" y="555371"/>
                  </a:moveTo>
                  <a:lnTo>
                    <a:pt x="777341" y="492836"/>
                  </a:lnTo>
                  <a:lnTo>
                    <a:pt x="714095" y="388340"/>
                  </a:lnTo>
                  <a:lnTo>
                    <a:pt x="676046" y="454240"/>
                  </a:lnTo>
                  <a:lnTo>
                    <a:pt x="160235" y="156438"/>
                  </a:lnTo>
                  <a:lnTo>
                    <a:pt x="142240" y="187617"/>
                  </a:lnTo>
                  <a:lnTo>
                    <a:pt x="658037" y="485419"/>
                  </a:lnTo>
                  <a:lnTo>
                    <a:pt x="619988" y="551332"/>
                  </a:lnTo>
                  <a:lnTo>
                    <a:pt x="815200" y="555371"/>
                  </a:lnTo>
                  <a:close/>
                </a:path>
                <a:path w="1135380" h="1600834">
                  <a:moveTo>
                    <a:pt x="1135214" y="398919"/>
                  </a:moveTo>
                  <a:lnTo>
                    <a:pt x="1097368" y="336384"/>
                  </a:lnTo>
                  <a:lnTo>
                    <a:pt x="1034110" y="231889"/>
                  </a:lnTo>
                  <a:lnTo>
                    <a:pt x="996061" y="297802"/>
                  </a:lnTo>
                  <a:lnTo>
                    <a:pt x="480250" y="0"/>
                  </a:lnTo>
                  <a:lnTo>
                    <a:pt x="462254" y="31165"/>
                  </a:lnTo>
                  <a:lnTo>
                    <a:pt x="978065" y="328968"/>
                  </a:lnTo>
                  <a:lnTo>
                    <a:pt x="940003" y="394881"/>
                  </a:lnTo>
                  <a:lnTo>
                    <a:pt x="1135214" y="398919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 rot="19740000">
            <a:off x="6185645" y="9188760"/>
            <a:ext cx="61673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0"/>
              </a:lnSpc>
            </a:pPr>
            <a:r>
              <a:rPr dirty="0" sz="1400" spc="130" i="1">
                <a:solidFill>
                  <a:srgbClr val="151616"/>
                </a:solidFill>
                <a:latin typeface="Arial"/>
                <a:cs typeface="Arial"/>
              </a:rPr>
              <a:t>FINAL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 rot="19740000">
            <a:off x="6146795" y="9387444"/>
            <a:ext cx="694959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0"/>
              </a:lnSpc>
            </a:pPr>
            <a:r>
              <a:rPr dirty="0" sz="1400" spc="150" i="1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45419" y="5697302"/>
            <a:ext cx="514350" cy="410209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12700" marR="5080" indent="17780">
              <a:lnSpc>
                <a:spcPts val="1460"/>
              </a:lnSpc>
              <a:spcBef>
                <a:spcPts val="235"/>
              </a:spcBef>
            </a:pPr>
            <a:r>
              <a:rPr dirty="0" sz="1300">
                <a:solidFill>
                  <a:srgbClr val="151616"/>
                </a:solidFill>
                <a:latin typeface="Arial"/>
                <a:cs typeface="Arial"/>
              </a:rPr>
              <a:t>BACK </a:t>
            </a:r>
            <a:r>
              <a:rPr dirty="0" sz="1300" spc="-3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151616"/>
                </a:solidFill>
                <a:latin typeface="Arial"/>
                <a:cs typeface="Arial"/>
              </a:rPr>
              <a:t>LIGHT</a:t>
            </a:r>
            <a:endParaRPr sz="13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17269" y="8182737"/>
            <a:ext cx="10471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dirty="0" sz="1200" spc="-35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dirty="0" sz="1200" spc="-35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AFB0B0"/>
                </a:solidFill>
                <a:latin typeface="Arial"/>
                <a:cs typeface="Arial"/>
              </a:rPr>
              <a:t>2021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808323" y="4789635"/>
            <a:ext cx="1557020" cy="891540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algn="ctr" marL="12700" marR="5080">
              <a:lnSpc>
                <a:spcPts val="1560"/>
              </a:lnSpc>
              <a:spcBef>
                <a:spcPts val="250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SEVEN SEGMENT 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LCD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DISPLAY</a:t>
            </a:r>
            <a:endParaRPr sz="1400">
              <a:latin typeface="Arial"/>
              <a:cs typeface="Arial"/>
            </a:endParaRPr>
          </a:p>
          <a:p>
            <a:pPr algn="ctr" marR="13970">
              <a:lnSpc>
                <a:spcPct val="100000"/>
              </a:lnSpc>
              <a:spcBef>
                <a:spcPts val="570"/>
              </a:spcBef>
            </a:pPr>
            <a:r>
              <a:rPr dirty="0" sz="1150" spc="5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1150">
              <a:latin typeface="Arial"/>
              <a:cs typeface="Arial"/>
            </a:endParaRPr>
          </a:p>
          <a:p>
            <a:pPr algn="ctr" marR="9525">
              <a:lnSpc>
                <a:spcPct val="100000"/>
              </a:lnSpc>
              <a:spcBef>
                <a:spcPts val="215"/>
              </a:spcBef>
              <a:tabLst>
                <a:tab pos="504190" algn="l"/>
              </a:tabLst>
            </a:pPr>
            <a:r>
              <a:rPr dirty="0" sz="1150" spc="5">
                <a:solidFill>
                  <a:srgbClr val="151616"/>
                </a:solidFill>
                <a:latin typeface="Arial"/>
                <a:cs typeface="Arial"/>
              </a:rPr>
              <a:t>6	2</a:t>
            </a:r>
            <a:endParaRPr sz="11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521901" y="5706526"/>
            <a:ext cx="107950" cy="2032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150" spc="5">
                <a:solidFill>
                  <a:srgbClr val="151616"/>
                </a:solidFill>
                <a:latin typeface="Arial"/>
                <a:cs typeface="Arial"/>
              </a:rPr>
              <a:t>7</a:t>
            </a:r>
            <a:endParaRPr sz="11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271871" y="5911316"/>
            <a:ext cx="622300" cy="2032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  <a:tabLst>
                <a:tab pos="526415" algn="l"/>
              </a:tabLst>
            </a:pPr>
            <a:r>
              <a:rPr dirty="0" sz="1150" spc="5">
                <a:solidFill>
                  <a:srgbClr val="151616"/>
                </a:solidFill>
                <a:latin typeface="Arial"/>
                <a:cs typeface="Arial"/>
              </a:rPr>
              <a:t>5</a:t>
            </a:r>
            <a:r>
              <a:rPr dirty="0" sz="1150" spc="5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baseline="4830" sz="1725" spc="7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baseline="4830" sz="1725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519518" y="6132773"/>
            <a:ext cx="107950" cy="2032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150" spc="5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11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048890" y="6321474"/>
            <a:ext cx="300990" cy="749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300" spc="5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dirty="0" sz="3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300" spc="15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sz="3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300" spc="10">
                <a:solidFill>
                  <a:srgbClr val="151616"/>
                </a:solidFill>
                <a:latin typeface="Arial"/>
                <a:cs typeface="Arial"/>
              </a:rPr>
              <a:t>2021</a:t>
            </a:r>
            <a:endParaRPr sz="3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22510" y="260901"/>
            <a:ext cx="610362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18455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5.</a:t>
            </a:r>
            <a:r>
              <a:rPr dirty="0" sz="1400" spc="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dirty="0" sz="1400" spc="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properties</a:t>
            </a:r>
            <a:r>
              <a:rPr dirty="0" sz="1400" spc="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LCDs,</a:t>
            </a:r>
            <a:r>
              <a:rPr dirty="0" sz="1400" spc="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dirty="0" sz="1400" spc="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make</a:t>
            </a:r>
            <a:r>
              <a:rPr dirty="0" sz="1400" spc="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them</a:t>
            </a:r>
            <a:r>
              <a:rPr dirty="0" sz="1400" spc="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good</a:t>
            </a:r>
            <a:r>
              <a:rPr dirty="0" sz="1400" spc="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choice.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dirty="0" sz="1400" spc="-5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31772" y="870019"/>
            <a:ext cx="6969759" cy="0"/>
          </a:xfrm>
          <a:custGeom>
            <a:avLst/>
            <a:gdLst/>
            <a:ahLst/>
            <a:cxnLst/>
            <a:rect l="l" t="t" r="r" b="b"/>
            <a:pathLst>
              <a:path w="6969759" h="0">
                <a:moveTo>
                  <a:pt x="0" y="0"/>
                </a:moveTo>
                <a:lnTo>
                  <a:pt x="6969384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31772" y="1334850"/>
            <a:ext cx="6969759" cy="0"/>
          </a:xfrm>
          <a:custGeom>
            <a:avLst/>
            <a:gdLst/>
            <a:ahLst/>
            <a:cxnLst/>
            <a:rect l="l" t="t" r="r" b="b"/>
            <a:pathLst>
              <a:path w="6969759" h="0">
                <a:moveTo>
                  <a:pt x="0" y="0"/>
                </a:moveTo>
                <a:lnTo>
                  <a:pt x="6969384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31772" y="1799668"/>
            <a:ext cx="6969759" cy="0"/>
          </a:xfrm>
          <a:custGeom>
            <a:avLst/>
            <a:gdLst/>
            <a:ahLst/>
            <a:cxnLst/>
            <a:rect l="l" t="t" r="r" b="b"/>
            <a:pathLst>
              <a:path w="6969759" h="0">
                <a:moveTo>
                  <a:pt x="0" y="0"/>
                </a:moveTo>
                <a:lnTo>
                  <a:pt x="6969384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31772" y="2264487"/>
            <a:ext cx="6969759" cy="0"/>
          </a:xfrm>
          <a:custGeom>
            <a:avLst/>
            <a:gdLst/>
            <a:ahLst/>
            <a:cxnLst/>
            <a:rect l="l" t="t" r="r" b="b"/>
            <a:pathLst>
              <a:path w="6969759" h="0">
                <a:moveTo>
                  <a:pt x="0" y="0"/>
                </a:moveTo>
                <a:lnTo>
                  <a:pt x="6969384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290727" y="2438155"/>
            <a:ext cx="7099300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852169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6.</a:t>
            </a:r>
            <a:r>
              <a:rPr dirty="0" sz="1400" spc="-5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dirty="0" sz="14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does</a:t>
            </a:r>
            <a:r>
              <a:rPr dirty="0" sz="14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simple</a:t>
            </a:r>
            <a:r>
              <a:rPr dirty="0" sz="1400" spc="-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seven</a:t>
            </a:r>
            <a:r>
              <a:rPr dirty="0" sz="14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segment</a:t>
            </a:r>
            <a:r>
              <a:rPr dirty="0" sz="14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display</a:t>
            </a:r>
            <a:r>
              <a:rPr dirty="0" sz="14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work?</a:t>
            </a:r>
            <a:r>
              <a:rPr dirty="0" sz="14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dirty="0" sz="1400" spc="-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dirty="0" sz="14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dirty="0" sz="14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4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support</a:t>
            </a:r>
            <a:r>
              <a:rPr dirty="0" sz="1400" spc="-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your </a:t>
            </a:r>
            <a:r>
              <a:rPr dirty="0" sz="1400" spc="-3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answer.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dirty="0" sz="1400" spc="-16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31772" y="3263820"/>
            <a:ext cx="6969759" cy="0"/>
          </a:xfrm>
          <a:custGeom>
            <a:avLst/>
            <a:gdLst/>
            <a:ahLst/>
            <a:cxnLst/>
            <a:rect l="l" t="t" r="r" b="b"/>
            <a:pathLst>
              <a:path w="6969759" h="0">
                <a:moveTo>
                  <a:pt x="0" y="0"/>
                </a:moveTo>
                <a:lnTo>
                  <a:pt x="6969384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31772" y="3728653"/>
            <a:ext cx="6969759" cy="0"/>
          </a:xfrm>
          <a:custGeom>
            <a:avLst/>
            <a:gdLst/>
            <a:ahLst/>
            <a:cxnLst/>
            <a:rect l="l" t="t" r="r" b="b"/>
            <a:pathLst>
              <a:path w="6969759" h="0">
                <a:moveTo>
                  <a:pt x="0" y="0"/>
                </a:moveTo>
                <a:lnTo>
                  <a:pt x="6969384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31772" y="4193471"/>
            <a:ext cx="6969759" cy="0"/>
          </a:xfrm>
          <a:custGeom>
            <a:avLst/>
            <a:gdLst/>
            <a:ahLst/>
            <a:cxnLst/>
            <a:rect l="l" t="t" r="r" b="b"/>
            <a:pathLst>
              <a:path w="6969759" h="0">
                <a:moveTo>
                  <a:pt x="0" y="0"/>
                </a:moveTo>
                <a:lnTo>
                  <a:pt x="6969384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31772" y="4658288"/>
            <a:ext cx="6969759" cy="0"/>
          </a:xfrm>
          <a:custGeom>
            <a:avLst/>
            <a:gdLst/>
            <a:ahLst/>
            <a:cxnLst/>
            <a:rect l="l" t="t" r="r" b="b"/>
            <a:pathLst>
              <a:path w="6969759" h="0">
                <a:moveTo>
                  <a:pt x="0" y="0"/>
                </a:moveTo>
                <a:lnTo>
                  <a:pt x="6969384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LIQUID CRYSTAL DISPLAYS</cp:keywords>
  <dc:title>lcd1.cdr</dc:title>
  <dcterms:created xsi:type="dcterms:W3CDTF">2021-11-04T18:49:56Z</dcterms:created>
  <dcterms:modified xsi:type="dcterms:W3CDTF">2021-11-04T18:49:56Z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2021-11-04T00:00:00Z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2021-11-04T00:00:00Z</vt:filetime>
  </property>
</Properties>
</file>