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www.technologystudent.com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hyperlink" Target="https://technologystudent.com/elec1/transis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03259" y="-10777"/>
            <a:ext cx="2176145" cy="44894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R="48895" algn="ctr">
              <a:lnSpc>
                <a:spcPct val="100000"/>
              </a:lnSpc>
              <a:spcBef>
                <a:spcPts val="600"/>
              </a:spcBef>
            </a:pP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DARLINGTON</a:t>
            </a:r>
            <a:r>
              <a:rPr sz="1600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PAIR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90"/>
              </a:spcBef>
            </a:pP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V.Ryan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©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2009-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2022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World</a:t>
            </a:r>
            <a:r>
              <a:rPr sz="600" spc="-3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Association of</a:t>
            </a:r>
            <a:r>
              <a:rPr sz="600" spc="-1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Technology</a:t>
            </a:r>
            <a:r>
              <a:rPr sz="600" spc="-15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2"/>
              </a:rPr>
              <a:t>Teachers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699" y="905464"/>
            <a:ext cx="29146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function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Darlington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Pair.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848222" y="1977014"/>
            <a:ext cx="3242310" cy="2345055"/>
            <a:chOff x="3848222" y="1977014"/>
            <a:chExt cx="3242310" cy="2345055"/>
          </a:xfrm>
        </p:grpSpPr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938029" y="1977014"/>
              <a:ext cx="148943" cy="12700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48222" y="1977014"/>
              <a:ext cx="148941" cy="127003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3985632" y="2039745"/>
              <a:ext cx="2955925" cy="0"/>
            </a:xfrm>
            <a:custGeom>
              <a:avLst/>
              <a:gdLst/>
              <a:ahLst/>
              <a:cxnLst/>
              <a:rect l="l" t="t" r="r" b="b"/>
              <a:pathLst>
                <a:path w="2955925">
                  <a:moveTo>
                    <a:pt x="0" y="0"/>
                  </a:moveTo>
                  <a:lnTo>
                    <a:pt x="2955643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053251" y="3139419"/>
              <a:ext cx="692150" cy="709930"/>
            </a:xfrm>
            <a:custGeom>
              <a:avLst/>
              <a:gdLst/>
              <a:ahLst/>
              <a:cxnLst/>
              <a:rect l="l" t="t" r="r" b="b"/>
              <a:pathLst>
                <a:path w="692150" h="709929">
                  <a:moveTo>
                    <a:pt x="345960" y="0"/>
                  </a:moveTo>
                  <a:lnTo>
                    <a:pt x="392905" y="3239"/>
                  </a:lnTo>
                  <a:lnTo>
                    <a:pt x="437931" y="12674"/>
                  </a:lnTo>
                  <a:lnTo>
                    <a:pt x="480624" y="27883"/>
                  </a:lnTo>
                  <a:lnTo>
                    <a:pt x="520573" y="48443"/>
                  </a:lnTo>
                  <a:lnTo>
                    <a:pt x="557367" y="73930"/>
                  </a:lnTo>
                  <a:lnTo>
                    <a:pt x="590591" y="103923"/>
                  </a:lnTo>
                  <a:lnTo>
                    <a:pt x="619835" y="137999"/>
                  </a:lnTo>
                  <a:lnTo>
                    <a:pt x="644686" y="175734"/>
                  </a:lnTo>
                  <a:lnTo>
                    <a:pt x="664733" y="216706"/>
                  </a:lnTo>
                  <a:lnTo>
                    <a:pt x="679562" y="260492"/>
                  </a:lnTo>
                  <a:lnTo>
                    <a:pt x="688761" y="306670"/>
                  </a:lnTo>
                  <a:lnTo>
                    <a:pt x="691920" y="354816"/>
                  </a:lnTo>
                  <a:lnTo>
                    <a:pt x="688761" y="402961"/>
                  </a:lnTo>
                  <a:lnTo>
                    <a:pt x="679562" y="449138"/>
                  </a:lnTo>
                  <a:lnTo>
                    <a:pt x="664733" y="492924"/>
                  </a:lnTo>
                  <a:lnTo>
                    <a:pt x="644686" y="533895"/>
                  </a:lnTo>
                  <a:lnTo>
                    <a:pt x="619835" y="571630"/>
                  </a:lnTo>
                  <a:lnTo>
                    <a:pt x="590591" y="605705"/>
                  </a:lnTo>
                  <a:lnTo>
                    <a:pt x="557367" y="635698"/>
                  </a:lnTo>
                  <a:lnTo>
                    <a:pt x="520573" y="661186"/>
                  </a:lnTo>
                  <a:lnTo>
                    <a:pt x="480624" y="681745"/>
                  </a:lnTo>
                  <a:lnTo>
                    <a:pt x="437931" y="696954"/>
                  </a:lnTo>
                  <a:lnTo>
                    <a:pt x="392905" y="706389"/>
                  </a:lnTo>
                  <a:lnTo>
                    <a:pt x="345960" y="709629"/>
                  </a:lnTo>
                  <a:lnTo>
                    <a:pt x="299016" y="706389"/>
                  </a:lnTo>
                  <a:lnTo>
                    <a:pt x="253991" y="696954"/>
                  </a:lnTo>
                  <a:lnTo>
                    <a:pt x="211298" y="681745"/>
                  </a:lnTo>
                  <a:lnTo>
                    <a:pt x="171348" y="661186"/>
                  </a:lnTo>
                  <a:lnTo>
                    <a:pt x="134555" y="635698"/>
                  </a:lnTo>
                  <a:lnTo>
                    <a:pt x="101330" y="605705"/>
                  </a:lnTo>
                  <a:lnTo>
                    <a:pt x="72085" y="571630"/>
                  </a:lnTo>
                  <a:lnTo>
                    <a:pt x="47234" y="533895"/>
                  </a:lnTo>
                  <a:lnTo>
                    <a:pt x="27187" y="492924"/>
                  </a:lnTo>
                  <a:lnTo>
                    <a:pt x="12358" y="449138"/>
                  </a:lnTo>
                  <a:lnTo>
                    <a:pt x="3158" y="402961"/>
                  </a:lnTo>
                  <a:lnTo>
                    <a:pt x="0" y="354816"/>
                  </a:lnTo>
                  <a:lnTo>
                    <a:pt x="3158" y="306670"/>
                  </a:lnTo>
                  <a:lnTo>
                    <a:pt x="12358" y="260492"/>
                  </a:lnTo>
                  <a:lnTo>
                    <a:pt x="27187" y="216706"/>
                  </a:lnTo>
                  <a:lnTo>
                    <a:pt x="47234" y="175734"/>
                  </a:lnTo>
                  <a:lnTo>
                    <a:pt x="72085" y="137999"/>
                  </a:lnTo>
                  <a:lnTo>
                    <a:pt x="101330" y="103923"/>
                  </a:lnTo>
                  <a:lnTo>
                    <a:pt x="134555" y="73930"/>
                  </a:lnTo>
                  <a:lnTo>
                    <a:pt x="171348" y="48443"/>
                  </a:lnTo>
                  <a:lnTo>
                    <a:pt x="211298" y="27883"/>
                  </a:lnTo>
                  <a:lnTo>
                    <a:pt x="253991" y="12674"/>
                  </a:lnTo>
                  <a:lnTo>
                    <a:pt x="299016" y="3239"/>
                  </a:lnTo>
                  <a:lnTo>
                    <a:pt x="345960" y="0"/>
                  </a:lnTo>
                  <a:close/>
                </a:path>
                <a:path w="692150" h="709929">
                  <a:moveTo>
                    <a:pt x="56592" y="164001"/>
                  </a:moveTo>
                  <a:lnTo>
                    <a:pt x="56592" y="540647"/>
                  </a:lnTo>
                </a:path>
                <a:path w="692150" h="709929">
                  <a:moveTo>
                    <a:pt x="475179" y="30351"/>
                  </a:moveTo>
                  <a:lnTo>
                    <a:pt x="56592" y="346251"/>
                  </a:lnTo>
                  <a:lnTo>
                    <a:pt x="487027" y="678348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454284" y="3738880"/>
              <a:ext cx="86360" cy="79375"/>
            </a:xfrm>
            <a:custGeom>
              <a:avLst/>
              <a:gdLst/>
              <a:ahLst/>
              <a:cxnLst/>
              <a:rect l="l" t="t" r="r" b="b"/>
              <a:pathLst>
                <a:path w="86359" h="79375">
                  <a:moveTo>
                    <a:pt x="47872" y="0"/>
                  </a:moveTo>
                  <a:lnTo>
                    <a:pt x="0" y="62049"/>
                  </a:lnTo>
                  <a:lnTo>
                    <a:pt x="85994" y="78887"/>
                  </a:lnTo>
                  <a:lnTo>
                    <a:pt x="4787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661723" y="2034384"/>
              <a:ext cx="859790" cy="1447165"/>
            </a:xfrm>
            <a:custGeom>
              <a:avLst/>
              <a:gdLst/>
              <a:ahLst/>
              <a:cxnLst/>
              <a:rect l="l" t="t" r="r" b="b"/>
              <a:pathLst>
                <a:path w="859790" h="1447164">
                  <a:moveTo>
                    <a:pt x="444643" y="1446772"/>
                  </a:moveTo>
                  <a:lnTo>
                    <a:pt x="0" y="1446772"/>
                  </a:lnTo>
                </a:path>
                <a:path w="859790" h="1447164">
                  <a:moveTo>
                    <a:pt x="859215" y="1134342"/>
                  </a:moveTo>
                  <a:lnTo>
                    <a:pt x="859215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48222" y="4194546"/>
              <a:ext cx="148941" cy="127003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38029" y="4194546"/>
              <a:ext cx="148943" cy="127003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992568" y="4262975"/>
              <a:ext cx="2948940" cy="0"/>
            </a:xfrm>
            <a:custGeom>
              <a:avLst/>
              <a:gdLst/>
              <a:ahLst/>
              <a:cxnLst/>
              <a:rect l="l" t="t" r="r" b="b"/>
              <a:pathLst>
                <a:path w="2948940">
                  <a:moveTo>
                    <a:pt x="0" y="0"/>
                  </a:moveTo>
                  <a:lnTo>
                    <a:pt x="2948343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181649" y="2800029"/>
              <a:ext cx="1357630" cy="1468755"/>
            </a:xfrm>
            <a:custGeom>
              <a:avLst/>
              <a:gdLst/>
              <a:ahLst/>
              <a:cxnLst/>
              <a:rect l="l" t="t" r="r" b="b"/>
              <a:pathLst>
                <a:path w="1357629" h="1468754">
                  <a:moveTo>
                    <a:pt x="1357311" y="1017590"/>
                  </a:moveTo>
                  <a:lnTo>
                    <a:pt x="1357311" y="1468367"/>
                  </a:lnTo>
                </a:path>
                <a:path w="1357629" h="1468754">
                  <a:moveTo>
                    <a:pt x="345959" y="0"/>
                  </a:moveTo>
                  <a:lnTo>
                    <a:pt x="392903" y="3239"/>
                  </a:lnTo>
                  <a:lnTo>
                    <a:pt x="437928" y="12674"/>
                  </a:lnTo>
                  <a:lnTo>
                    <a:pt x="480621" y="27883"/>
                  </a:lnTo>
                  <a:lnTo>
                    <a:pt x="520571" y="48442"/>
                  </a:lnTo>
                  <a:lnTo>
                    <a:pt x="557364" y="73930"/>
                  </a:lnTo>
                  <a:lnTo>
                    <a:pt x="590589" y="103922"/>
                  </a:lnTo>
                  <a:lnTo>
                    <a:pt x="619834" y="137997"/>
                  </a:lnTo>
                  <a:lnTo>
                    <a:pt x="644685" y="175732"/>
                  </a:lnTo>
                  <a:lnTo>
                    <a:pt x="664732" y="216704"/>
                  </a:lnTo>
                  <a:lnTo>
                    <a:pt x="679561" y="260489"/>
                  </a:lnTo>
                  <a:lnTo>
                    <a:pt x="688761" y="306666"/>
                  </a:lnTo>
                  <a:lnTo>
                    <a:pt x="691920" y="354812"/>
                  </a:lnTo>
                  <a:lnTo>
                    <a:pt x="688761" y="402958"/>
                  </a:lnTo>
                  <a:lnTo>
                    <a:pt x="679561" y="449136"/>
                  </a:lnTo>
                  <a:lnTo>
                    <a:pt x="664732" y="492922"/>
                  </a:lnTo>
                  <a:lnTo>
                    <a:pt x="644685" y="533894"/>
                  </a:lnTo>
                  <a:lnTo>
                    <a:pt x="619834" y="571629"/>
                  </a:lnTo>
                  <a:lnTo>
                    <a:pt x="590589" y="605705"/>
                  </a:lnTo>
                  <a:lnTo>
                    <a:pt x="557364" y="635698"/>
                  </a:lnTo>
                  <a:lnTo>
                    <a:pt x="520571" y="661185"/>
                  </a:lnTo>
                  <a:lnTo>
                    <a:pt x="480621" y="681745"/>
                  </a:lnTo>
                  <a:lnTo>
                    <a:pt x="437928" y="696954"/>
                  </a:lnTo>
                  <a:lnTo>
                    <a:pt x="392903" y="706389"/>
                  </a:lnTo>
                  <a:lnTo>
                    <a:pt x="345959" y="709629"/>
                  </a:lnTo>
                  <a:lnTo>
                    <a:pt x="299014" y="706389"/>
                  </a:lnTo>
                  <a:lnTo>
                    <a:pt x="253988" y="696954"/>
                  </a:lnTo>
                  <a:lnTo>
                    <a:pt x="211295" y="681745"/>
                  </a:lnTo>
                  <a:lnTo>
                    <a:pt x="171346" y="661185"/>
                  </a:lnTo>
                  <a:lnTo>
                    <a:pt x="134553" y="635698"/>
                  </a:lnTo>
                  <a:lnTo>
                    <a:pt x="101328" y="605705"/>
                  </a:lnTo>
                  <a:lnTo>
                    <a:pt x="72084" y="571629"/>
                  </a:lnTo>
                  <a:lnTo>
                    <a:pt x="47233" y="533894"/>
                  </a:lnTo>
                  <a:lnTo>
                    <a:pt x="27186" y="492922"/>
                  </a:lnTo>
                  <a:lnTo>
                    <a:pt x="12357" y="449136"/>
                  </a:lnTo>
                  <a:lnTo>
                    <a:pt x="3158" y="402958"/>
                  </a:lnTo>
                  <a:lnTo>
                    <a:pt x="0" y="354812"/>
                  </a:lnTo>
                  <a:lnTo>
                    <a:pt x="3158" y="306666"/>
                  </a:lnTo>
                  <a:lnTo>
                    <a:pt x="12357" y="260489"/>
                  </a:lnTo>
                  <a:lnTo>
                    <a:pt x="27186" y="216704"/>
                  </a:lnTo>
                  <a:lnTo>
                    <a:pt x="47233" y="175732"/>
                  </a:lnTo>
                  <a:lnTo>
                    <a:pt x="72084" y="137997"/>
                  </a:lnTo>
                  <a:lnTo>
                    <a:pt x="101328" y="103922"/>
                  </a:lnTo>
                  <a:lnTo>
                    <a:pt x="134553" y="73930"/>
                  </a:lnTo>
                  <a:lnTo>
                    <a:pt x="171346" y="48442"/>
                  </a:lnTo>
                  <a:lnTo>
                    <a:pt x="211295" y="27883"/>
                  </a:lnTo>
                  <a:lnTo>
                    <a:pt x="253988" y="12674"/>
                  </a:lnTo>
                  <a:lnTo>
                    <a:pt x="299014" y="3239"/>
                  </a:lnTo>
                  <a:lnTo>
                    <a:pt x="345959" y="0"/>
                  </a:lnTo>
                  <a:close/>
                </a:path>
                <a:path w="1357629" h="1468754">
                  <a:moveTo>
                    <a:pt x="56588" y="163997"/>
                  </a:moveTo>
                  <a:lnTo>
                    <a:pt x="56588" y="540647"/>
                  </a:lnTo>
                </a:path>
                <a:path w="1357629" h="1468754">
                  <a:moveTo>
                    <a:pt x="475178" y="30347"/>
                  </a:moveTo>
                  <a:lnTo>
                    <a:pt x="56588" y="346247"/>
                  </a:lnTo>
                  <a:lnTo>
                    <a:pt x="487025" y="67834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582682" y="3399491"/>
              <a:ext cx="86360" cy="79375"/>
            </a:xfrm>
            <a:custGeom>
              <a:avLst/>
              <a:gdLst/>
              <a:ahLst/>
              <a:cxnLst/>
              <a:rect l="l" t="t" r="r" b="b"/>
              <a:pathLst>
                <a:path w="86360" h="79375">
                  <a:moveTo>
                    <a:pt x="47872" y="0"/>
                  </a:moveTo>
                  <a:lnTo>
                    <a:pt x="0" y="62049"/>
                  </a:lnTo>
                  <a:lnTo>
                    <a:pt x="85992" y="78886"/>
                  </a:lnTo>
                  <a:lnTo>
                    <a:pt x="4787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790119" y="2824818"/>
              <a:ext cx="2197735" cy="317500"/>
            </a:xfrm>
            <a:custGeom>
              <a:avLst/>
              <a:gdLst/>
              <a:ahLst/>
              <a:cxnLst/>
              <a:rect l="l" t="t" r="r" b="b"/>
              <a:pathLst>
                <a:path w="2197734" h="317500">
                  <a:moveTo>
                    <a:pt x="444643" y="316947"/>
                  </a:moveTo>
                  <a:lnTo>
                    <a:pt x="0" y="316947"/>
                  </a:lnTo>
                </a:path>
                <a:path w="2197734" h="317500">
                  <a:moveTo>
                    <a:pt x="859212" y="4518"/>
                  </a:moveTo>
                  <a:lnTo>
                    <a:pt x="2197454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3873333" y="3022261"/>
              <a:ext cx="922019" cy="219710"/>
            </a:xfrm>
            <a:custGeom>
              <a:avLst/>
              <a:gdLst/>
              <a:ahLst/>
              <a:cxnLst/>
              <a:rect l="l" t="t" r="r" b="b"/>
              <a:pathLst>
                <a:path w="922020" h="219710">
                  <a:moveTo>
                    <a:pt x="361983" y="0"/>
                  </a:moveTo>
                  <a:lnTo>
                    <a:pt x="921412" y="0"/>
                  </a:lnTo>
                  <a:lnTo>
                    <a:pt x="921412" y="219383"/>
                  </a:lnTo>
                  <a:lnTo>
                    <a:pt x="361983" y="219383"/>
                  </a:lnTo>
                  <a:lnTo>
                    <a:pt x="361983" y="0"/>
                  </a:lnTo>
                  <a:close/>
                </a:path>
                <a:path w="922020" h="219710">
                  <a:moveTo>
                    <a:pt x="361983" y="109691"/>
                  </a:moveTo>
                  <a:lnTo>
                    <a:pt x="131630" y="109691"/>
                  </a:lnTo>
                </a:path>
                <a:path w="922020" h="219710">
                  <a:moveTo>
                    <a:pt x="60328" y="54844"/>
                  </a:moveTo>
                  <a:lnTo>
                    <a:pt x="83811" y="58724"/>
                  </a:lnTo>
                  <a:lnTo>
                    <a:pt x="102987" y="69302"/>
                  </a:lnTo>
                  <a:lnTo>
                    <a:pt x="115916" y="84992"/>
                  </a:lnTo>
                  <a:lnTo>
                    <a:pt x="120657" y="104204"/>
                  </a:lnTo>
                  <a:lnTo>
                    <a:pt x="115916" y="123417"/>
                  </a:lnTo>
                  <a:lnTo>
                    <a:pt x="102987" y="139106"/>
                  </a:lnTo>
                  <a:lnTo>
                    <a:pt x="83811" y="149685"/>
                  </a:lnTo>
                  <a:lnTo>
                    <a:pt x="60328" y="153564"/>
                  </a:lnTo>
                  <a:lnTo>
                    <a:pt x="36846" y="149685"/>
                  </a:lnTo>
                  <a:lnTo>
                    <a:pt x="17669" y="139106"/>
                  </a:lnTo>
                  <a:lnTo>
                    <a:pt x="4740" y="123417"/>
                  </a:lnTo>
                  <a:lnTo>
                    <a:pt x="0" y="104204"/>
                  </a:lnTo>
                  <a:lnTo>
                    <a:pt x="4740" y="84992"/>
                  </a:lnTo>
                  <a:lnTo>
                    <a:pt x="17669" y="69302"/>
                  </a:lnTo>
                  <a:lnTo>
                    <a:pt x="36846" y="58724"/>
                  </a:lnTo>
                  <a:lnTo>
                    <a:pt x="60328" y="54844"/>
                  </a:lnTo>
                  <a:close/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974444" y="2766796"/>
              <a:ext cx="116037" cy="116037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469860" y="2766796"/>
              <a:ext cx="94099" cy="105064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3641249" y="1950180"/>
            <a:ext cx="160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25" dirty="0">
                <a:solidFill>
                  <a:srgbClr val="151616"/>
                </a:solidFill>
                <a:latin typeface="Arial"/>
                <a:cs typeface="Arial"/>
              </a:rPr>
              <a:t>9v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08341" y="4144019"/>
            <a:ext cx="160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25" dirty="0">
                <a:solidFill>
                  <a:srgbClr val="151616"/>
                </a:solidFill>
                <a:latin typeface="Arial"/>
                <a:cs typeface="Arial"/>
              </a:rPr>
              <a:t>0v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319537" y="2597361"/>
            <a:ext cx="265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25" dirty="0">
                <a:solidFill>
                  <a:srgbClr val="151616"/>
                </a:solidFill>
                <a:latin typeface="Arial"/>
                <a:cs typeface="Arial"/>
              </a:rPr>
              <a:t>TR1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120288" y="2948377"/>
            <a:ext cx="2654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25" dirty="0">
                <a:solidFill>
                  <a:srgbClr val="151616"/>
                </a:solidFill>
                <a:latin typeface="Arial"/>
                <a:cs typeface="Arial"/>
              </a:rPr>
              <a:t>TR2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822318" y="2528085"/>
            <a:ext cx="6521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OUTPUT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718034" y="2802315"/>
            <a:ext cx="4826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INPUT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244556" y="3255513"/>
            <a:ext cx="6724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10" dirty="0">
                <a:solidFill>
                  <a:srgbClr val="151616"/>
                </a:solidFill>
                <a:latin typeface="Arial"/>
                <a:cs typeface="Arial"/>
              </a:rPr>
              <a:t>RESISTOR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6984" y="2004728"/>
            <a:ext cx="3176270" cy="54927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opposite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terms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strength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input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signal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output signal.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477801" y="4645366"/>
            <a:ext cx="3239135" cy="2345055"/>
            <a:chOff x="477801" y="4645366"/>
            <a:chExt cx="3239135" cy="2345055"/>
          </a:xfrm>
        </p:grpSpPr>
        <p:pic>
          <p:nvPicPr>
            <p:cNvPr id="31" name="object 3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77801" y="4645366"/>
              <a:ext cx="148941" cy="127003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67609" y="4645366"/>
              <a:ext cx="148941" cy="127003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615210" y="4708097"/>
              <a:ext cx="2955925" cy="0"/>
            </a:xfrm>
            <a:custGeom>
              <a:avLst/>
              <a:gdLst/>
              <a:ahLst/>
              <a:cxnLst/>
              <a:rect l="l" t="t" r="r" b="b"/>
              <a:pathLst>
                <a:path w="2955925">
                  <a:moveTo>
                    <a:pt x="0" y="0"/>
                  </a:moveTo>
                  <a:lnTo>
                    <a:pt x="2955643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671862" y="4702737"/>
              <a:ext cx="692150" cy="1475105"/>
            </a:xfrm>
            <a:custGeom>
              <a:avLst/>
              <a:gdLst/>
              <a:ahLst/>
              <a:cxnLst/>
              <a:rect l="l" t="t" r="r" b="b"/>
              <a:pathLst>
                <a:path w="692150" h="1475104">
                  <a:moveTo>
                    <a:pt x="478655" y="794293"/>
                  </a:moveTo>
                  <a:lnTo>
                    <a:pt x="478655" y="0"/>
                  </a:lnTo>
                </a:path>
                <a:path w="692150" h="1475104">
                  <a:moveTo>
                    <a:pt x="345959" y="764989"/>
                  </a:moveTo>
                  <a:lnTo>
                    <a:pt x="392904" y="768228"/>
                  </a:lnTo>
                  <a:lnTo>
                    <a:pt x="437929" y="777663"/>
                  </a:lnTo>
                  <a:lnTo>
                    <a:pt x="480623" y="792872"/>
                  </a:lnTo>
                  <a:lnTo>
                    <a:pt x="520573" y="813432"/>
                  </a:lnTo>
                  <a:lnTo>
                    <a:pt x="557366" y="838920"/>
                  </a:lnTo>
                  <a:lnTo>
                    <a:pt x="590591" y="868912"/>
                  </a:lnTo>
                  <a:lnTo>
                    <a:pt x="619835" y="902988"/>
                  </a:lnTo>
                  <a:lnTo>
                    <a:pt x="644686" y="940723"/>
                  </a:lnTo>
                  <a:lnTo>
                    <a:pt x="664733" y="981695"/>
                  </a:lnTo>
                  <a:lnTo>
                    <a:pt x="679562" y="1025481"/>
                  </a:lnTo>
                  <a:lnTo>
                    <a:pt x="688761" y="1071659"/>
                  </a:lnTo>
                  <a:lnTo>
                    <a:pt x="691920" y="1119805"/>
                  </a:lnTo>
                  <a:lnTo>
                    <a:pt x="688761" y="1167951"/>
                  </a:lnTo>
                  <a:lnTo>
                    <a:pt x="679562" y="1214128"/>
                  </a:lnTo>
                  <a:lnTo>
                    <a:pt x="664733" y="1257913"/>
                  </a:lnTo>
                  <a:lnTo>
                    <a:pt x="644686" y="1298885"/>
                  </a:lnTo>
                  <a:lnTo>
                    <a:pt x="619835" y="1336620"/>
                  </a:lnTo>
                  <a:lnTo>
                    <a:pt x="590591" y="1370695"/>
                  </a:lnTo>
                  <a:lnTo>
                    <a:pt x="557366" y="1400688"/>
                  </a:lnTo>
                  <a:lnTo>
                    <a:pt x="520573" y="1426175"/>
                  </a:lnTo>
                  <a:lnTo>
                    <a:pt x="480623" y="1446735"/>
                  </a:lnTo>
                  <a:lnTo>
                    <a:pt x="437929" y="1461944"/>
                  </a:lnTo>
                  <a:lnTo>
                    <a:pt x="392904" y="1471379"/>
                  </a:lnTo>
                  <a:lnTo>
                    <a:pt x="345959" y="1474618"/>
                  </a:lnTo>
                  <a:lnTo>
                    <a:pt x="299015" y="1471379"/>
                  </a:lnTo>
                  <a:lnTo>
                    <a:pt x="253990" y="1461944"/>
                  </a:lnTo>
                  <a:lnTo>
                    <a:pt x="211297" y="1446735"/>
                  </a:lnTo>
                  <a:lnTo>
                    <a:pt x="171347" y="1426175"/>
                  </a:lnTo>
                  <a:lnTo>
                    <a:pt x="134554" y="1400688"/>
                  </a:lnTo>
                  <a:lnTo>
                    <a:pt x="101329" y="1370695"/>
                  </a:lnTo>
                  <a:lnTo>
                    <a:pt x="72085" y="1336620"/>
                  </a:lnTo>
                  <a:lnTo>
                    <a:pt x="47233" y="1298885"/>
                  </a:lnTo>
                  <a:lnTo>
                    <a:pt x="27187" y="1257913"/>
                  </a:lnTo>
                  <a:lnTo>
                    <a:pt x="12358" y="1214128"/>
                  </a:lnTo>
                  <a:lnTo>
                    <a:pt x="3158" y="1167951"/>
                  </a:lnTo>
                  <a:lnTo>
                    <a:pt x="0" y="1119805"/>
                  </a:lnTo>
                  <a:lnTo>
                    <a:pt x="3158" y="1071659"/>
                  </a:lnTo>
                  <a:lnTo>
                    <a:pt x="12358" y="1025481"/>
                  </a:lnTo>
                  <a:lnTo>
                    <a:pt x="27187" y="981695"/>
                  </a:lnTo>
                  <a:lnTo>
                    <a:pt x="47233" y="940723"/>
                  </a:lnTo>
                  <a:lnTo>
                    <a:pt x="72085" y="902988"/>
                  </a:lnTo>
                  <a:lnTo>
                    <a:pt x="101329" y="868912"/>
                  </a:lnTo>
                  <a:lnTo>
                    <a:pt x="134554" y="838920"/>
                  </a:lnTo>
                  <a:lnTo>
                    <a:pt x="171347" y="813432"/>
                  </a:lnTo>
                  <a:lnTo>
                    <a:pt x="211297" y="792872"/>
                  </a:lnTo>
                  <a:lnTo>
                    <a:pt x="253990" y="777663"/>
                  </a:lnTo>
                  <a:lnTo>
                    <a:pt x="299015" y="768228"/>
                  </a:lnTo>
                  <a:lnTo>
                    <a:pt x="345959" y="764989"/>
                  </a:lnTo>
                  <a:close/>
                </a:path>
                <a:path w="692150" h="1475104">
                  <a:moveTo>
                    <a:pt x="56591" y="928991"/>
                  </a:moveTo>
                  <a:lnTo>
                    <a:pt x="56591" y="1305637"/>
                  </a:lnTo>
                </a:path>
                <a:path w="692150" h="1475104">
                  <a:moveTo>
                    <a:pt x="475178" y="795341"/>
                  </a:moveTo>
                  <a:lnTo>
                    <a:pt x="56591" y="1111241"/>
                  </a:lnTo>
                  <a:lnTo>
                    <a:pt x="487025" y="1443337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3072895" y="6067188"/>
              <a:ext cx="86360" cy="79375"/>
            </a:xfrm>
            <a:custGeom>
              <a:avLst/>
              <a:gdLst/>
              <a:ahLst/>
              <a:cxnLst/>
              <a:rect l="l" t="t" r="r" b="b"/>
              <a:pathLst>
                <a:path w="86360" h="79375">
                  <a:moveTo>
                    <a:pt x="47872" y="0"/>
                  </a:moveTo>
                  <a:lnTo>
                    <a:pt x="0" y="62049"/>
                  </a:lnTo>
                  <a:lnTo>
                    <a:pt x="85992" y="78886"/>
                  </a:lnTo>
                  <a:lnTo>
                    <a:pt x="47872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852535" y="5809463"/>
              <a:ext cx="872490" cy="0"/>
            </a:xfrm>
            <a:custGeom>
              <a:avLst/>
              <a:gdLst/>
              <a:ahLst/>
              <a:cxnLst/>
              <a:rect l="l" t="t" r="r" b="b"/>
              <a:pathLst>
                <a:path w="872489">
                  <a:moveTo>
                    <a:pt x="872441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3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77801" y="6862898"/>
              <a:ext cx="148941" cy="127003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67609" y="6862898"/>
              <a:ext cx="148941" cy="127003"/>
            </a:xfrm>
            <a:prstGeom prst="rect">
              <a:avLst/>
            </a:prstGeom>
          </p:spPr>
        </p:pic>
        <p:sp>
          <p:nvSpPr>
            <p:cNvPr id="39" name="object 39"/>
            <p:cNvSpPr/>
            <p:nvPr/>
          </p:nvSpPr>
          <p:spPr>
            <a:xfrm>
              <a:off x="622148" y="6931328"/>
              <a:ext cx="2948940" cy="0"/>
            </a:xfrm>
            <a:custGeom>
              <a:avLst/>
              <a:gdLst/>
              <a:ahLst/>
              <a:cxnLst/>
              <a:rect l="l" t="t" r="r" b="b"/>
              <a:pathLst>
                <a:path w="2948940">
                  <a:moveTo>
                    <a:pt x="0" y="0"/>
                  </a:moveTo>
                  <a:lnTo>
                    <a:pt x="2948341" y="0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419700" y="5810118"/>
              <a:ext cx="1737995" cy="1115695"/>
            </a:xfrm>
            <a:custGeom>
              <a:avLst/>
              <a:gdLst/>
              <a:ahLst/>
              <a:cxnLst/>
              <a:rect l="l" t="t" r="r" b="b"/>
              <a:pathLst>
                <a:path w="1737995" h="1115695">
                  <a:moveTo>
                    <a:pt x="1737870" y="335808"/>
                  </a:moveTo>
                  <a:lnTo>
                    <a:pt x="1737870" y="1115661"/>
                  </a:lnTo>
                </a:path>
                <a:path w="1737995" h="1115695">
                  <a:moveTo>
                    <a:pt x="444642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864896" y="5690613"/>
              <a:ext cx="559435" cy="219710"/>
            </a:xfrm>
            <a:custGeom>
              <a:avLst/>
              <a:gdLst/>
              <a:ahLst/>
              <a:cxnLst/>
              <a:rect l="l" t="t" r="r" b="b"/>
              <a:pathLst>
                <a:path w="559435" h="219710">
                  <a:moveTo>
                    <a:pt x="0" y="0"/>
                  </a:moveTo>
                  <a:lnTo>
                    <a:pt x="559428" y="0"/>
                  </a:lnTo>
                  <a:lnTo>
                    <a:pt x="559428" y="219384"/>
                  </a:lnTo>
                  <a:lnTo>
                    <a:pt x="0" y="219384"/>
                  </a:lnTo>
                  <a:lnTo>
                    <a:pt x="0" y="0"/>
                  </a:lnTo>
                  <a:close/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2" name="object 4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99739" y="5742286"/>
              <a:ext cx="365157" cy="105065"/>
            </a:xfrm>
            <a:prstGeom prst="rect">
              <a:avLst/>
            </a:prstGeom>
          </p:spPr>
        </p:pic>
      </p:grpSp>
      <p:sp>
        <p:nvSpPr>
          <p:cNvPr id="43" name="object 43"/>
          <p:cNvSpPr txBox="1"/>
          <p:nvPr/>
        </p:nvSpPr>
        <p:spPr>
          <a:xfrm>
            <a:off x="270828" y="4618531"/>
            <a:ext cx="160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25" dirty="0">
                <a:solidFill>
                  <a:srgbClr val="151616"/>
                </a:solidFill>
                <a:latin typeface="Arial"/>
                <a:cs typeface="Arial"/>
              </a:rPr>
              <a:t>9v</a:t>
            </a:r>
            <a:endParaRPr sz="1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37921" y="6812371"/>
            <a:ext cx="1600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25" dirty="0">
                <a:solidFill>
                  <a:srgbClr val="151616"/>
                </a:solidFill>
                <a:latin typeface="Arial"/>
                <a:cs typeface="Arial"/>
              </a:rPr>
              <a:t>0v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74134" y="5923866"/>
            <a:ext cx="6724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10" dirty="0">
                <a:solidFill>
                  <a:srgbClr val="151616"/>
                </a:solidFill>
                <a:latin typeface="Arial"/>
                <a:cs typeface="Arial"/>
              </a:rPr>
              <a:t>RESISTOR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426461" y="4762521"/>
            <a:ext cx="2922905" cy="2109470"/>
            <a:chOff x="426461" y="4762521"/>
            <a:chExt cx="2922905" cy="2109470"/>
          </a:xfrm>
        </p:grpSpPr>
        <p:sp>
          <p:nvSpPr>
            <p:cNvPr id="47" name="object 47"/>
            <p:cNvSpPr/>
            <p:nvPr/>
          </p:nvSpPr>
          <p:spPr>
            <a:xfrm>
              <a:off x="2950797" y="4931986"/>
              <a:ext cx="394970" cy="329565"/>
            </a:xfrm>
            <a:custGeom>
              <a:avLst/>
              <a:gdLst/>
              <a:ahLst/>
              <a:cxnLst/>
              <a:rect l="l" t="t" r="r" b="b"/>
              <a:pathLst>
                <a:path w="394970" h="329564">
                  <a:moveTo>
                    <a:pt x="197445" y="0"/>
                  </a:moveTo>
                  <a:lnTo>
                    <a:pt x="144955" y="5877"/>
                  </a:lnTo>
                  <a:lnTo>
                    <a:pt x="97790" y="22464"/>
                  </a:lnTo>
                  <a:lnTo>
                    <a:pt x="57829" y="48192"/>
                  </a:lnTo>
                  <a:lnTo>
                    <a:pt x="26956" y="81492"/>
                  </a:lnTo>
                  <a:lnTo>
                    <a:pt x="7052" y="120796"/>
                  </a:lnTo>
                  <a:lnTo>
                    <a:pt x="0" y="164537"/>
                  </a:lnTo>
                  <a:lnTo>
                    <a:pt x="7052" y="208277"/>
                  </a:lnTo>
                  <a:lnTo>
                    <a:pt x="26956" y="247582"/>
                  </a:lnTo>
                  <a:lnTo>
                    <a:pt x="57829" y="280883"/>
                  </a:lnTo>
                  <a:lnTo>
                    <a:pt x="97789" y="306611"/>
                  </a:lnTo>
                  <a:lnTo>
                    <a:pt x="144955" y="323198"/>
                  </a:lnTo>
                  <a:lnTo>
                    <a:pt x="197445" y="329076"/>
                  </a:lnTo>
                  <a:lnTo>
                    <a:pt x="249934" y="323198"/>
                  </a:lnTo>
                  <a:lnTo>
                    <a:pt x="297100" y="306611"/>
                  </a:lnTo>
                  <a:lnTo>
                    <a:pt x="337061" y="280883"/>
                  </a:lnTo>
                  <a:lnTo>
                    <a:pt x="367934" y="247582"/>
                  </a:lnTo>
                  <a:lnTo>
                    <a:pt x="387838" y="208277"/>
                  </a:lnTo>
                  <a:lnTo>
                    <a:pt x="394891" y="164537"/>
                  </a:lnTo>
                  <a:lnTo>
                    <a:pt x="387838" y="120796"/>
                  </a:lnTo>
                  <a:lnTo>
                    <a:pt x="367934" y="81492"/>
                  </a:lnTo>
                  <a:lnTo>
                    <a:pt x="337061" y="48192"/>
                  </a:lnTo>
                  <a:lnTo>
                    <a:pt x="297100" y="22464"/>
                  </a:lnTo>
                  <a:lnTo>
                    <a:pt x="249934" y="5877"/>
                  </a:lnTo>
                  <a:lnTo>
                    <a:pt x="19744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429634" y="4765694"/>
              <a:ext cx="2916555" cy="2106295"/>
            </a:xfrm>
            <a:custGeom>
              <a:avLst/>
              <a:gdLst/>
              <a:ahLst/>
              <a:cxnLst/>
              <a:rect l="l" t="t" r="r" b="b"/>
              <a:pathLst>
                <a:path w="2916554" h="2106295">
                  <a:moveTo>
                    <a:pt x="2718608" y="166291"/>
                  </a:moveTo>
                  <a:lnTo>
                    <a:pt x="2771098" y="172168"/>
                  </a:lnTo>
                  <a:lnTo>
                    <a:pt x="2818264" y="188755"/>
                  </a:lnTo>
                  <a:lnTo>
                    <a:pt x="2858224" y="214483"/>
                  </a:lnTo>
                  <a:lnTo>
                    <a:pt x="2889097" y="247783"/>
                  </a:lnTo>
                  <a:lnTo>
                    <a:pt x="2909001" y="287088"/>
                  </a:lnTo>
                  <a:lnTo>
                    <a:pt x="2916054" y="330828"/>
                  </a:lnTo>
                  <a:lnTo>
                    <a:pt x="2909001" y="374569"/>
                  </a:lnTo>
                  <a:lnTo>
                    <a:pt x="2889097" y="413873"/>
                  </a:lnTo>
                  <a:lnTo>
                    <a:pt x="2858224" y="447174"/>
                  </a:lnTo>
                  <a:lnTo>
                    <a:pt x="2818264" y="472902"/>
                  </a:lnTo>
                  <a:lnTo>
                    <a:pt x="2771098" y="489489"/>
                  </a:lnTo>
                  <a:lnTo>
                    <a:pt x="2718608" y="495367"/>
                  </a:lnTo>
                  <a:lnTo>
                    <a:pt x="2666119" y="489489"/>
                  </a:lnTo>
                  <a:lnTo>
                    <a:pt x="2618953" y="472902"/>
                  </a:lnTo>
                  <a:lnTo>
                    <a:pt x="2578992" y="447174"/>
                  </a:lnTo>
                  <a:lnTo>
                    <a:pt x="2548119" y="413873"/>
                  </a:lnTo>
                  <a:lnTo>
                    <a:pt x="2528216" y="374569"/>
                  </a:lnTo>
                  <a:lnTo>
                    <a:pt x="2521163" y="330828"/>
                  </a:lnTo>
                  <a:lnTo>
                    <a:pt x="2528216" y="287088"/>
                  </a:lnTo>
                  <a:lnTo>
                    <a:pt x="2548119" y="247783"/>
                  </a:lnTo>
                  <a:lnTo>
                    <a:pt x="2578992" y="214483"/>
                  </a:lnTo>
                  <a:lnTo>
                    <a:pt x="2618953" y="188755"/>
                  </a:lnTo>
                  <a:lnTo>
                    <a:pt x="2666119" y="172168"/>
                  </a:lnTo>
                  <a:lnTo>
                    <a:pt x="2718608" y="166291"/>
                  </a:lnTo>
                  <a:close/>
                </a:path>
                <a:path w="2916554" h="2106295">
                  <a:moveTo>
                    <a:pt x="2861208" y="210167"/>
                  </a:moveTo>
                  <a:lnTo>
                    <a:pt x="2571426" y="439047"/>
                  </a:lnTo>
                </a:path>
                <a:path w="2916554" h="2106295">
                  <a:moveTo>
                    <a:pt x="2587143" y="205418"/>
                  </a:moveTo>
                  <a:lnTo>
                    <a:pt x="2862846" y="437410"/>
                  </a:lnTo>
                </a:path>
                <a:path w="2916554" h="2106295">
                  <a:moveTo>
                    <a:pt x="120661" y="0"/>
                  </a:moveTo>
                  <a:lnTo>
                    <a:pt x="120661" y="296167"/>
                  </a:lnTo>
                  <a:lnTo>
                    <a:pt x="0" y="526521"/>
                  </a:lnTo>
                </a:path>
                <a:path w="2916554" h="2106295">
                  <a:moveTo>
                    <a:pt x="120661" y="559428"/>
                  </a:moveTo>
                  <a:lnTo>
                    <a:pt x="120661" y="2106085"/>
                  </a:lnTo>
                </a:path>
              </a:pathLst>
            </a:custGeom>
            <a:ln w="6346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2577867" y="4955070"/>
            <a:ext cx="35750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b="1" spc="-35" dirty="0">
                <a:solidFill>
                  <a:srgbClr val="151616"/>
                </a:solidFill>
                <a:latin typeface="Arial"/>
                <a:cs typeface="Arial"/>
              </a:rPr>
              <a:t>BULB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966679" y="4630878"/>
            <a:ext cx="3300095" cy="105981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 algn="just">
              <a:lnSpc>
                <a:spcPts val="1340"/>
              </a:lnSpc>
              <a:spcBef>
                <a:spcPts val="22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2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left</a:t>
            </a:r>
            <a:r>
              <a:rPr sz="1200" spc="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shows</a:t>
            </a:r>
            <a:r>
              <a:rPr sz="12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single</a:t>
            </a:r>
            <a:r>
              <a:rPr sz="12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transistor.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switch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pressed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current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flows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9v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0v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also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base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transistor.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allows</a:t>
            </a:r>
            <a:r>
              <a:rPr sz="12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transistor</a:t>
            </a:r>
            <a:r>
              <a:rPr sz="12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switch</a:t>
            </a:r>
            <a:r>
              <a:rPr sz="12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turn,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current</a:t>
            </a:r>
            <a:r>
              <a:rPr sz="120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20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voltage</a:t>
            </a:r>
            <a:r>
              <a:rPr sz="120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flows</a:t>
            </a:r>
            <a:r>
              <a:rPr sz="120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through</a:t>
            </a:r>
            <a:r>
              <a:rPr sz="1200" spc="1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bulb,</a:t>
            </a:r>
            <a:r>
              <a:rPr sz="1200" spc="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which lights.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983375" y="6043679"/>
            <a:ext cx="32867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potential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problem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circuit?</a:t>
            </a:r>
            <a:endParaRPr sz="12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59953" y="7506344"/>
            <a:ext cx="53117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space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solution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problem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question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76575" y="9766827"/>
            <a:ext cx="22536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5.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meaning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GAIN?</a:t>
            </a:r>
            <a:endParaRPr sz="12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08602" y="500439"/>
            <a:ext cx="5749290" cy="29591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586740">
              <a:lnSpc>
                <a:spcPct val="100000"/>
              </a:lnSpc>
              <a:spcBef>
                <a:spcPts val="260"/>
              </a:spcBef>
              <a:tabLst>
                <a:tab pos="2112010" algn="l"/>
              </a:tabLst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400" spc="-5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4629" dirty="0">
                <a:solidFill>
                  <a:srgbClr val="DD2B1C"/>
                </a:solidFill>
                <a:latin typeface="Arial"/>
                <a:cs typeface="Arial"/>
                <a:hlinkClick r:id="rId9"/>
              </a:rPr>
              <a:t>https://technologystudent.com/elec1/transis2.htm</a:t>
            </a:r>
            <a:endParaRPr sz="1800" baseline="4629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D2B1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tran2.cdr</dc:title>
  <dc:creator>BY V.RYAN</dc:creator>
  <cp:keywords>DARLINGTON PAIR TRANSISTORS - EXAMINATION QUESTIONS</cp:keywords>
  <cp:lastModifiedBy>Vincent RYan</cp:lastModifiedBy>
  <cp:revision>1</cp:revision>
  <dcterms:created xsi:type="dcterms:W3CDTF">2022-08-24T14:36:46Z</dcterms:created>
  <dcterms:modified xsi:type="dcterms:W3CDTF">2022-08-24T14:37:14Z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2022-08-24T00:00:00Z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2022-08-24T00:00:00Z</vt:filetime>
  </property>
  <property fmtid="{D5CDD505-2E9C-101B-9397-08002B2CF9AE}" pid="5" name="Producer">
    <vt:lpwstr>Corel PDF Engine Version 19.1.0.419</vt:lpwstr>
  </property>
</Properties>
</file>